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7"/>
  </p:notesMasterIdLst>
  <p:handoutMasterIdLst>
    <p:handoutMasterId r:id="rId68"/>
  </p:handoutMasterIdLst>
  <p:sldIdLst>
    <p:sldId id="297" r:id="rId5"/>
    <p:sldId id="379" r:id="rId6"/>
    <p:sldId id="386" r:id="rId7"/>
    <p:sldId id="385" r:id="rId8"/>
    <p:sldId id="380" r:id="rId9"/>
    <p:sldId id="381" r:id="rId10"/>
    <p:sldId id="305" r:id="rId11"/>
    <p:sldId id="300" r:id="rId12"/>
    <p:sldId id="382" r:id="rId13"/>
    <p:sldId id="391" r:id="rId14"/>
    <p:sldId id="392" r:id="rId15"/>
    <p:sldId id="393" r:id="rId16"/>
    <p:sldId id="384" r:id="rId17"/>
    <p:sldId id="299" r:id="rId18"/>
    <p:sldId id="335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6" r:id="rId27"/>
    <p:sldId id="317" r:id="rId28"/>
    <p:sldId id="318" r:id="rId29"/>
    <p:sldId id="411" r:id="rId30"/>
    <p:sldId id="412" r:id="rId31"/>
    <p:sldId id="319" r:id="rId32"/>
    <p:sldId id="394" r:id="rId33"/>
    <p:sldId id="395" r:id="rId34"/>
    <p:sldId id="396" r:id="rId35"/>
    <p:sldId id="397" r:id="rId36"/>
    <p:sldId id="398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06" r:id="rId45"/>
    <p:sldId id="407" r:id="rId46"/>
    <p:sldId id="408" r:id="rId47"/>
    <p:sldId id="413" r:id="rId48"/>
    <p:sldId id="414" r:id="rId49"/>
    <p:sldId id="321" r:id="rId50"/>
    <p:sldId id="415" r:id="rId51"/>
    <p:sldId id="416" r:id="rId52"/>
    <p:sldId id="336" r:id="rId53"/>
    <p:sldId id="409" r:id="rId54"/>
    <p:sldId id="338" r:id="rId55"/>
    <p:sldId id="337" r:id="rId56"/>
    <p:sldId id="339" r:id="rId57"/>
    <p:sldId id="340" r:id="rId58"/>
    <p:sldId id="343" r:id="rId59"/>
    <p:sldId id="374" r:id="rId60"/>
    <p:sldId id="342" r:id="rId61"/>
    <p:sldId id="410" r:id="rId62"/>
    <p:sldId id="390" r:id="rId63"/>
    <p:sldId id="331" r:id="rId64"/>
    <p:sldId id="324" r:id="rId65"/>
    <p:sldId id="387" r:id="rId6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莫 浩然" initials="莫" lastIdx="10" clrIdx="0">
    <p:extLst>
      <p:ext uri="{19B8F6BF-5375-455C-9EA6-DF929625EA0E}">
        <p15:presenceInfo xmlns:p15="http://schemas.microsoft.com/office/powerpoint/2012/main" userId="aa9da5474f377b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662"/>
    <a:srgbClr val="D5813B"/>
    <a:srgbClr val="FFFFFF"/>
    <a:srgbClr val="F0D3BA"/>
    <a:srgbClr val="5282A0"/>
    <a:srgbClr val="B7CDDA"/>
    <a:srgbClr val="2F8D15"/>
    <a:srgbClr val="39AF1A"/>
    <a:srgbClr val="D1CC00"/>
    <a:srgbClr val="FEF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65766" autoAdjust="0"/>
  </p:normalViewPr>
  <p:slideViewPr>
    <p:cSldViewPr snapToGrid="0" showGuides="1">
      <p:cViewPr varScale="1">
        <p:scale>
          <a:sx n="64" d="100"/>
          <a:sy n="64" d="100"/>
        </p:scale>
        <p:origin x="1596" y="66"/>
      </p:cViewPr>
      <p:guideLst>
        <p:guide orient="horz" pos="1620"/>
        <p:guide orient="horz" pos="5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20/11/2019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20/11/2019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for the introduction. Good morning everyone, my name is Mo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Haoran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from Sun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Yat-sen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in China. In this talk, I will present our work on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colorization of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30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challenge lies in the [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mul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timodal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between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sketch. ... 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5993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4495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038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challenge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about the [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multimodal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between language and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-level sketch. 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…, </a:t>
            </a:r>
          </a:p>
          <a:p>
            <a:endParaRPr lang="en-US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9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our toy application, we hope it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inspire some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research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can c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ontribute to the field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cognition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psychology researches have found the importance of drawing and coloring to the kid’s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intelligence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development, because children are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sensitive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them.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325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embedding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voice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traditional drawing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interesting,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has found this approach can support children’s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literacy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development.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756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I would like to introduce some related researches to our work.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1480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language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image segmentation. There exist several works, </a:t>
            </a:r>
            <a:r>
              <a:rPr lang="en-US" altLang="zh-CN" baseline="0" dirty="0" smtClean="0"/>
              <a:t>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nearly all of them focus on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 images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they generate only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binary mask for single or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multiple target objects. But in our task, we need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instance-level binary mask for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target objects.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701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image colorization, the existing works </a:t>
            </a:r>
            <a:r>
              <a:rPr lang="en-US" altLang="zh-CN" baseline="0" dirty="0" smtClean="0"/>
              <a:t>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pair-wise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for training.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Obviously it is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collect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pair-wise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scene-level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in our task.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9833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see how our work goes.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44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Sketch data is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sparse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highly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abstract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But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-year-old child is able to use this kind of data to express their cognition to the world.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5484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contributions of our work are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designed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colorization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system. In this system, we designed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 for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instance segmentation of scene sketches. We also collected three large-scale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this task.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9604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let me introduce the pipeline of our system. As it is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easy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collect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pair-wise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scene-level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we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decompose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scene sketch into foreground objects and background regions. 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this problem can be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solvable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training on pair-wise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object-level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 and color images. So our system is designed with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divide-and-conquer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strategy, and offers two modes for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foreground and background colorization. 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foreground mode, our system first uses an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instance matching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locate the foreground target objects.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foreground colorization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used to colorize the located targets.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background mode, our system uses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 colorization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colorize the background.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742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let’s go into the three models.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instance matching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model, during training, the input scene sketch will go through[#click]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feature extraction phase and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text-image fusion phase, and the model will generate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mask for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target objects,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in inferring stage,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model will fuse this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 mask with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instance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segmentation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obtain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instance segmentation mask for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 objects.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9108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in the foreground colorization model, we designed a GAN-based network integrated with a fusion module. The fusion module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injected between encoder and decoder in the Generator. It fuses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into the image feature maps.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foreground colorization model is able to colorize object sketches of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categories.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479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Lastly, in the background colorization model, we designed a conditional GAN integrated with a fusion module and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two-branch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decoder. The fusion module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placed in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colorization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branch. We added into an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explicit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segmentation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branch [#click]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improve the model’s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segmentation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ability.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additional segmentation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added because of this extra branch. 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1449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above three deep networks, we collected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large-scale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their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training and testing.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data for text-based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instance segmentation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sketch, 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5458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for text-based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sketch object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colorization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8191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text-based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colorization.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3747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let’s see the final results of our system. To evaluate the performance of our system, we have conducted several experiments.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one is un-targeted colorization experiment. We invited some users to give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instructions as they like to colorize the scene sketches. 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an example.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 instruction is “the bus…”,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system outputs the result like this.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765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449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lot of researches have been proposed to explain how human understand this kind of abstract data with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computational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most advanced models have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ability of understanding even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object-level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sketches.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9550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another instruction describes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objects, “all the trees ”. And the result like this.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39360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6308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system supports colorizing the background before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foreground objects having been colorized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40063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96192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system can also handle the instruction with language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grammar error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like “the clouds are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…”.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1855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6527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some normal cases.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8350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64999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Sometimes, the instructions might contain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unsupported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words, which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 in the training data. Our system can also handle this.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0392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7408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past several years, owing to several sketch datasets proposed, such as TU-Berlin, Sketchy and QuickDraw, lots of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deep-learning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based approaches have came out, for the task of object-level sketch understanding.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0434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also some normal cases.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97313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8571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our system also supports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re-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colorization.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7437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84203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more results of this experiment.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64957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8513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conducted another experiment called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targeted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colorization experiment.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invited several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users to [#click] colorize the sketch into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as closely as possible.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we want to see is our system should produce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results even with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language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expressions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users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[#click] and this reflects the ability of our system to handle expression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example, we can see, though the expressions are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quite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system still produces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results.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30609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more results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7115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3553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conducted experiments to evaluate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generalization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ability of our system. We applied our system to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sketches,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cartoon-style drawings, 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9966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the understanding of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complex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representation, the scene-level sketch, has been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rarely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studied.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Compared with object-level sketch, the scene-level sketch data has</a:t>
            </a:r>
            <a:r>
              <a:rPr lang="en-US" altLang="zh-CN" baseline="0" dirty="0" smtClean="0"/>
              <a:t> its </a:t>
            </a:r>
            <a:r>
              <a:rPr lang="en-US" altLang="zh-CN" b="1" i="1" u="sng" baseline="0" dirty="0" smtClean="0"/>
              <a:t>unique</a:t>
            </a:r>
            <a:r>
              <a:rPr lang="en-US" altLang="zh-CN" baseline="0" dirty="0" smtClean="0"/>
              <a:t> characteristics:</a:t>
            </a:r>
          </a:p>
          <a:p>
            <a:r>
              <a:rPr lang="en-US" altLang="zh-CN" baseline="0" dirty="0" smtClean="0"/>
              <a:t>There are </a:t>
            </a:r>
            <a:r>
              <a:rPr lang="en-US" altLang="zh-CN" b="1" i="1" u="sng" baseline="0" dirty="0" smtClean="0"/>
              <a:t>interaction</a:t>
            </a:r>
            <a:r>
              <a:rPr lang="en-US" altLang="zh-CN" baseline="0" dirty="0" smtClean="0"/>
              <a:t> [#click] among </a:t>
            </a:r>
            <a:r>
              <a:rPr lang="en-US" altLang="zh-CN" b="1" i="1" u="sng" baseline="0" dirty="0" smtClean="0"/>
              <a:t>multiply</a:t>
            </a:r>
            <a:r>
              <a:rPr lang="en-US" altLang="zh-CN" baseline="0" dirty="0" smtClean="0"/>
              <a:t> objects.</a:t>
            </a:r>
          </a:p>
          <a:p>
            <a:r>
              <a:rPr lang="en-US" altLang="zh-CN" baseline="0" dirty="0" smtClean="0"/>
              <a:t>While it has too much </a:t>
            </a:r>
            <a:r>
              <a:rPr lang="en-US" altLang="zh-CN" b="1" i="1" u="sng" baseline="0" dirty="0" smtClean="0"/>
              <a:t>empty region</a:t>
            </a:r>
            <a:r>
              <a:rPr lang="en-US" altLang="zh-CN" baseline="0" dirty="0" smtClean="0"/>
              <a:t>, thus making it in poor lack of </a:t>
            </a:r>
            <a:r>
              <a:rPr lang="en-US" altLang="zh-CN" b="1" i="1" u="sng" baseline="0" dirty="0" smtClean="0"/>
              <a:t>contextual</a:t>
            </a:r>
            <a:r>
              <a:rPr lang="en-US" altLang="zh-CN" baseline="0" dirty="0" smtClean="0"/>
              <a:t> information, which is what the interaction requires.</a:t>
            </a:r>
            <a:endParaRPr lang="zh-CN" altLang="en-US" dirty="0" smtClean="0"/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last year, we proposed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scene-level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sketch dataset,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sketchyscene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hope this work can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problem of sketch understanding to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stage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 understanding.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38134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60265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anime line art, 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85157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freehand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drawing, 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45385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non-artist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freehand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object-level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freehand sketches.</a:t>
            </a:r>
            <a:endParaRPr lang="zh-CN" altLang="en-US" b="0" dirty="0" smtClean="0"/>
          </a:p>
          <a:p>
            <a:pPr marL="0" indent="0">
              <a:buNone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34267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-level freehand sketch.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27573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as we are taking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step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 this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problem, so there still exist several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limitations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our system.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one is the language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generality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instance matching.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human will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describe multiple objects of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categories in a single instruction. But it is difficult for our system to fully understand these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expressions.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it cannot locate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target objects.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62794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another case, when the sentence contains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category names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are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training data, the model can not understand it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all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segment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18003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Apart from the language generality for matching, there is also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limitation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colorization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some users gave instructions with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arbitrary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part-level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information, like “the wheels …”,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with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arbitrary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like “blonde hair”. These descriptions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 in the training data, so it is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model to understand.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8818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main limitation lies in the colorization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artifacts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see here that, the model made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incorrect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segmentation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the colorization results are not reasonable.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region between the little boy’s legs, there exists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uncolored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pixels.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76444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region here, we can see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aliasing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artifact.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4463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To evaluate a model’s ability of understanding a </a:t>
            </a:r>
            <a:r>
              <a:rPr lang="en-US" altLang="zh-CN" b="1" i="1" u="sng" baseline="0" dirty="0" smtClean="0"/>
              <a:t>scene</a:t>
            </a:r>
            <a:r>
              <a:rPr lang="en-US" altLang="zh-CN" baseline="0" dirty="0" smtClean="0"/>
              <a:t>-level sketch, the </a:t>
            </a:r>
            <a:r>
              <a:rPr lang="en-US" altLang="zh-CN" b="1" i="1" u="sng" baseline="0" dirty="0" smtClean="0"/>
              <a:t>direct </a:t>
            </a:r>
            <a:r>
              <a:rPr lang="en-US" altLang="zh-CN" baseline="0" dirty="0" smtClean="0"/>
              <a:t>way is to </a:t>
            </a:r>
            <a:r>
              <a:rPr lang="en-US" altLang="zh-CN" b="1" i="1" u="sng" baseline="0" dirty="0" smtClean="0"/>
              <a:t>change</a:t>
            </a:r>
            <a:r>
              <a:rPr lang="en-US" altLang="zh-CN" baseline="0" dirty="0" smtClean="0"/>
              <a:t> or </a:t>
            </a:r>
            <a:r>
              <a:rPr lang="en-US" altLang="zh-CN" b="1" i="1" u="sng" baseline="0" dirty="0" smtClean="0"/>
              <a:t>edit</a:t>
            </a:r>
            <a:r>
              <a:rPr lang="en-US" altLang="zh-CN" baseline="0" dirty="0" smtClean="0"/>
              <a:t> this sketch. [#click]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[#click]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So, based on this, we proposed to construct a simple application: </a:t>
            </a:r>
            <a:r>
              <a:rPr lang="en-US" altLang="zh-CN" b="1" i="1" u="sng" baseline="0" dirty="0" smtClean="0"/>
              <a:t>scene</a:t>
            </a:r>
            <a:r>
              <a:rPr lang="en-US" altLang="zh-CN" baseline="0" dirty="0" smtClean="0"/>
              <a:t> sketch colorization, with </a:t>
            </a:r>
            <a:r>
              <a:rPr lang="en-US" altLang="zh-CN" b="1" i="1" u="sng" baseline="0" dirty="0" smtClean="0"/>
              <a:t>human language</a:t>
            </a:r>
            <a:r>
              <a:rPr lang="en-US" altLang="zh-CN" baseline="0" dirty="0" smtClean="0"/>
              <a:t> as the editing instruction to the model.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56802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direction of our work can be to construct a [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multimodal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colorization system. We think both language-based and the traditional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scribble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interfaces have their own advantages. 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envision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multimodal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colorization system including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types of interfaces.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68152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last, let me have a conclusion of my presentation.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intend to explore human’s understanding of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abstract data at scene level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this goal, we came up with an application called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 colorization, and have taken the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step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 this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designed a system and collected three large-scale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this task and obtained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plausible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results.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there still exist several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limitations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much room for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improvement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96232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released all the datasets and source code in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github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 If you are interested, please see it for more details. 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you!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4909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why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we use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 input?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[#click]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we think language-based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interface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so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is can be easily adopted by novice users.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[#click]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it is </a:t>
            </a:r>
            <a:r>
              <a:rPr lang="en-US" altLang="zh-CN" sz="1200" b="1" i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touchless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it is friendly for people with upper limb impairments.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[#click]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Lastly, it is so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it can support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batch-processing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colorization. </a:t>
            </a:r>
            <a:r>
              <a:rPr lang="en-US" altLang="zh-CN" baseline="0" dirty="0" smtClean="0"/>
              <a:t>[#click]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bus…”, </a:t>
            </a:r>
            <a:r>
              <a:rPr lang="en-US" altLang="zh-CN" baseline="0" dirty="0" smtClean="0"/>
              <a:t>[#click]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done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simultaneously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733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seems it is a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problem, but actually we found it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simple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all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there exist several </a:t>
            </a:r>
            <a:r>
              <a:rPr lang="en-US" altLang="zh-CN" sz="1200" b="1" i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9348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challenge is the understanding of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scene-level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sketches.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mentioned before, the sketch data is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abstract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moreover, it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lacks </a:t>
            </a:r>
            <a:r>
              <a:rPr lang="en-US" altLang="zh-CN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contextual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information.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79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EB1899-4955-4720-BF42-64C48FBC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1419224" y="666005"/>
            <a:ext cx="6305550" cy="231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00" y="2985093"/>
            <a:ext cx="7956599" cy="792087"/>
          </a:xfrm>
        </p:spPr>
        <p:txBody>
          <a:bodyPr anchor="b" anchorCtr="0">
            <a:normAutofit/>
          </a:bodyPr>
          <a:lstStyle>
            <a:lvl1pPr algn="ctr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099" y="3847620"/>
            <a:ext cx="6387800" cy="27003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2465386" y="4369773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9BC57C-2581-40A2-80E9-83B5A27C3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579" y="426199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F68F4A0-6EEA-488B-95F3-52684DBDD7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0" y="4306238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E41941-1AFE-48DF-8FA0-A7BD1741A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34"/>
          <a:stretch/>
        </p:blipFill>
        <p:spPr>
          <a:xfrm>
            <a:off x="0" y="-1"/>
            <a:ext cx="1493505" cy="1781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6071CFF-16D1-4046-851C-B754F4C34376}"/>
              </a:ext>
            </a:extLst>
          </p:cNvPr>
          <p:cNvSpPr/>
          <p:nvPr userDrawn="1"/>
        </p:nvSpPr>
        <p:spPr>
          <a:xfrm>
            <a:off x="0" y="1009650"/>
            <a:ext cx="1500188" cy="804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ackground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background"/>
          <p:cNvSpPr/>
          <p:nvPr userDrawn="1"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E19C45-847B-4438-BC94-6B1BB77A0673}"/>
              </a:ext>
            </a:extLst>
          </p:cNvPr>
          <p:cNvSpPr/>
          <p:nvPr userDrawn="1"/>
        </p:nvSpPr>
        <p:spPr>
          <a:xfrm>
            <a:off x="0" y="957263"/>
            <a:ext cx="135255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3" y="2571750"/>
            <a:ext cx="7477125" cy="2232248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2427735"/>
            <a:ext cx="5653386" cy="639365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335B63-221B-41FE-BF74-7097B1E4CDBA}"/>
              </a:ext>
            </a:extLst>
          </p:cNvPr>
          <p:cNvSpPr txBox="1"/>
          <p:nvPr userDrawn="1"/>
        </p:nvSpPr>
        <p:spPr>
          <a:xfrm>
            <a:off x="343453" y="478311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9CED52-49F0-4DD5-8902-FEC19CAD0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27" y="446290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B96B1C-30FA-4A38-B5E8-8F6622803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48" y="4485029"/>
            <a:ext cx="278979" cy="278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57C495-80A7-416C-880E-9B4523C30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10178"/>
          <a:stretch/>
        </p:blipFill>
        <p:spPr>
          <a:xfrm>
            <a:off x="254643" y="0"/>
            <a:ext cx="5798916" cy="2408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9F2694-FEE9-452C-A326-2BBE12793A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40287" y="3351930"/>
            <a:ext cx="1703713" cy="16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EB1899-4955-4720-BF42-64C48FBC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878" b="9588"/>
          <a:stretch/>
        </p:blipFill>
        <p:spPr>
          <a:xfrm>
            <a:off x="38099" y="438402"/>
            <a:ext cx="6305550" cy="231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137" y="2916378"/>
            <a:ext cx="7956599" cy="792087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522" y="3791240"/>
            <a:ext cx="638780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rgbClr val="F7C9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314518" y="478311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400" b="1" dirty="0">
                <a:solidFill>
                  <a:srgbClr val="63C9D7"/>
                </a:solidFill>
              </a:rPr>
              <a:t>sa2019.siggraph.org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9BC57C-2581-40A2-80E9-83B5A27C3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92" y="4462909"/>
            <a:ext cx="323218" cy="32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F68F4A0-6EEA-488B-95F3-52684DBDD7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13" y="4485029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C7B677-5641-4DB8-A596-447109EDB5C1}"/>
              </a:ext>
            </a:extLst>
          </p:cNvPr>
          <p:cNvSpPr/>
          <p:nvPr userDrawn="1"/>
        </p:nvSpPr>
        <p:spPr>
          <a:xfrm>
            <a:off x="0" y="0"/>
            <a:ext cx="1495425" cy="169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8" y="221460"/>
            <a:ext cx="779062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67" y="975123"/>
            <a:ext cx="8619295" cy="360639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03A7D6-031D-40DA-9D3D-1291850DF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171" t="13889" r="14248" b="13241"/>
          <a:stretch/>
        </p:blipFill>
        <p:spPr>
          <a:xfrm>
            <a:off x="8176381" y="178107"/>
            <a:ext cx="704851" cy="7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380B11-5BC2-405C-9D9C-9CB315ABC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4" t="4080" r="8664"/>
          <a:stretch/>
        </p:blipFill>
        <p:spPr>
          <a:xfrm>
            <a:off x="-1" y="0"/>
            <a:ext cx="1366839" cy="1818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4pPr>
              <a:defRPr>
                <a:solidFill>
                  <a:srgbClr val="63C9D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7" y="202500"/>
            <a:ext cx="7416715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rgbClr val="F7C80A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196F97B-A197-4F03-B23B-1EDA7CDA7E38}"/>
              </a:ext>
            </a:extLst>
          </p:cNvPr>
          <p:cNvSpPr/>
          <p:nvPr userDrawn="1"/>
        </p:nvSpPr>
        <p:spPr>
          <a:xfrm>
            <a:off x="0" y="985838"/>
            <a:ext cx="135255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0"/>
            <a:ext cx="4038600" cy="357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4038600" cy="35778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91680" y="5740102"/>
            <a:ext cx="6083845" cy="93206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697EC4B-CB8A-4337-AF73-9FD6B9771430}"/>
              </a:ext>
            </a:extLst>
          </p:cNvPr>
          <p:cNvSpPr/>
          <p:nvPr userDrawn="1"/>
        </p:nvSpPr>
        <p:spPr>
          <a:xfrm>
            <a:off x="0" y="971550"/>
            <a:ext cx="1403648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91680" y="5740102"/>
            <a:ext cx="6083845" cy="93206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2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E791147-9AA4-4CE9-931D-4937C3DD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374" t="6738" r="9919"/>
          <a:stretch/>
        </p:blipFill>
        <p:spPr>
          <a:xfrm>
            <a:off x="0" y="0"/>
            <a:ext cx="1328738" cy="1731174"/>
          </a:xfrm>
          <a:prstGeom prst="rect">
            <a:avLst/>
          </a:prstGeom>
        </p:spPr>
      </p:pic>
      <p:sp>
        <p:nvSpPr>
          <p:cNvPr id="22" name="Rectangle 21" descr="background"/>
          <p:cNvSpPr/>
          <p:nvPr userDrawn="1"/>
        </p:nvSpPr>
        <p:spPr>
          <a:xfrm>
            <a:off x="0" y="4782380"/>
            <a:ext cx="9144000" cy="361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205980"/>
            <a:ext cx="747758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648" y="951311"/>
            <a:ext cx="7477584" cy="36063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E19348-F64F-477C-AA46-A398A5FA260B}"/>
              </a:ext>
            </a:extLst>
          </p:cNvPr>
          <p:cNvSpPr txBox="1"/>
          <p:nvPr userDrawn="1"/>
        </p:nvSpPr>
        <p:spPr>
          <a:xfrm>
            <a:off x="251519" y="4921408"/>
            <a:ext cx="8629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" b="1" dirty="0">
                <a:solidFill>
                  <a:srgbClr val="FFFF00"/>
                </a:solidFill>
              </a:rPr>
              <a:t>CONFERENCE</a:t>
            </a:r>
            <a:r>
              <a:rPr lang="en-AU" sz="800" dirty="0">
                <a:solidFill>
                  <a:srgbClr val="FFFF00"/>
                </a:solidFill>
              </a:rPr>
              <a:t> </a:t>
            </a:r>
            <a:r>
              <a:rPr lang="en-AU" sz="800" dirty="0">
                <a:solidFill>
                  <a:schemeClr val="bg1">
                    <a:lumMod val="95000"/>
                  </a:schemeClr>
                </a:solidFill>
              </a:rPr>
              <a:t>17-20 November 2019</a:t>
            </a:r>
            <a:r>
              <a:rPr lang="en-AU" sz="800" dirty="0">
                <a:solidFill>
                  <a:srgbClr val="FFFF00"/>
                </a:solidFill>
              </a:rPr>
              <a:t>  -  </a:t>
            </a:r>
            <a:r>
              <a:rPr lang="en-AU" sz="800" b="1" dirty="0">
                <a:solidFill>
                  <a:srgbClr val="FFFF00"/>
                </a:solidFill>
              </a:rPr>
              <a:t>EXHIBITION</a:t>
            </a:r>
            <a:r>
              <a:rPr lang="en-AU" sz="800" dirty="0">
                <a:solidFill>
                  <a:srgbClr val="FFFF00"/>
                </a:solidFill>
              </a:rPr>
              <a:t> </a:t>
            </a:r>
            <a:r>
              <a:rPr lang="en-AU" sz="800" dirty="0">
                <a:solidFill>
                  <a:schemeClr val="bg1">
                    <a:lumMod val="95000"/>
                  </a:schemeClr>
                </a:solidFill>
              </a:rPr>
              <a:t>18-20 November 2019  </a:t>
            </a:r>
            <a:r>
              <a:rPr lang="en-AU" sz="800" dirty="0">
                <a:solidFill>
                  <a:srgbClr val="FFFF00"/>
                </a:solidFill>
              </a:rPr>
              <a:t>-  </a:t>
            </a:r>
            <a:r>
              <a:rPr lang="en-AU" sz="800" b="1" dirty="0">
                <a:solidFill>
                  <a:srgbClr val="FFFF00"/>
                </a:solidFill>
              </a:rPr>
              <a:t>BCEC</a:t>
            </a:r>
            <a:r>
              <a:rPr lang="en-AU" sz="800" dirty="0">
                <a:solidFill>
                  <a:srgbClr val="FFFF00"/>
                </a:solidFill>
              </a:rPr>
              <a:t>, Brisbane, AUSTRALIA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8E7C0FD-F3AD-4AF5-91AC-9E38C4199075}"/>
              </a:ext>
            </a:extLst>
          </p:cNvPr>
          <p:cNvSpPr txBox="1"/>
          <p:nvPr userDrawn="1"/>
        </p:nvSpPr>
        <p:spPr>
          <a:xfrm>
            <a:off x="262767" y="4757490"/>
            <a:ext cx="8618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u="sng" dirty="0">
                <a:solidFill>
                  <a:schemeClr val="bg1"/>
                </a:solidFill>
              </a:rPr>
              <a:t>SA2019.SIGGRAPH.ORG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D30EE3F-EADC-433F-9595-E182F54FBFDF}"/>
              </a:ext>
            </a:extLst>
          </p:cNvPr>
          <p:cNvCxnSpPr/>
          <p:nvPr userDrawn="1"/>
        </p:nvCxnSpPr>
        <p:spPr>
          <a:xfrm>
            <a:off x="-5754" y="4748786"/>
            <a:ext cx="9152843" cy="0"/>
          </a:xfrm>
          <a:prstGeom prst="line">
            <a:avLst/>
          </a:prstGeom>
          <a:ln w="63500">
            <a:solidFill>
              <a:srgbClr val="F7C8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71F218D-68C7-4D4D-AEF2-37BB7DA1480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9880" y="4786662"/>
            <a:ext cx="323218" cy="3232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F30BD9A-7D45-4D67-8A67-86C66F94128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3952" y="4816958"/>
            <a:ext cx="278979" cy="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55" r:id="rId3"/>
    <p:sldLayoutId id="2147483689" r:id="rId4"/>
    <p:sldLayoutId id="2147483687" r:id="rId5"/>
    <p:sldLayoutId id="2147483680" r:id="rId6"/>
    <p:sldLayoutId id="2147483679" r:id="rId7"/>
    <p:sldLayoutId id="2147483661" r:id="rId8"/>
    <p:sldLayoutId id="2147483663" r:id="rId9"/>
    <p:sldLayoutId id="2147483685" r:id="rId10"/>
    <p:sldLayoutId id="2147483664" r:id="rId11"/>
    <p:sldLayoutId id="2147483686" r:id="rId12"/>
    <p:sldLayoutId id="2147483667" r:id="rId13"/>
    <p:sldLayoutId id="2147483665" r:id="rId14"/>
    <p:sldLayoutId id="214748368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3.jp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1.png"/><Relationship Id="rId3" Type="http://schemas.openxmlformats.org/officeDocument/2006/relationships/image" Target="../media/image120.png"/><Relationship Id="rId7" Type="http://schemas.openxmlformats.org/officeDocument/2006/relationships/image" Target="../media/image128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11" Type="http://schemas.openxmlformats.org/officeDocument/2006/relationships/image" Target="../media/image123.png"/><Relationship Id="rId5" Type="http://schemas.openxmlformats.org/officeDocument/2006/relationships/image" Target="../media/image126.jpeg"/><Relationship Id="rId10" Type="http://schemas.openxmlformats.org/officeDocument/2006/relationships/image" Target="../media/image28.png"/><Relationship Id="rId4" Type="http://schemas.openxmlformats.org/officeDocument/2006/relationships/image" Target="../media/image122.png"/><Relationship Id="rId9" Type="http://schemas.openxmlformats.org/officeDocument/2006/relationships/image" Target="../media/image130.png"/><Relationship Id="rId1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7620" y="7620"/>
            <a:ext cx="2240280" cy="221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470900"/>
            <a:ext cx="9144000" cy="639365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/>
              <a:t>Language-based Colorization of Scene Sketches </a:t>
            </a:r>
            <a:endParaRPr lang="en-AU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0" y="233172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err="1" smtClean="0"/>
              <a:t>Changqing</a:t>
            </a:r>
            <a:r>
              <a:rPr lang="en-US" altLang="zh-CN" sz="1600" dirty="0" smtClean="0"/>
              <a:t> </a:t>
            </a:r>
            <a:r>
              <a:rPr lang="en-US" altLang="zh-CN" sz="1600" dirty="0" err="1" smtClean="0"/>
              <a:t>Zou</a:t>
            </a:r>
            <a:r>
              <a:rPr lang="en-US" altLang="zh-CN" sz="1600" dirty="0" smtClean="0"/>
              <a:t>*</a:t>
            </a:r>
            <a:r>
              <a:rPr lang="en-US" altLang="zh-CN" sz="1600" baseline="30000" dirty="0" smtClean="0"/>
              <a:t>1,2</a:t>
            </a:r>
            <a:r>
              <a:rPr lang="en-US" altLang="zh-CN" sz="1600" dirty="0" smtClean="0"/>
              <a:t>, </a:t>
            </a:r>
            <a:r>
              <a:rPr lang="en-US" altLang="zh-CN" sz="1600" u="sng" dirty="0" err="1" smtClean="0"/>
              <a:t>Haoran</a:t>
            </a:r>
            <a:r>
              <a:rPr lang="en-US" altLang="zh-CN" sz="1600" u="sng" dirty="0" smtClean="0"/>
              <a:t> Mo*</a:t>
            </a:r>
            <a:r>
              <a:rPr lang="en-US" altLang="zh-CN" sz="1600" u="sng" baseline="30000" dirty="0" smtClean="0"/>
              <a:t>1</a:t>
            </a:r>
            <a:r>
              <a:rPr lang="en-US" altLang="zh-CN" sz="1600" dirty="0" smtClean="0"/>
              <a:t>, </a:t>
            </a:r>
            <a:r>
              <a:rPr lang="en-US" altLang="zh-CN" sz="1600" dirty="0" err="1" smtClean="0"/>
              <a:t>Chengying</a:t>
            </a:r>
            <a:r>
              <a:rPr lang="en-US" altLang="zh-CN" sz="1600" dirty="0" smtClean="0"/>
              <a:t> Gao</a:t>
            </a:r>
            <a:r>
              <a:rPr lang="en-US" altLang="zh-CN" sz="1600" baseline="30000" dirty="0"/>
              <a:t>1</a:t>
            </a:r>
            <a:r>
              <a:rPr lang="en-US" altLang="zh-CN" sz="1600" dirty="0" smtClean="0"/>
              <a:t>, </a:t>
            </a:r>
            <a:r>
              <a:rPr lang="en-US" altLang="zh-CN" sz="1600" dirty="0" err="1" smtClean="0"/>
              <a:t>Ruofei</a:t>
            </a:r>
            <a:r>
              <a:rPr lang="en-US" altLang="zh-CN" sz="1600" dirty="0" smtClean="0"/>
              <a:t> Du</a:t>
            </a:r>
            <a:r>
              <a:rPr lang="en-US" altLang="zh-CN" sz="1600" baseline="30000" dirty="0"/>
              <a:t>3</a:t>
            </a:r>
            <a:r>
              <a:rPr lang="en-US" altLang="zh-CN" sz="1600" dirty="0" smtClean="0"/>
              <a:t>, </a:t>
            </a:r>
            <a:r>
              <a:rPr lang="en-US" altLang="zh-CN" sz="1600" dirty="0" err="1" smtClean="0"/>
              <a:t>Hongbo</a:t>
            </a:r>
            <a:r>
              <a:rPr lang="en-US" altLang="zh-CN" sz="1600" dirty="0" smtClean="0"/>
              <a:t> </a:t>
            </a:r>
            <a:r>
              <a:rPr lang="en-US" altLang="zh-CN" sz="1600" dirty="0"/>
              <a:t>Fu</a:t>
            </a:r>
            <a:r>
              <a:rPr lang="en-US" altLang="zh-CN" sz="1600" baseline="30000" dirty="0"/>
              <a:t>4</a:t>
            </a:r>
            <a:endParaRPr lang="zh-CN" altLang="en-US" sz="1600" baseline="30000" dirty="0"/>
          </a:p>
        </p:txBody>
      </p:sp>
      <p:sp>
        <p:nvSpPr>
          <p:cNvPr id="7" name="文本框 6"/>
          <p:cNvSpPr txBox="1"/>
          <p:nvPr/>
        </p:nvSpPr>
        <p:spPr>
          <a:xfrm>
            <a:off x="0" y="306535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Sun </a:t>
            </a:r>
            <a:r>
              <a:rPr lang="en-US" altLang="zh-CN" sz="1600" dirty="0" err="1"/>
              <a:t>Yat-sen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University</a:t>
            </a:r>
            <a:r>
              <a:rPr lang="en-US" altLang="zh-CN" sz="1600" baseline="30000" dirty="0" smtClean="0"/>
              <a:t>1</a:t>
            </a:r>
          </a:p>
          <a:p>
            <a:pPr algn="ctr"/>
            <a:r>
              <a:rPr lang="en-US" altLang="zh-CN" sz="1600" dirty="0" smtClean="0"/>
              <a:t>Huawei </a:t>
            </a:r>
            <a:r>
              <a:rPr lang="en-US" altLang="zh-CN" sz="1600" dirty="0"/>
              <a:t>Noah’s Ark </a:t>
            </a:r>
            <a:r>
              <a:rPr lang="en-US" altLang="zh-CN" sz="1600" dirty="0" smtClean="0"/>
              <a:t>Lab</a:t>
            </a:r>
            <a:r>
              <a:rPr lang="en-US" altLang="zh-CN" sz="1600" baseline="30000" dirty="0"/>
              <a:t>2</a:t>
            </a:r>
          </a:p>
          <a:p>
            <a:pPr algn="ctr"/>
            <a:r>
              <a:rPr lang="en-US" altLang="zh-CN" sz="1600" dirty="0" smtClean="0"/>
              <a:t>Google</a:t>
            </a:r>
            <a:r>
              <a:rPr lang="en-US" altLang="zh-CN" sz="1600" baseline="30000" dirty="0"/>
              <a:t>3</a:t>
            </a:r>
          </a:p>
          <a:p>
            <a:pPr algn="ctr"/>
            <a:r>
              <a:rPr lang="en-US" altLang="zh-CN" sz="1600" dirty="0" smtClean="0"/>
              <a:t>City </a:t>
            </a:r>
            <a:r>
              <a:rPr lang="en-US" altLang="zh-CN" sz="1600" dirty="0"/>
              <a:t>University of Hong </a:t>
            </a:r>
            <a:r>
              <a:rPr lang="en-US" altLang="zh-CN" sz="1600" dirty="0" smtClean="0"/>
              <a:t>Kong</a:t>
            </a:r>
            <a:r>
              <a:rPr lang="en-US" altLang="zh-CN" sz="1600" baseline="30000" dirty="0"/>
              <a:t>4</a:t>
            </a:r>
          </a:p>
          <a:p>
            <a:pPr algn="ctr"/>
            <a:endParaRPr lang="en-US" altLang="zh-CN" sz="1600" dirty="0" smtClean="0"/>
          </a:p>
          <a:p>
            <a:pPr algn="ctr"/>
            <a:r>
              <a:rPr lang="en-US" altLang="zh-CN" sz="1600" dirty="0" smtClean="0"/>
              <a:t>Nov. 20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2019</a:t>
            </a:r>
            <a:endParaRPr lang="zh-CN" altLang="en-US" sz="1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2298" r="9292" b="6179"/>
          <a:stretch/>
        </p:blipFill>
        <p:spPr>
          <a:xfrm>
            <a:off x="3341322" y="212484"/>
            <a:ext cx="720000" cy="7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31" y="212484"/>
            <a:ext cx="720000" cy="7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60" y="284484"/>
            <a:ext cx="1702956" cy="576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05" y="212484"/>
            <a:ext cx="1713012" cy="7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" y="15240"/>
            <a:ext cx="2760701" cy="10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 txBox="1">
            <a:spLocks/>
          </p:cNvSpPr>
          <p:nvPr/>
        </p:nvSpPr>
        <p:spPr>
          <a:xfrm>
            <a:off x="1417632" y="307580"/>
            <a:ext cx="7337047" cy="4964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zh-CN" sz="2800" dirty="0"/>
              <a:t>Challenges</a:t>
            </a:r>
            <a:endParaRPr lang="en-AU" sz="2800" dirty="0"/>
          </a:p>
        </p:txBody>
      </p:sp>
      <p:sp>
        <p:nvSpPr>
          <p:cNvPr id="12" name="矩形 11"/>
          <p:cNvSpPr/>
          <p:nvPr/>
        </p:nvSpPr>
        <p:spPr>
          <a:xfrm>
            <a:off x="0" y="4635676"/>
            <a:ext cx="9144000" cy="50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03653" y="958850"/>
            <a:ext cx="73088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  Multimodal learning between language and scene sketch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Mapping between language and target objects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10</a:t>
            </a:r>
            <a:endParaRPr lang="zh-CN" altLang="en-US" sz="900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52" y="2219464"/>
            <a:ext cx="2670124" cy="2670124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29" name="文本框 28"/>
          <p:cNvSpPr txBox="1"/>
          <p:nvPr/>
        </p:nvSpPr>
        <p:spPr>
          <a:xfrm>
            <a:off x="4865612" y="3235488"/>
            <a:ext cx="3096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“the </a:t>
            </a:r>
            <a:r>
              <a:rPr lang="en-US" altLang="zh-CN" sz="2000" b="1" i="1" dirty="0" smtClean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dog</a:t>
            </a:r>
            <a:r>
              <a:rPr lang="en-US" altLang="zh-CN" sz="2000" i="1" dirty="0" smtClean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 </a:t>
            </a:r>
            <a:r>
              <a:rPr lang="en-US" altLang="zh-CN" sz="2000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on the rightmost has orange body”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 txBox="1">
            <a:spLocks/>
          </p:cNvSpPr>
          <p:nvPr/>
        </p:nvSpPr>
        <p:spPr>
          <a:xfrm>
            <a:off x="1417632" y="307580"/>
            <a:ext cx="7337047" cy="4964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zh-CN" sz="2800" dirty="0"/>
              <a:t>Challenges</a:t>
            </a:r>
            <a:endParaRPr lang="en-AU" sz="2800" dirty="0"/>
          </a:p>
        </p:txBody>
      </p:sp>
      <p:sp>
        <p:nvSpPr>
          <p:cNvPr id="12" name="矩形 11"/>
          <p:cNvSpPr/>
          <p:nvPr/>
        </p:nvSpPr>
        <p:spPr>
          <a:xfrm>
            <a:off x="0" y="4635676"/>
            <a:ext cx="9144000" cy="50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03653" y="958850"/>
            <a:ext cx="7308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  Multimodal learning between language and scene sketch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Mapping between language and target objects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One </a:t>
            </a:r>
            <a:r>
              <a:rPr lang="en-US" altLang="zh-CN" sz="1700" b="1" dirty="0"/>
              <a:t>or multiple </a:t>
            </a:r>
            <a:r>
              <a:rPr lang="en-US" altLang="zh-CN" sz="1700" b="1" dirty="0" smtClean="0"/>
              <a:t>objects with </a:t>
            </a:r>
            <a:r>
              <a:rPr lang="en-US" altLang="zh-CN" sz="1700" b="1" dirty="0"/>
              <a:t>single </a:t>
            </a:r>
            <a:r>
              <a:rPr lang="en-US" altLang="zh-CN" sz="1700" b="1" dirty="0" smtClean="0"/>
              <a:t>instruction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10</a:t>
            </a:r>
            <a:endParaRPr lang="zh-CN" altLang="en-US" sz="9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52" y="2218388"/>
            <a:ext cx="2671200" cy="26712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865612" y="3235488"/>
            <a:ext cx="3096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</a:t>
            </a:r>
            <a:r>
              <a:rPr lang="en-US" altLang="zh-CN" sz="2000" b="1" i="1" dirty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two trees </a:t>
            </a:r>
            <a:r>
              <a:rPr lang="en-US" altLang="zh-CN" sz="20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on the left of the house are light green”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 txBox="1">
            <a:spLocks/>
          </p:cNvSpPr>
          <p:nvPr/>
        </p:nvSpPr>
        <p:spPr>
          <a:xfrm>
            <a:off x="1417632" y="307580"/>
            <a:ext cx="7337047" cy="4964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zh-CN" sz="2800" dirty="0"/>
              <a:t>Challenges</a:t>
            </a:r>
            <a:endParaRPr lang="en-AU" sz="2800" dirty="0"/>
          </a:p>
        </p:txBody>
      </p:sp>
      <p:sp>
        <p:nvSpPr>
          <p:cNvPr id="12" name="矩形 11"/>
          <p:cNvSpPr/>
          <p:nvPr/>
        </p:nvSpPr>
        <p:spPr>
          <a:xfrm>
            <a:off x="0" y="4635676"/>
            <a:ext cx="9144000" cy="50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03653" y="958850"/>
            <a:ext cx="73088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  Multimodal learning between language and scene sketch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Mapping between language and target objects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One </a:t>
            </a:r>
            <a:r>
              <a:rPr lang="en-US" altLang="zh-CN" sz="1700" b="1" dirty="0">
                <a:solidFill>
                  <a:schemeClr val="tx1">
                    <a:alpha val="25000"/>
                  </a:schemeClr>
                </a:solidFill>
              </a:rPr>
              <a:t>or multiple </a:t>
            </a: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objects with </a:t>
            </a:r>
            <a:r>
              <a:rPr lang="en-US" altLang="zh-CN" sz="1700" b="1" dirty="0">
                <a:solidFill>
                  <a:schemeClr val="tx1">
                    <a:alpha val="25000"/>
                  </a:schemeClr>
                </a:solidFill>
              </a:rPr>
              <a:t>single </a:t>
            </a: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instruction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Various free expressions of </a:t>
            </a:r>
            <a:r>
              <a:rPr lang="en-US" altLang="zh-CN" sz="1700" b="1" dirty="0"/>
              <a:t>location </a:t>
            </a:r>
            <a:endParaRPr lang="en-US" altLang="zh-CN" sz="1700" b="1" dirty="0" smtClean="0"/>
          </a:p>
        </p:txBody>
      </p:sp>
      <p:sp>
        <p:nvSpPr>
          <p:cNvPr id="23" name="文本框 2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10</a:t>
            </a:r>
            <a:endParaRPr lang="zh-CN" altLang="en-US" sz="9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52" y="2218388"/>
            <a:ext cx="2671200" cy="26712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838096" y="2866512"/>
            <a:ext cx="3652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dog </a:t>
            </a:r>
            <a:r>
              <a:rPr lang="en-US" altLang="zh-CN" sz="2000" b="1" i="1" dirty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in the middle </a:t>
            </a:r>
            <a:r>
              <a:rPr lang="en-US" altLang="zh-CN" sz="20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is gray ” </a:t>
            </a:r>
            <a:endParaRPr lang="en-US" altLang="zh-CN" sz="2000" i="1" dirty="0" smtClean="0"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2000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/</a:t>
            </a:r>
            <a:endParaRPr lang="en-US" altLang="zh-CN" sz="2000" i="1" dirty="0"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20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dog </a:t>
            </a:r>
            <a:r>
              <a:rPr lang="en-US" altLang="zh-CN" sz="2000" b="1" i="1" dirty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near the house </a:t>
            </a:r>
            <a:r>
              <a:rPr lang="en-US" altLang="zh-CN" sz="20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is gray” </a:t>
            </a:r>
          </a:p>
        </p:txBody>
      </p:sp>
    </p:spTree>
    <p:extLst>
      <p:ext uri="{BB962C8B-B14F-4D97-AF65-F5344CB8AC3E}">
        <p14:creationId xmlns:p14="http://schemas.microsoft.com/office/powerpoint/2010/main" val="23803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 txBox="1">
            <a:spLocks/>
          </p:cNvSpPr>
          <p:nvPr/>
        </p:nvSpPr>
        <p:spPr>
          <a:xfrm>
            <a:off x="1417632" y="307580"/>
            <a:ext cx="7337047" cy="4964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zh-CN" sz="2800" dirty="0"/>
              <a:t>Challenges</a:t>
            </a:r>
            <a:endParaRPr lang="en-AU" sz="2800" dirty="0"/>
          </a:p>
        </p:txBody>
      </p:sp>
      <p:sp>
        <p:nvSpPr>
          <p:cNvPr id="12" name="矩形 11"/>
          <p:cNvSpPr/>
          <p:nvPr/>
        </p:nvSpPr>
        <p:spPr>
          <a:xfrm>
            <a:off x="0" y="4612293"/>
            <a:ext cx="9144000" cy="531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03653" y="958850"/>
            <a:ext cx="64051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C</a:t>
            </a:r>
            <a:r>
              <a:rPr lang="en-US" altLang="zh-CN" b="1" dirty="0">
                <a:solidFill>
                  <a:srgbClr val="30B787"/>
                </a:solidFill>
              </a:rPr>
              <a:t>. </a:t>
            </a:r>
            <a:r>
              <a:rPr lang="en-US" altLang="zh-CN" b="1" dirty="0" smtClean="0">
                <a:solidFill>
                  <a:srgbClr val="30B787"/>
                </a:solidFill>
              </a:rPr>
              <a:t> Multimodal </a:t>
            </a:r>
            <a:r>
              <a:rPr lang="en-US" altLang="zh-CN" b="1" dirty="0">
                <a:solidFill>
                  <a:srgbClr val="30B787"/>
                </a:solidFill>
              </a:rPr>
              <a:t>learning between language and </a:t>
            </a:r>
            <a:r>
              <a:rPr lang="en-US" altLang="zh-CN" b="1" dirty="0" smtClean="0">
                <a:solidFill>
                  <a:srgbClr val="30B787"/>
                </a:solidFill>
              </a:rPr>
              <a:t>object sketch</a:t>
            </a:r>
            <a:endParaRPr lang="en-US" altLang="zh-CN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Object-part-level colorization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Various free expressions of colors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16" y="2124944"/>
            <a:ext cx="1440000" cy="1440000"/>
          </a:xfrm>
          <a:prstGeom prst="rect">
            <a:avLst/>
          </a:prstGeom>
          <a:ln>
            <a:noFill/>
          </a:ln>
        </p:spPr>
      </p:pic>
      <p:sp>
        <p:nvSpPr>
          <p:cNvPr id="23" name="矩形 22"/>
          <p:cNvSpPr/>
          <p:nvPr/>
        </p:nvSpPr>
        <p:spPr>
          <a:xfrm>
            <a:off x="1741118" y="3595282"/>
            <a:ext cx="5761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i="1" dirty="0" smtClean="0"/>
              <a:t>“the bus is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dark (navy/…)</a:t>
            </a:r>
            <a:r>
              <a:rPr lang="en-US" altLang="zh-CN" sz="2000" b="1" i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i="1" dirty="0" smtClean="0"/>
              <a:t>blue with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white windows</a:t>
            </a:r>
            <a:r>
              <a:rPr lang="en-US" altLang="zh-CN" sz="2000" i="1" dirty="0" smtClean="0"/>
              <a:t>”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99" y="2124944"/>
            <a:ext cx="1440000" cy="1440000"/>
          </a:xfrm>
          <a:prstGeom prst="rect">
            <a:avLst/>
          </a:prstGeom>
          <a:ln>
            <a:noFill/>
          </a:ln>
        </p:spPr>
      </p:pic>
      <p:sp>
        <p:nvSpPr>
          <p:cNvPr id="25" name="文本框 24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11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190515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4622829"/>
            <a:ext cx="9144000" cy="5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796218" cy="496473"/>
          </a:xfrm>
        </p:spPr>
        <p:txBody>
          <a:bodyPr>
            <a:noAutofit/>
          </a:bodyPr>
          <a:lstStyle/>
          <a:p>
            <a:r>
              <a:rPr lang="en-AU" altLang="zh-CN" sz="2800" dirty="0" smtClean="0"/>
              <a:t>Inspiration</a:t>
            </a:r>
            <a:r>
              <a:rPr lang="en-US" altLang="zh-CN" sz="2800" dirty="0" smtClean="0"/>
              <a:t>: Drawing and Intelligence Development</a:t>
            </a:r>
            <a:endParaRPr lang="en-AU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12</a:t>
            </a:r>
            <a:endParaRPr lang="zh-CN" altLang="en-US" sz="9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7" y="1441116"/>
            <a:ext cx="3996022" cy="255832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17673" y="2412503"/>
            <a:ext cx="36370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Sensitive to line drawing and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Mode of thinking and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creation</a:t>
            </a:r>
          </a:p>
        </p:txBody>
      </p:sp>
    </p:spTree>
    <p:extLst>
      <p:ext uri="{BB962C8B-B14F-4D97-AF65-F5344CB8AC3E}">
        <p14:creationId xmlns:p14="http://schemas.microsoft.com/office/powerpoint/2010/main" val="3866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4622829"/>
            <a:ext cx="9144000" cy="5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AU" altLang="zh-CN" sz="2800" dirty="0" smtClean="0"/>
              <a:t>Inspiration</a:t>
            </a:r>
            <a:r>
              <a:rPr lang="en-US" altLang="zh-CN" sz="2800" dirty="0" smtClean="0"/>
              <a:t>: Language and Literacy Development</a:t>
            </a:r>
            <a:endParaRPr lang="en-AU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13</a:t>
            </a:r>
            <a:endParaRPr lang="zh-CN" altLang="en-US" sz="900" dirty="0"/>
          </a:p>
        </p:txBody>
      </p:sp>
      <p:sp>
        <p:nvSpPr>
          <p:cNvPr id="6" name="文本框 5"/>
          <p:cNvSpPr txBox="1"/>
          <p:nvPr/>
        </p:nvSpPr>
        <p:spPr>
          <a:xfrm>
            <a:off x="5151800" y="2274858"/>
            <a:ext cx="37176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Embedding voice in traditional </a:t>
            </a:r>
            <a:r>
              <a:rPr lang="en-US" altLang="zh-CN" sz="1700" b="1" dirty="0"/>
              <a:t>drawings </a:t>
            </a:r>
            <a:r>
              <a:rPr lang="en-US" altLang="zh-CN" sz="1700" b="1" dirty="0" smtClean="0"/>
              <a:t>supports </a:t>
            </a:r>
            <a:r>
              <a:rPr lang="en-US" altLang="zh-CN" sz="1700" b="1" dirty="0"/>
              <a:t>children’s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literacy development</a:t>
            </a:r>
            <a:endParaRPr lang="en-US" altLang="zh-CN" sz="17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38681" y="4293372"/>
            <a:ext cx="1936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Raffle</a:t>
            </a:r>
            <a:r>
              <a:rPr lang="en-US" altLang="zh-CN" sz="1400" dirty="0" smtClean="0"/>
              <a:t> 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et. al 2007]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" y="1210916"/>
            <a:ext cx="3928169" cy="300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1210"/>
            <a:ext cx="9144000" cy="639365"/>
          </a:xfrm>
        </p:spPr>
        <p:txBody>
          <a:bodyPr>
            <a:noAutofit/>
          </a:bodyPr>
          <a:lstStyle/>
          <a:p>
            <a:pPr algn="ctr"/>
            <a:r>
              <a:rPr lang="en-AU" sz="4400" dirty="0" smtClean="0"/>
              <a:t>Related Work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19311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620735"/>
            <a:ext cx="9144000" cy="522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3653" y="916458"/>
            <a:ext cx="778044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</a:t>
            </a:r>
            <a:r>
              <a:rPr lang="en-US" altLang="zh-CN" b="1" dirty="0">
                <a:solidFill>
                  <a:srgbClr val="30B787"/>
                </a:solidFill>
              </a:rPr>
              <a:t>Language-based Image Segmentation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F</a:t>
            </a:r>
            <a:r>
              <a:rPr lang="en-US" altLang="zh-CN" sz="1700" b="1" dirty="0" smtClean="0"/>
              <a:t>usion of </a:t>
            </a:r>
            <a:r>
              <a:rPr lang="en-US" altLang="zh-CN" sz="1700" b="1" dirty="0"/>
              <a:t>textual and visual information</a:t>
            </a:r>
            <a:endParaRPr lang="en-US" altLang="zh-CN" sz="17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Only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natural images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Only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one </a:t>
            </a:r>
            <a:r>
              <a:rPr lang="en-US" altLang="zh-CN" sz="1700" b="1" dirty="0">
                <a:solidFill>
                  <a:srgbClr val="FF0000"/>
                </a:solidFill>
              </a:rPr>
              <a:t>binary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mask </a:t>
            </a:r>
            <a:r>
              <a:rPr lang="en-US" altLang="zh-CN" sz="1700" b="1" dirty="0"/>
              <a:t>for </a:t>
            </a:r>
            <a:r>
              <a:rPr lang="en-US" altLang="zh-CN" sz="1700" b="1" dirty="0" smtClean="0"/>
              <a:t>single or </a:t>
            </a:r>
            <a:r>
              <a:rPr lang="en-US" altLang="zh-CN" sz="1700" b="1" dirty="0"/>
              <a:t>multiple target </a:t>
            </a:r>
            <a:r>
              <a:rPr lang="en-US" altLang="zh-CN" sz="1700" b="1" dirty="0" smtClean="0"/>
              <a:t>objects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78188"/>
          <a:stretch/>
        </p:blipFill>
        <p:spPr>
          <a:xfrm>
            <a:off x="1044362" y="2220309"/>
            <a:ext cx="1116000" cy="793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78462"/>
          <a:stretch/>
        </p:blipFill>
        <p:spPr>
          <a:xfrm>
            <a:off x="2258752" y="2220309"/>
            <a:ext cx="1116000" cy="8034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78140"/>
          <a:stretch/>
        </p:blipFill>
        <p:spPr>
          <a:xfrm>
            <a:off x="1044362" y="3291641"/>
            <a:ext cx="1116000" cy="10026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78248"/>
          <a:stretch/>
        </p:blipFill>
        <p:spPr>
          <a:xfrm>
            <a:off x="2258752" y="3286093"/>
            <a:ext cx="1116000" cy="10076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044362" y="2974035"/>
            <a:ext cx="2330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i="1" dirty="0" smtClean="0"/>
              <a:t>“</a:t>
            </a:r>
            <a:r>
              <a:rPr lang="en-US" altLang="zh-CN" sz="1200" i="1" dirty="0"/>
              <a:t>second vase from right</a:t>
            </a:r>
            <a:r>
              <a:rPr lang="en-US" altLang="zh-CN" sz="1200" i="1" dirty="0" smtClean="0"/>
              <a:t>”</a:t>
            </a:r>
          </a:p>
        </p:txBody>
      </p:sp>
      <p:sp>
        <p:nvSpPr>
          <p:cNvPr id="14" name="矩形 13"/>
          <p:cNvSpPr/>
          <p:nvPr/>
        </p:nvSpPr>
        <p:spPr>
          <a:xfrm>
            <a:off x="604815" y="4249854"/>
            <a:ext cx="3209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i="1" dirty="0" smtClean="0"/>
              <a:t>“</a:t>
            </a:r>
            <a:r>
              <a:rPr lang="en-US" altLang="zh-CN" sz="1200" i="1" dirty="0"/>
              <a:t>the bottom </a:t>
            </a:r>
            <a:r>
              <a:rPr lang="en-US" altLang="zh-CN" sz="1200" i="1" dirty="0">
                <a:solidFill>
                  <a:srgbClr val="C00000"/>
                </a:solidFill>
              </a:rPr>
              <a:t>two</a:t>
            </a:r>
            <a:r>
              <a:rPr lang="en-US" altLang="zh-CN" sz="1200" i="1" dirty="0"/>
              <a:t> luggage cases being rolled</a:t>
            </a:r>
            <a:r>
              <a:rPr lang="en-US" altLang="zh-CN" sz="1200" i="1" dirty="0" smtClean="0"/>
              <a:t>”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4" b="6556"/>
          <a:stretch/>
        </p:blipFill>
        <p:spPr>
          <a:xfrm>
            <a:off x="4333319" y="2220309"/>
            <a:ext cx="4078394" cy="224507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44362" y="4482302"/>
            <a:ext cx="2330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[Ye et. al 2019]</a:t>
            </a:r>
          </a:p>
        </p:txBody>
      </p:sp>
      <p:sp>
        <p:nvSpPr>
          <p:cNvPr id="16" name="矩形 15"/>
          <p:cNvSpPr/>
          <p:nvPr/>
        </p:nvSpPr>
        <p:spPr>
          <a:xfrm>
            <a:off x="4333319" y="4487142"/>
            <a:ext cx="40783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 work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14</a:t>
            </a:r>
            <a:endParaRPr lang="zh-CN" altLang="en-US" sz="900" dirty="0"/>
          </a:p>
        </p:txBody>
      </p:sp>
      <p:sp>
        <p:nvSpPr>
          <p:cNvPr id="18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US" sz="2800" dirty="0" smtClean="0"/>
              <a:t>Related Work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6396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4481241"/>
            <a:ext cx="9144000" cy="662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3653" y="916458"/>
            <a:ext cx="77804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  Language-based </a:t>
            </a:r>
            <a:r>
              <a:rPr lang="en-US" altLang="zh-CN" b="1" dirty="0">
                <a:solidFill>
                  <a:srgbClr val="30B787"/>
                </a:solidFill>
              </a:rPr>
              <a:t>Image </a:t>
            </a:r>
            <a:r>
              <a:rPr lang="en-US" altLang="zh-CN" b="1" dirty="0" smtClean="0">
                <a:solidFill>
                  <a:srgbClr val="30B787"/>
                </a:solidFill>
              </a:rPr>
              <a:t>Colorization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L</a:t>
            </a:r>
            <a:r>
              <a:rPr lang="en-US" altLang="zh-CN" sz="1700" b="1" dirty="0" smtClean="0"/>
              <a:t>anguage-based image editing (LBIE) </a:t>
            </a:r>
            <a:r>
              <a:rPr lang="en-US" altLang="zh-CN" sz="1700" b="1" dirty="0" smtClean="0">
                <a:solidFill>
                  <a:schemeClr val="bg1">
                    <a:lumMod val="50000"/>
                  </a:schemeClr>
                </a:solidFill>
              </a:rPr>
              <a:t>[Chen et. al 2018]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Require </a:t>
            </a:r>
            <a:r>
              <a:rPr lang="en-US" altLang="zh-CN" sz="1700" b="1" dirty="0">
                <a:solidFill>
                  <a:srgbClr val="FF0000"/>
                </a:solidFill>
              </a:rPr>
              <a:t>pair-wise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scene-level </a:t>
            </a:r>
            <a:r>
              <a:rPr lang="en-US" altLang="zh-CN" sz="1700" b="1" dirty="0"/>
              <a:t>sketch and color </a:t>
            </a:r>
            <a:r>
              <a:rPr lang="en-US" altLang="zh-CN" sz="1700" b="1" dirty="0" smtClean="0"/>
              <a:t>image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32740" r="33726"/>
          <a:stretch/>
        </p:blipFill>
        <p:spPr>
          <a:xfrm>
            <a:off x="2450839" y="2122540"/>
            <a:ext cx="1639068" cy="108927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66274"/>
          <a:stretch/>
        </p:blipFill>
        <p:spPr>
          <a:xfrm>
            <a:off x="2453943" y="3216657"/>
            <a:ext cx="1648410" cy="108927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12018" y="3391963"/>
            <a:ext cx="17448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i="1" dirty="0" smtClean="0"/>
              <a:t>“</a:t>
            </a:r>
            <a:r>
              <a:rPr lang="en-US" altLang="zh-CN" sz="1400" i="1" dirty="0"/>
              <a:t>The flower has red petals with yellow stigmas in the middle</a:t>
            </a:r>
            <a:r>
              <a:rPr lang="en-US" altLang="zh-CN" sz="1400" i="1" dirty="0" smtClean="0"/>
              <a:t>”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l="1" r="66928"/>
          <a:stretch/>
        </p:blipFill>
        <p:spPr>
          <a:xfrm>
            <a:off x="676219" y="2122539"/>
            <a:ext cx="1616416" cy="108927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76220" y="4305934"/>
            <a:ext cx="3413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[Chen et. al 2018]</a:t>
            </a:r>
          </a:p>
        </p:txBody>
      </p:sp>
      <p:sp>
        <p:nvSpPr>
          <p:cNvPr id="12" name="矩形 11"/>
          <p:cNvSpPr/>
          <p:nvPr/>
        </p:nvSpPr>
        <p:spPr>
          <a:xfrm>
            <a:off x="4658788" y="4310774"/>
            <a:ext cx="372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 work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68" y="2208633"/>
            <a:ext cx="3711275" cy="20573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35688" y="3967840"/>
            <a:ext cx="17455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" dirty="0" smtClean="0"/>
              <a:t>Scene sketch</a:t>
            </a:r>
            <a:endParaRPr lang="zh-CN" altLang="en-US" sz="1300" dirty="0"/>
          </a:p>
        </p:txBody>
      </p:sp>
      <p:sp>
        <p:nvSpPr>
          <p:cNvPr id="20" name="文本框 19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15</a:t>
            </a:r>
            <a:endParaRPr lang="zh-CN" altLang="en-US" sz="900" dirty="0"/>
          </a:p>
        </p:txBody>
      </p:sp>
      <p:sp>
        <p:nvSpPr>
          <p:cNvPr id="15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US" sz="2800" dirty="0" smtClean="0"/>
              <a:t>Related Work</a:t>
            </a:r>
            <a:endParaRPr lang="en-AU" sz="2800" dirty="0"/>
          </a:p>
        </p:txBody>
      </p:sp>
      <p:sp>
        <p:nvSpPr>
          <p:cNvPr id="5" name="矩形 4"/>
          <p:cNvSpPr/>
          <p:nvPr/>
        </p:nvSpPr>
        <p:spPr>
          <a:xfrm>
            <a:off x="718280" y="4721320"/>
            <a:ext cx="7894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[1] </a:t>
            </a:r>
            <a:r>
              <a:rPr lang="en-US" altLang="zh-CN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Jianbo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Chen, 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et. al.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Language-Based Image Editing With Recurrent Attentive Models. In 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CVPR, 2018.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2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1210"/>
            <a:ext cx="9144000" cy="639365"/>
          </a:xfrm>
        </p:spPr>
        <p:txBody>
          <a:bodyPr>
            <a:noAutofit/>
          </a:bodyPr>
          <a:lstStyle/>
          <a:p>
            <a:pPr algn="ctr"/>
            <a:r>
              <a:rPr lang="en-AU" sz="4400" dirty="0" smtClean="0"/>
              <a:t>Our</a:t>
            </a:r>
            <a:r>
              <a:rPr lang="en-US" sz="4400" dirty="0" smtClean="0"/>
              <a:t> Work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28606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4622829"/>
            <a:ext cx="9144000" cy="5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796218" cy="49647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Motivation: Abstract Data and Human Cognition</a:t>
            </a:r>
            <a:endParaRPr lang="en-AU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</a:t>
            </a:r>
            <a:endParaRPr lang="zh-CN" altLang="en-US" sz="9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52" y="1118984"/>
            <a:ext cx="4030491" cy="28189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74" y="1977011"/>
            <a:ext cx="3986296" cy="2818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5699983" y="1241972"/>
            <a:ext cx="2362756" cy="774700"/>
          </a:xfrm>
        </p:spPr>
        <p:txBody>
          <a:bodyPr>
            <a:noAutofit/>
          </a:bodyPr>
          <a:lstStyle/>
          <a:p>
            <a:pPr marL="2857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700" dirty="0" smtClean="0"/>
              <a:t>Sparse</a:t>
            </a:r>
          </a:p>
          <a:p>
            <a:pPr marL="2857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700" dirty="0" smtClean="0"/>
              <a:t>Highly abstract</a:t>
            </a:r>
            <a:endParaRPr lang="en-AU" sz="1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1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4584700"/>
            <a:ext cx="9144000" cy="55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Main contributions</a:t>
            </a:r>
            <a:endParaRPr lang="en-AU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319918" y="1024169"/>
            <a:ext cx="75279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Language-based colorization </a:t>
            </a:r>
            <a:r>
              <a:rPr lang="en-US" altLang="zh-CN" sz="1700" b="1" dirty="0">
                <a:solidFill>
                  <a:srgbClr val="FF0000"/>
                </a:solidFill>
              </a:rPr>
              <a:t>system </a:t>
            </a:r>
            <a:r>
              <a:rPr lang="en-US" altLang="zh-CN" sz="1700" b="1" dirty="0"/>
              <a:t>for scene </a:t>
            </a:r>
            <a:r>
              <a:rPr lang="en-US" altLang="zh-CN" sz="1700" b="1" dirty="0" smtClean="0"/>
              <a:t>sketches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Language-based instance </a:t>
            </a:r>
            <a:r>
              <a:rPr lang="en-US" altLang="zh-CN" sz="1700" b="1" dirty="0" smtClean="0"/>
              <a:t>segmentation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network</a:t>
            </a:r>
            <a:r>
              <a:rPr lang="en-US" altLang="zh-CN" sz="17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1700" b="1" dirty="0" smtClean="0"/>
              <a:t>for </a:t>
            </a:r>
            <a:r>
              <a:rPr lang="en-US" altLang="zh-CN" sz="1700" b="1" dirty="0"/>
              <a:t>scene </a:t>
            </a:r>
            <a:r>
              <a:rPr lang="en-US" altLang="zh-CN" sz="1700" b="1" dirty="0" smtClean="0"/>
              <a:t>sketches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Three large-scale </a:t>
            </a:r>
            <a:r>
              <a:rPr lang="en-US" altLang="zh-CN" sz="1700" b="1" dirty="0">
                <a:solidFill>
                  <a:srgbClr val="FF0000"/>
                </a:solidFill>
              </a:rPr>
              <a:t>datasets </a:t>
            </a:r>
            <a:r>
              <a:rPr lang="en-US" altLang="zh-CN" sz="1700" b="1" dirty="0"/>
              <a:t>for </a:t>
            </a:r>
            <a:r>
              <a:rPr lang="en-US" altLang="zh-CN" sz="1700" b="1" dirty="0" smtClean="0"/>
              <a:t>language-based scene sketch </a:t>
            </a:r>
            <a:r>
              <a:rPr lang="en-US" altLang="zh-CN" sz="1700" b="1" dirty="0"/>
              <a:t>colorization</a:t>
            </a:r>
            <a:endParaRPr lang="en-US" altLang="zh-CN" sz="1700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8" y="2857433"/>
            <a:ext cx="8533662" cy="169038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16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30322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4578674"/>
            <a:ext cx="9144000" cy="56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Proposed approach</a:t>
            </a:r>
            <a:endParaRPr lang="en-AU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503652" y="958850"/>
            <a:ext cx="83806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System pipeline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>
                <a:solidFill>
                  <a:srgbClr val="FF0000"/>
                </a:solidFill>
              </a:rPr>
              <a:t>Divide-and-conquer</a:t>
            </a:r>
            <a:r>
              <a:rPr lang="en-US" altLang="zh-CN" sz="17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1700" b="1" dirty="0"/>
              <a:t>and progressive </a:t>
            </a:r>
            <a:r>
              <a:rPr lang="en-US" altLang="zh-CN" sz="1700" b="1" dirty="0" smtClean="0"/>
              <a:t>strategy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Two modes (foreground and background)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T</a:t>
            </a:r>
            <a:r>
              <a:rPr lang="en-US" altLang="zh-CN" sz="1700" b="1" dirty="0" smtClean="0"/>
              <a:t>hree models (instance matching, foreground colorization, background colorization)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8" y="2539875"/>
            <a:ext cx="8621509" cy="155756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17</a:t>
            </a:r>
            <a:endParaRPr lang="zh-CN" altLang="en-US" sz="900" dirty="0"/>
          </a:p>
        </p:txBody>
      </p:sp>
      <p:sp>
        <p:nvSpPr>
          <p:cNvPr id="4" name="矩形 3"/>
          <p:cNvSpPr/>
          <p:nvPr/>
        </p:nvSpPr>
        <p:spPr>
          <a:xfrm>
            <a:off x="1464733" y="2762250"/>
            <a:ext cx="982134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14083" y="2762250"/>
            <a:ext cx="982134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03483" y="2762250"/>
            <a:ext cx="982134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18280" y="4116636"/>
            <a:ext cx="789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 pipeline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7212" y="2457449"/>
            <a:ext cx="4634347" cy="16399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450306" y="2457448"/>
            <a:ext cx="3481559" cy="16399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8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547777"/>
            <a:ext cx="9144000" cy="595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Proposed approach</a:t>
            </a:r>
            <a:endParaRPr lang="en-AU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503652" y="958850"/>
            <a:ext cx="78814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B.1  Instance Matching </a:t>
            </a:r>
            <a:r>
              <a:rPr lang="en-US" altLang="zh-CN" b="1" dirty="0">
                <a:solidFill>
                  <a:srgbClr val="30B787"/>
                </a:solidFill>
              </a:rPr>
              <a:t>M</a:t>
            </a:r>
            <a:r>
              <a:rPr lang="en-US" altLang="zh-CN" b="1" dirty="0" smtClean="0">
                <a:solidFill>
                  <a:srgbClr val="30B787"/>
                </a:solidFill>
              </a:rPr>
              <a:t>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Training: two </a:t>
            </a:r>
            <a:r>
              <a:rPr lang="en-US" altLang="zh-CN" sz="1700" b="1" dirty="0"/>
              <a:t>phases </a:t>
            </a:r>
            <a:r>
              <a:rPr lang="en-US" altLang="zh-CN" sz="1700" b="1" dirty="0" smtClean="0"/>
              <a:t>for binary mask (b) 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Inferring</a:t>
            </a:r>
            <a:r>
              <a:rPr lang="en-US" altLang="zh-CN" sz="1700" b="1" dirty="0"/>
              <a:t>: fuse binary mask with instance segmentation </a:t>
            </a:r>
            <a:r>
              <a:rPr lang="en-US" altLang="zh-CN" sz="1700" b="1" dirty="0" smtClean="0"/>
              <a:t>results 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8" y="2291969"/>
            <a:ext cx="8639555" cy="225580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18</a:t>
            </a:r>
            <a:endParaRPr lang="zh-CN" altLang="en-US" sz="900" dirty="0"/>
          </a:p>
        </p:txBody>
      </p:sp>
      <p:sp>
        <p:nvSpPr>
          <p:cNvPr id="8" name="矩形 7"/>
          <p:cNvSpPr/>
          <p:nvPr/>
        </p:nvSpPr>
        <p:spPr>
          <a:xfrm>
            <a:off x="718280" y="4618084"/>
            <a:ext cx="789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Foreground mode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7212" y="2221663"/>
            <a:ext cx="2081273" cy="21787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428875" y="2221663"/>
            <a:ext cx="4305300" cy="21787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435600" y="2933699"/>
            <a:ext cx="3502280" cy="1466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435600" y="2933699"/>
            <a:ext cx="1250950" cy="1466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543118"/>
            <a:ext cx="9144000" cy="60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Proposed approach</a:t>
            </a:r>
            <a:endParaRPr lang="en-AU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503652" y="958850"/>
            <a:ext cx="78814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B.2  Foreground Colorization </a:t>
            </a:r>
            <a:r>
              <a:rPr lang="en-US" altLang="zh-CN" b="1" dirty="0">
                <a:solidFill>
                  <a:srgbClr val="30B787"/>
                </a:solidFill>
              </a:rPr>
              <a:t>M</a:t>
            </a:r>
            <a:r>
              <a:rPr lang="en-US" altLang="zh-CN" b="1" dirty="0" smtClean="0">
                <a:solidFill>
                  <a:srgbClr val="30B787"/>
                </a:solidFill>
              </a:rPr>
              <a:t>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GAN + </a:t>
            </a:r>
            <a:r>
              <a:rPr lang="en-US" altLang="zh-CN" sz="1700" b="1" dirty="0"/>
              <a:t>fusion </a:t>
            </a:r>
            <a:r>
              <a:rPr lang="en-US" altLang="zh-CN" sz="1700" b="1" dirty="0" smtClean="0"/>
              <a:t>module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objects from different categories</a:t>
            </a:r>
            <a:endParaRPr lang="en-US" altLang="zh-CN" sz="1700" b="1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89"/>
          <a:stretch/>
        </p:blipFill>
        <p:spPr>
          <a:xfrm>
            <a:off x="175086" y="2391018"/>
            <a:ext cx="8749430" cy="187409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20</a:t>
            </a:r>
            <a:endParaRPr lang="zh-CN" altLang="en-US" sz="900" dirty="0"/>
          </a:p>
        </p:txBody>
      </p:sp>
      <p:sp>
        <p:nvSpPr>
          <p:cNvPr id="8" name="矩形 7"/>
          <p:cNvSpPr/>
          <p:nvPr/>
        </p:nvSpPr>
        <p:spPr>
          <a:xfrm>
            <a:off x="718280" y="4618084"/>
            <a:ext cx="789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Foreground mode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11506" y="2648222"/>
            <a:ext cx="2928912" cy="16772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612047"/>
            <a:ext cx="9144000" cy="53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Proposed approach</a:t>
            </a:r>
            <a:endParaRPr lang="en-AU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503652" y="958850"/>
            <a:ext cx="788145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B.3  Background Colorization </a:t>
            </a:r>
            <a:r>
              <a:rPr lang="en-US" altLang="zh-CN" b="1" dirty="0">
                <a:solidFill>
                  <a:srgbClr val="30B787"/>
                </a:solidFill>
              </a:rPr>
              <a:t>M</a:t>
            </a:r>
            <a:r>
              <a:rPr lang="en-US" altLang="zh-CN" b="1" dirty="0" smtClean="0">
                <a:solidFill>
                  <a:srgbClr val="30B787"/>
                </a:solidFill>
              </a:rPr>
              <a:t>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err="1" smtClean="0"/>
              <a:t>cGAN</a:t>
            </a:r>
            <a:r>
              <a:rPr lang="en-US" altLang="zh-CN" sz="1700" b="1" dirty="0" smtClean="0"/>
              <a:t> + two-branch decoder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Colorization branch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Explicit </a:t>
            </a:r>
            <a:r>
              <a:rPr lang="en-US" altLang="zh-CN" sz="1700" b="1" dirty="0"/>
              <a:t>segmentation </a:t>
            </a:r>
            <a:r>
              <a:rPr lang="en-US" altLang="zh-CN" sz="1700" b="1" dirty="0" smtClean="0"/>
              <a:t>branch (segmentation loss)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0"/>
          <a:stretch/>
        </p:blipFill>
        <p:spPr>
          <a:xfrm>
            <a:off x="169101" y="2360884"/>
            <a:ext cx="8787008" cy="21921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21</a:t>
            </a:r>
            <a:endParaRPr lang="zh-CN" altLang="en-US" sz="900" dirty="0"/>
          </a:p>
        </p:txBody>
      </p:sp>
      <p:sp>
        <p:nvSpPr>
          <p:cNvPr id="8" name="矩形 7"/>
          <p:cNvSpPr/>
          <p:nvPr/>
        </p:nvSpPr>
        <p:spPr>
          <a:xfrm>
            <a:off x="718280" y="4618084"/>
            <a:ext cx="789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mode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33600" y="2500314"/>
            <a:ext cx="2366963" cy="1385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276725" y="3419476"/>
            <a:ext cx="2819400" cy="1133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8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45302"/>
            <a:ext cx="9144000" cy="59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Datasets</a:t>
            </a:r>
            <a:endParaRPr lang="en-AU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503652" y="884651"/>
            <a:ext cx="75497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i="1" u="sng" dirty="0"/>
              <a:t>MATCHING dataset</a:t>
            </a:r>
            <a:r>
              <a:rPr lang="en-US" altLang="zh-CN" sz="1700" b="1" dirty="0"/>
              <a:t>: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38k </a:t>
            </a:r>
            <a:r>
              <a:rPr lang="en-US" altLang="zh-CN" sz="1700" b="1" dirty="0"/>
              <a:t>groups of text-based </a:t>
            </a:r>
            <a:r>
              <a:rPr lang="en-US" altLang="zh-CN" sz="1700" b="1" dirty="0">
                <a:solidFill>
                  <a:srgbClr val="FF0000"/>
                </a:solidFill>
              </a:rPr>
              <a:t>instance segmentation </a:t>
            </a:r>
            <a:r>
              <a:rPr lang="en-US" altLang="zh-CN" sz="1700" b="1" dirty="0" smtClean="0"/>
              <a:t>data.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4"/>
          <a:stretch/>
        </p:blipFill>
        <p:spPr>
          <a:xfrm>
            <a:off x="262768" y="1569604"/>
            <a:ext cx="8593812" cy="31674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22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21136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45302"/>
            <a:ext cx="9144000" cy="59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Datasets</a:t>
            </a:r>
            <a:endParaRPr lang="en-AU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503652" y="884651"/>
            <a:ext cx="7549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i="1" u="sng" dirty="0">
                <a:solidFill>
                  <a:schemeClr val="tx1">
                    <a:alpha val="25000"/>
                  </a:schemeClr>
                </a:solidFill>
              </a:rPr>
              <a:t>MATCHING dataset</a:t>
            </a:r>
            <a:r>
              <a:rPr lang="en-US" altLang="zh-CN" sz="1700" b="1" dirty="0">
                <a:solidFill>
                  <a:schemeClr val="tx1">
                    <a:alpha val="25000"/>
                  </a:schemeClr>
                </a:solidFill>
              </a:rPr>
              <a:t>: </a:t>
            </a: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38k </a:t>
            </a:r>
            <a:r>
              <a:rPr lang="en-US" altLang="zh-CN" sz="1700" b="1" dirty="0">
                <a:solidFill>
                  <a:schemeClr val="tx1">
                    <a:alpha val="25000"/>
                  </a:schemeClr>
                </a:solidFill>
              </a:rPr>
              <a:t>groups of text-based instance segmentation </a:t>
            </a: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i="1" u="sng" dirty="0"/>
              <a:t>FOREGROUND dataset</a:t>
            </a:r>
            <a:r>
              <a:rPr lang="en-US" altLang="zh-CN" sz="1700" b="1" dirty="0"/>
              <a:t>: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4k </a:t>
            </a:r>
            <a:r>
              <a:rPr lang="en-US" altLang="zh-CN" sz="1700" b="1" dirty="0"/>
              <a:t>groups of text-based </a:t>
            </a:r>
            <a:r>
              <a:rPr lang="en-US" altLang="zh-CN" sz="1700" b="1" dirty="0">
                <a:solidFill>
                  <a:srgbClr val="FF0000"/>
                </a:solidFill>
              </a:rPr>
              <a:t>sketch object colorization </a:t>
            </a:r>
            <a:r>
              <a:rPr lang="en-US" altLang="zh-CN" sz="1700" b="1" dirty="0"/>
              <a:t>data</a:t>
            </a:r>
            <a:r>
              <a:rPr lang="en-US" altLang="zh-CN" sz="1700" b="1" dirty="0" smtClean="0"/>
              <a:t>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" y="1894907"/>
            <a:ext cx="8701932" cy="220465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22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39449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45302"/>
            <a:ext cx="9144000" cy="59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Datasets</a:t>
            </a:r>
            <a:endParaRPr lang="en-AU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503652" y="884651"/>
            <a:ext cx="754973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i="1" u="sng" dirty="0">
                <a:solidFill>
                  <a:schemeClr val="tx1">
                    <a:alpha val="25000"/>
                  </a:schemeClr>
                </a:solidFill>
              </a:rPr>
              <a:t>MATCHING dataset</a:t>
            </a:r>
            <a:r>
              <a:rPr lang="en-US" altLang="zh-CN" sz="1700" b="1" dirty="0">
                <a:solidFill>
                  <a:schemeClr val="tx1">
                    <a:alpha val="25000"/>
                  </a:schemeClr>
                </a:solidFill>
              </a:rPr>
              <a:t>: </a:t>
            </a: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38k </a:t>
            </a:r>
            <a:r>
              <a:rPr lang="en-US" altLang="zh-CN" sz="1700" b="1" dirty="0">
                <a:solidFill>
                  <a:schemeClr val="tx1">
                    <a:alpha val="25000"/>
                  </a:schemeClr>
                </a:solidFill>
              </a:rPr>
              <a:t>groups of text-based instance segmentation </a:t>
            </a: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i="1" u="sng" dirty="0">
                <a:solidFill>
                  <a:schemeClr val="tx1">
                    <a:alpha val="25000"/>
                  </a:schemeClr>
                </a:solidFill>
              </a:rPr>
              <a:t>FOREGROUND dataset</a:t>
            </a:r>
            <a:r>
              <a:rPr lang="en-US" altLang="zh-CN" sz="1700" b="1" dirty="0">
                <a:solidFill>
                  <a:schemeClr val="tx1">
                    <a:alpha val="25000"/>
                  </a:schemeClr>
                </a:solidFill>
              </a:rPr>
              <a:t>: </a:t>
            </a: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4k </a:t>
            </a:r>
            <a:r>
              <a:rPr lang="en-US" altLang="zh-CN" sz="1700" b="1" dirty="0">
                <a:solidFill>
                  <a:schemeClr val="tx1">
                    <a:alpha val="25000"/>
                  </a:schemeClr>
                </a:solidFill>
              </a:rPr>
              <a:t>groups of text-based sketch object colorization data</a:t>
            </a:r>
            <a:r>
              <a:rPr lang="en-US" altLang="zh-CN" sz="1700" b="1" dirty="0" smtClean="0">
                <a:solidFill>
                  <a:schemeClr val="tx1">
                    <a:alpha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i="1" u="sng" dirty="0"/>
              <a:t>BACKGROUND dataset</a:t>
            </a:r>
            <a:r>
              <a:rPr lang="en-US" altLang="zh-CN" sz="1700" b="1" dirty="0"/>
              <a:t>: 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20k </a:t>
            </a:r>
            <a:r>
              <a:rPr lang="en-US" altLang="zh-CN" sz="1700" b="1" dirty="0"/>
              <a:t>groups of text-based </a:t>
            </a:r>
            <a:r>
              <a:rPr lang="en-US" altLang="zh-CN" sz="1700" b="1" dirty="0">
                <a:solidFill>
                  <a:srgbClr val="FF0000"/>
                </a:solidFill>
              </a:rPr>
              <a:t>background colorization </a:t>
            </a:r>
            <a:r>
              <a:rPr lang="en-US" altLang="zh-CN" sz="1700" b="1" dirty="0" smtClean="0"/>
              <a:t>data.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09"/>
          <a:stretch/>
        </p:blipFill>
        <p:spPr>
          <a:xfrm>
            <a:off x="262768" y="2332019"/>
            <a:ext cx="8665041" cy="203879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22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18887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7" y="1674952"/>
            <a:ext cx="2847673" cy="28476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463141" y="2885799"/>
            <a:ext cx="407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smtClean="0">
                <a:cs typeface="Linux Libertine" panose="02000503000000000000" pitchFamily="2" charset="0"/>
              </a:rPr>
              <a:t>“the </a:t>
            </a:r>
            <a:r>
              <a:rPr lang="en-US" altLang="zh-CN" sz="2000" i="1" dirty="0">
                <a:cs typeface="Linux Libertine" panose="02000503000000000000" pitchFamily="2" charset="0"/>
              </a:rPr>
              <a:t>bus is yellow with blue </a:t>
            </a:r>
            <a:r>
              <a:rPr lang="en-US" altLang="zh-CN" sz="2000" i="1" dirty="0" smtClean="0">
                <a:cs typeface="Linux Libertine" panose="02000503000000000000" pitchFamily="2" charset="0"/>
              </a:rPr>
              <a:t>windows”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39302" y="2237293"/>
            <a:ext cx="24946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Single object </a:t>
            </a:r>
            <a:endParaRPr lang="en-US" altLang="zh-CN" sz="1700" b="1" dirty="0"/>
          </a:p>
        </p:txBody>
      </p:sp>
    </p:spTree>
    <p:extLst>
      <p:ext uri="{BB962C8B-B14F-4D97-AF65-F5344CB8AC3E}">
        <p14:creationId xmlns:p14="http://schemas.microsoft.com/office/powerpoint/2010/main" val="20199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463141" y="2885799"/>
            <a:ext cx="407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smtClean="0">
                <a:cs typeface="Linux Libertine" panose="02000503000000000000" pitchFamily="2" charset="0"/>
              </a:rPr>
              <a:t>“the </a:t>
            </a:r>
            <a:r>
              <a:rPr lang="en-US" altLang="zh-CN" sz="2000" i="1" dirty="0">
                <a:cs typeface="Linux Libertine" panose="02000503000000000000" pitchFamily="2" charset="0"/>
              </a:rPr>
              <a:t>bus is yellow with blue </a:t>
            </a:r>
            <a:r>
              <a:rPr lang="en-US" altLang="zh-CN" sz="2000" i="1" dirty="0" smtClean="0">
                <a:cs typeface="Linux Libertine" panose="02000503000000000000" pitchFamily="2" charset="0"/>
              </a:rPr>
              <a:t>windows”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39302" y="2237293"/>
            <a:ext cx="24946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Single object </a:t>
            </a:r>
            <a:endParaRPr lang="en-US" altLang="zh-CN" sz="17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949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4622829"/>
            <a:ext cx="9144000" cy="5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796218" cy="49647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Motivation: Abstract Data Understanding</a:t>
            </a:r>
            <a:endParaRPr lang="en-AU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</a:t>
            </a:r>
            <a:endParaRPr lang="zh-CN" altLang="en-US" sz="9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61" y="2398828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62" y="3553916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61" y="3553916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62" y="2398828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8" name="Content Placeholder 4"/>
          <p:cNvSpPr txBox="1">
            <a:spLocks/>
          </p:cNvSpPr>
          <p:nvPr/>
        </p:nvSpPr>
        <p:spPr>
          <a:xfrm>
            <a:off x="2505653" y="4137915"/>
            <a:ext cx="2362756" cy="774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4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Calibri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200"/>
              </a:spcBef>
              <a:buFont typeface="Calibri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"/>
              </a:spcBef>
            </a:pPr>
            <a:endParaRPr lang="en-AU" sz="1700" dirty="0"/>
          </a:p>
        </p:txBody>
      </p:sp>
      <p:sp>
        <p:nvSpPr>
          <p:cNvPr id="17" name="矩形 16"/>
          <p:cNvSpPr/>
          <p:nvPr/>
        </p:nvSpPr>
        <p:spPr>
          <a:xfrm>
            <a:off x="318644" y="1231341"/>
            <a:ext cx="8498785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Lots of early exploration with computational models </a:t>
            </a:r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altLang="zh-CN" sz="1700" b="1" dirty="0" err="1">
                <a:solidFill>
                  <a:schemeClr val="bg1">
                    <a:lumMod val="65000"/>
                  </a:schemeClr>
                </a:solidFill>
              </a:rPr>
              <a:t>Eitz</a:t>
            </a:r>
            <a:r>
              <a:rPr lang="en-US" altLang="zh-CN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et</a:t>
            </a:r>
            <a:r>
              <a:rPr lang="en-US" altLang="zh-CN" sz="1700" b="1" dirty="0">
                <a:solidFill>
                  <a:schemeClr val="bg1">
                    <a:lumMod val="65000"/>
                  </a:schemeClr>
                </a:solidFill>
              </a:rPr>
              <a:t>. al </a:t>
            </a:r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2012, Li et</a:t>
            </a:r>
            <a:r>
              <a:rPr lang="en-US" altLang="zh-CN" sz="1700" b="1" dirty="0">
                <a:solidFill>
                  <a:schemeClr val="bg1">
                    <a:lumMod val="65000"/>
                  </a:schemeClr>
                </a:solidFill>
              </a:rPr>
              <a:t>. al </a:t>
            </a:r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2013, Schneider </a:t>
            </a:r>
            <a:r>
              <a:rPr lang="en-US" altLang="zh-CN" sz="1600" b="1" dirty="0">
                <a:solidFill>
                  <a:schemeClr val="bg1">
                    <a:lumMod val="65000"/>
                  </a:schemeClr>
                </a:solidFill>
              </a:rPr>
              <a:t>et. al 2014, Li </a:t>
            </a:r>
            <a:r>
              <a:rPr lang="en-US" altLang="zh-CN" sz="1700" b="1" dirty="0">
                <a:solidFill>
                  <a:schemeClr val="bg1">
                    <a:lumMod val="65000"/>
                  </a:schemeClr>
                </a:solidFill>
              </a:rPr>
              <a:t>et. al </a:t>
            </a:r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2015]</a:t>
            </a:r>
            <a:endParaRPr lang="en-US" altLang="zh-CN" sz="1700" b="1" dirty="0">
              <a:solidFill>
                <a:schemeClr val="bg1">
                  <a:lumMod val="65000"/>
                </a:schemeClr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Limited ability of understanding object-level sketches</a:t>
            </a:r>
            <a:endParaRPr lang="en-AU" altLang="zh-CN" sz="17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028412" y="2337791"/>
            <a:ext cx="31966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[1] M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Eitz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 Hays, and M. Alexa. How do humans sketch objects? In SIGGRAPH, 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2012.</a:t>
            </a: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[2] Y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Li, Y. Song, and S. Gong. Sketch recognition by ensemble matching of structured features. In BMVC, 2013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[3] R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G. Schneider and T.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Tuytelaars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Sketch classification and classification-driven analysis using fisher vectors. In SIGGRAPH Asia, 2014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[4] Y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Li, T. M.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Hospedales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Y. Song, and S. Gong. Free-hand sketch recognition by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multikernel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feature learning. CVIU, 2015.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8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463141" y="2885799"/>
            <a:ext cx="407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</a:t>
            </a:r>
            <a:r>
              <a:rPr lang="en-US" altLang="zh-CN" sz="2000" b="1" i="1" dirty="0">
                <a:solidFill>
                  <a:srgbClr val="FF0000"/>
                </a:solidFill>
                <a:cs typeface="Linux Libertine" panose="02000503000000000000" pitchFamily="2" charset="0"/>
              </a:rPr>
              <a:t>all</a:t>
            </a:r>
            <a:r>
              <a:rPr lang="en-US" altLang="zh-CN" sz="2000" i="1" dirty="0">
                <a:solidFill>
                  <a:srgbClr val="FF0000"/>
                </a:solidFill>
                <a:cs typeface="Linux Libertine" panose="02000503000000000000" pitchFamily="2" charset="0"/>
              </a:rPr>
              <a:t> </a:t>
            </a:r>
            <a:r>
              <a:rPr lang="en-US" altLang="zh-CN" sz="2000" i="1" dirty="0">
                <a:cs typeface="Linux Libertine" panose="02000503000000000000" pitchFamily="2" charset="0"/>
              </a:rPr>
              <a:t>the trees are dark green”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39302" y="2237293"/>
            <a:ext cx="24946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Multiple objects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15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463141" y="2885799"/>
            <a:ext cx="407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</a:t>
            </a:r>
            <a:r>
              <a:rPr lang="en-US" altLang="zh-CN" sz="2000" b="1" i="1" dirty="0">
                <a:solidFill>
                  <a:srgbClr val="FF0000"/>
                </a:solidFill>
                <a:cs typeface="Linux Libertine" panose="02000503000000000000" pitchFamily="2" charset="0"/>
              </a:rPr>
              <a:t>all</a:t>
            </a:r>
            <a:r>
              <a:rPr lang="en-US" altLang="zh-CN" sz="2000" i="1" dirty="0">
                <a:solidFill>
                  <a:srgbClr val="FF0000"/>
                </a:solidFill>
                <a:cs typeface="Linux Libertine" panose="02000503000000000000" pitchFamily="2" charset="0"/>
              </a:rPr>
              <a:t> </a:t>
            </a:r>
            <a:r>
              <a:rPr lang="en-US" altLang="zh-CN" sz="2000" i="1" dirty="0">
                <a:cs typeface="Linux Libertine" panose="02000503000000000000" pitchFamily="2" charset="0"/>
              </a:rPr>
              <a:t>the trees are dark green”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39302" y="2237293"/>
            <a:ext cx="24946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Multiple objects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356101" y="2885799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sky is blue and the ground is green”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8900" y="2034093"/>
            <a:ext cx="279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Colorize the background before all foregrounds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987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356101" y="2885799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sky is blue and the ground is green”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8900" y="2034093"/>
            <a:ext cx="279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Colorize the background before all foregrounds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7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356101" y="2885799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clouds are </a:t>
            </a:r>
            <a:r>
              <a:rPr lang="en-US" altLang="zh-CN" sz="2000" b="1" i="1" dirty="0" err="1">
                <a:solidFill>
                  <a:srgbClr val="FF0000"/>
                </a:solidFill>
                <a:cs typeface="Linux Libertine" panose="02000503000000000000" pitchFamily="2" charset="0"/>
              </a:rPr>
              <a:t>are</a:t>
            </a:r>
            <a:r>
              <a:rPr lang="en-US" altLang="zh-CN" sz="2000" i="1" dirty="0">
                <a:solidFill>
                  <a:srgbClr val="FF0000"/>
                </a:solidFill>
                <a:cs typeface="Linux Libertine" panose="02000503000000000000" pitchFamily="2" charset="0"/>
              </a:rPr>
              <a:t> </a:t>
            </a:r>
            <a:r>
              <a:rPr lang="en-US" altLang="zh-CN" sz="2000" i="1" dirty="0">
                <a:cs typeface="Linux Libertine" panose="02000503000000000000" pitchFamily="2" charset="0"/>
              </a:rPr>
              <a:t>in dark gray”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8900" y="2097593"/>
            <a:ext cx="279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Language grammar error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5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356101" y="2885799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clouds are </a:t>
            </a:r>
            <a:r>
              <a:rPr lang="en-US" altLang="zh-CN" sz="2000" b="1" i="1" dirty="0" err="1">
                <a:solidFill>
                  <a:srgbClr val="FF0000"/>
                </a:solidFill>
                <a:cs typeface="Linux Libertine" panose="02000503000000000000" pitchFamily="2" charset="0"/>
              </a:rPr>
              <a:t>are</a:t>
            </a:r>
            <a:r>
              <a:rPr lang="en-US" altLang="zh-CN" sz="2000" i="1" dirty="0">
                <a:solidFill>
                  <a:srgbClr val="FF0000"/>
                </a:solidFill>
                <a:cs typeface="Linux Libertine" panose="02000503000000000000" pitchFamily="2" charset="0"/>
              </a:rPr>
              <a:t> </a:t>
            </a:r>
            <a:r>
              <a:rPr lang="en-US" altLang="zh-CN" sz="2000" i="1" dirty="0">
                <a:cs typeface="Linux Libertine" panose="02000503000000000000" pitchFamily="2" charset="0"/>
              </a:rPr>
              <a:t>in dark gray”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8900" y="2097593"/>
            <a:ext cx="279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Language grammar error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7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9" name="文本框 8"/>
          <p:cNvSpPr txBox="1"/>
          <p:nvPr/>
        </p:nvSpPr>
        <p:spPr>
          <a:xfrm>
            <a:off x="4462801" y="2515518"/>
            <a:ext cx="41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sun is yellow”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62801" y="2889059"/>
            <a:ext cx="41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bird on the left is red”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62801" y="3244630"/>
            <a:ext cx="41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bird on the right is dark brown”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1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9" name="文本框 8"/>
          <p:cNvSpPr txBox="1"/>
          <p:nvPr/>
        </p:nvSpPr>
        <p:spPr>
          <a:xfrm>
            <a:off x="4462801" y="2515518"/>
            <a:ext cx="41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sun is yellow”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62801" y="2889059"/>
            <a:ext cx="41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bird on the left is red”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62801" y="3244630"/>
            <a:ext cx="41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“the bird on the right is dark brown”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4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165601" y="2885799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</a:t>
            </a:r>
            <a:r>
              <a:rPr lang="en-US" altLang="zh-CN" sz="2000" b="1" i="1" dirty="0">
                <a:solidFill>
                  <a:srgbClr val="FF0000"/>
                </a:solidFill>
                <a:cs typeface="Linux Libertine" panose="02000503000000000000" pitchFamily="2" charset="0"/>
              </a:rPr>
              <a:t>let</a:t>
            </a:r>
            <a:r>
              <a:rPr lang="en-US" altLang="zh-CN" sz="2000" i="1" dirty="0">
                <a:solidFill>
                  <a:srgbClr val="FF0000"/>
                </a:solidFill>
                <a:cs typeface="Linux Libertine" panose="02000503000000000000" pitchFamily="2" charset="0"/>
              </a:rPr>
              <a:t> </a:t>
            </a:r>
            <a:r>
              <a:rPr lang="en-US" altLang="zh-CN" sz="2000" i="1" dirty="0">
                <a:cs typeface="Linux Libertine" panose="02000503000000000000" pitchFamily="2" charset="0"/>
              </a:rPr>
              <a:t>the rabbit </a:t>
            </a:r>
            <a:r>
              <a:rPr lang="en-US" altLang="zh-CN" sz="2000" b="1" i="1" dirty="0">
                <a:solidFill>
                  <a:srgbClr val="FF0000"/>
                </a:solidFill>
                <a:cs typeface="Linux Libertine" panose="02000503000000000000" pitchFamily="2" charset="0"/>
              </a:rPr>
              <a:t>be in </a:t>
            </a:r>
            <a:r>
              <a:rPr lang="en-US" altLang="zh-CN" sz="2000" i="1" dirty="0">
                <a:cs typeface="Linux Libertine" panose="02000503000000000000" pitchFamily="2" charset="0"/>
              </a:rPr>
              <a:t>pink”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8900" y="2097593"/>
            <a:ext cx="279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Unsupported words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5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165601" y="2885799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</a:t>
            </a:r>
            <a:r>
              <a:rPr lang="en-US" altLang="zh-CN" sz="2000" b="1" i="1" dirty="0">
                <a:solidFill>
                  <a:srgbClr val="FF0000"/>
                </a:solidFill>
                <a:cs typeface="Linux Libertine" panose="02000503000000000000" pitchFamily="2" charset="0"/>
              </a:rPr>
              <a:t>let</a:t>
            </a:r>
            <a:r>
              <a:rPr lang="en-US" altLang="zh-CN" sz="2000" i="1" dirty="0">
                <a:solidFill>
                  <a:srgbClr val="FF0000"/>
                </a:solidFill>
                <a:cs typeface="Linux Libertine" panose="02000503000000000000" pitchFamily="2" charset="0"/>
              </a:rPr>
              <a:t> </a:t>
            </a:r>
            <a:r>
              <a:rPr lang="en-US" altLang="zh-CN" sz="2000" i="1" dirty="0">
                <a:cs typeface="Linux Libertine" panose="02000503000000000000" pitchFamily="2" charset="0"/>
              </a:rPr>
              <a:t>the rabbit </a:t>
            </a:r>
            <a:r>
              <a:rPr lang="en-US" altLang="zh-CN" sz="2000" b="1" i="1" dirty="0">
                <a:solidFill>
                  <a:srgbClr val="FF0000"/>
                </a:solidFill>
                <a:cs typeface="Linux Libertine" panose="02000503000000000000" pitchFamily="2" charset="0"/>
              </a:rPr>
              <a:t>be in </a:t>
            </a:r>
            <a:r>
              <a:rPr lang="en-US" altLang="zh-CN" sz="2000" i="1" dirty="0">
                <a:cs typeface="Linux Libertine" panose="02000503000000000000" pitchFamily="2" charset="0"/>
              </a:rPr>
              <a:t>pink”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8900" y="2097593"/>
            <a:ext cx="279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Unsupported words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64" y="1404313"/>
            <a:ext cx="2949800" cy="93551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4622829"/>
            <a:ext cx="9144000" cy="5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796218" cy="49647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Motivation: Sketch Understanding</a:t>
            </a:r>
            <a:endParaRPr lang="en-AU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</a:t>
            </a:r>
            <a:endParaRPr lang="zh-CN" altLang="en-US" sz="9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6" y="1547403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57" y="2702491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56" y="2702491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57" y="1547403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8" name="Content Placeholder 4"/>
          <p:cNvSpPr txBox="1">
            <a:spLocks/>
          </p:cNvSpPr>
          <p:nvPr/>
        </p:nvSpPr>
        <p:spPr>
          <a:xfrm>
            <a:off x="2505653" y="4137915"/>
            <a:ext cx="2362756" cy="774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4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Calibri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200"/>
              </a:spcBef>
              <a:buFont typeface="Calibri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"/>
              </a:spcBef>
            </a:pPr>
            <a:endParaRPr lang="en-AU" sz="17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8975" y="1878404"/>
            <a:ext cx="3239836" cy="12165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13" y="2636421"/>
            <a:ext cx="2481943" cy="11581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17" y="3094978"/>
            <a:ext cx="2577494" cy="1147930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3700630" y="2483403"/>
            <a:ext cx="309383" cy="219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42750" y="3764024"/>
            <a:ext cx="354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TU-Berlin / Sketchy / QuickDraw</a:t>
            </a:r>
            <a:endParaRPr lang="en-US" altLang="zh-CN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1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753926" y="2644417"/>
            <a:ext cx="355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smtClean="0">
                <a:cs typeface="Linux Libertine" panose="02000503000000000000" pitchFamily="2" charset="0"/>
              </a:rPr>
              <a:t>“</a:t>
            </a:r>
            <a:r>
              <a:rPr lang="en-US" altLang="zh-CN" sz="2000" i="1" dirty="0">
                <a:cs typeface="Linux Libertine" panose="02000503000000000000" pitchFamily="2" charset="0"/>
              </a:rPr>
              <a:t>the duck on the right is orange</a:t>
            </a:r>
            <a:r>
              <a:rPr lang="en-US" altLang="zh-CN" sz="2000" i="1" dirty="0" smtClean="0">
                <a:cs typeface="Linux Libertine" panose="02000503000000000000" pitchFamily="2" charset="0"/>
              </a:rPr>
              <a:t>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53926" y="3017797"/>
            <a:ext cx="355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“dark </a:t>
            </a:r>
            <a:r>
              <a:rPr lang="en-US" altLang="zh-CN" sz="2000" i="1" dirty="0" smtClean="0">
                <a:cs typeface="Linux Libertine" panose="02000503000000000000" pitchFamily="2" charset="0"/>
              </a:rPr>
              <a:t>green grasses”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9" name="文本框 8"/>
          <p:cNvSpPr txBox="1"/>
          <p:nvPr/>
        </p:nvSpPr>
        <p:spPr>
          <a:xfrm>
            <a:off x="4753926" y="2644417"/>
            <a:ext cx="355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smtClean="0">
                <a:cs typeface="Linux Libertine" panose="02000503000000000000" pitchFamily="2" charset="0"/>
              </a:rPr>
              <a:t>“</a:t>
            </a:r>
            <a:r>
              <a:rPr lang="en-US" altLang="zh-CN" sz="2000" i="1" dirty="0">
                <a:cs typeface="Linux Libertine" panose="02000503000000000000" pitchFamily="2" charset="0"/>
              </a:rPr>
              <a:t>the duck on the right is orange</a:t>
            </a:r>
            <a:r>
              <a:rPr lang="en-US" altLang="zh-CN" sz="2000" i="1" dirty="0" smtClean="0">
                <a:cs typeface="Linux Libertine" panose="02000503000000000000" pitchFamily="2" charset="0"/>
              </a:rPr>
              <a:t>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53926" y="3017797"/>
            <a:ext cx="355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“dark </a:t>
            </a:r>
            <a:r>
              <a:rPr lang="en-US" altLang="zh-CN" sz="2000" i="1" dirty="0" smtClean="0">
                <a:cs typeface="Linux Libertine" panose="02000503000000000000" pitchFamily="2" charset="0"/>
              </a:rPr>
              <a:t>green grasses”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8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165601" y="2885799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“colorize the bus in purple”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8900" y="2097593"/>
            <a:ext cx="279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Re-colorization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7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485232"/>
            <a:ext cx="9144000" cy="65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</a:t>
            </a:r>
            <a:r>
              <a:rPr lang="en-US" altLang="zh-CN" sz="1700" b="1" dirty="0" smtClean="0"/>
              <a:t>olorize </a:t>
            </a:r>
            <a:r>
              <a:rPr lang="en-US" altLang="zh-CN" sz="1700" b="1" dirty="0"/>
              <a:t>a sketch with </a:t>
            </a:r>
            <a:r>
              <a:rPr lang="en-US" altLang="zh-CN" sz="1700" b="1" dirty="0">
                <a:solidFill>
                  <a:srgbClr val="FF0000"/>
                </a:solidFill>
              </a:rPr>
              <a:t>free </a:t>
            </a:r>
            <a:r>
              <a:rPr lang="en-US" altLang="zh-CN" sz="1700" b="1" dirty="0" smtClean="0"/>
              <a:t>instructions</a:t>
            </a:r>
            <a:endParaRPr lang="en-US" altLang="zh-CN" sz="17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23</a:t>
            </a:r>
            <a:endParaRPr lang="zh-CN" altLang="en-US" sz="900" dirty="0"/>
          </a:p>
        </p:txBody>
      </p:sp>
      <p:sp>
        <p:nvSpPr>
          <p:cNvPr id="8" name="文本框 7"/>
          <p:cNvSpPr txBox="1"/>
          <p:nvPr/>
        </p:nvSpPr>
        <p:spPr>
          <a:xfrm>
            <a:off x="4165601" y="2885799"/>
            <a:ext cx="439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cs typeface="Linux Libertine" panose="02000503000000000000" pitchFamily="2" charset="0"/>
              </a:rPr>
              <a:t>“colorize the bus in purple”</a:t>
            </a:r>
            <a:endParaRPr lang="zh-CN" altLang="en-US" sz="2000" i="1" dirty="0">
              <a:cs typeface="Linux Libertine" panose="02000503000000000000" pitchFamily="2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8900" y="2097593"/>
            <a:ext cx="279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Re-colorization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0" y="1675025"/>
            <a:ext cx="2847600" cy="2847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6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24</a:t>
            </a:r>
            <a:endParaRPr lang="zh-CN" altLang="en-US" sz="9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2" y="1384109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1" name="文本框 10"/>
          <p:cNvSpPr txBox="1"/>
          <p:nvPr/>
        </p:nvSpPr>
        <p:spPr>
          <a:xfrm>
            <a:off x="2082249" y="1419203"/>
            <a:ext cx="1280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cs typeface="Times New Roman" panose="02020603050405020304" pitchFamily="18" charset="0"/>
              </a:rPr>
              <a:t>“the house is </a:t>
            </a:r>
            <a:r>
              <a:rPr lang="en-US" altLang="zh-CN" sz="1600" b="1" i="1" dirty="0">
                <a:cs typeface="Times New Roman" panose="02020603050405020304" pitchFamily="18" charset="0"/>
              </a:rPr>
              <a:t>orange</a:t>
            </a:r>
            <a:r>
              <a:rPr lang="en-US" altLang="zh-CN" sz="1600" i="1" dirty="0">
                <a:cs typeface="Times New Roman" panose="02020603050405020304" pitchFamily="18" charset="0"/>
              </a:rPr>
              <a:t> with </a:t>
            </a:r>
            <a:r>
              <a:rPr lang="en-US" altLang="zh-CN" sz="1600" b="1" i="1" dirty="0">
                <a:cs typeface="Times New Roman" panose="02020603050405020304" pitchFamily="18" charset="0"/>
              </a:rPr>
              <a:t>dark brown </a:t>
            </a:r>
            <a:r>
              <a:rPr lang="en-US" altLang="zh-CN" sz="1600" i="1" dirty="0">
                <a:cs typeface="Times New Roman" panose="02020603050405020304" pitchFamily="18" charset="0"/>
              </a:rPr>
              <a:t>roof”</a:t>
            </a:r>
            <a:endParaRPr lang="zh-CN" altLang="en-US" sz="1600" i="1" dirty="0"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06313" y="1635350"/>
            <a:ext cx="147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cs typeface="Times New Roman" panose="02020603050405020304" pitchFamily="18" charset="0"/>
              </a:rPr>
              <a:t>“the two trees on the left are </a:t>
            </a:r>
            <a:r>
              <a:rPr lang="en-US" altLang="zh-CN" sz="1600" b="1" i="1" dirty="0">
                <a:cs typeface="Times New Roman" panose="02020603050405020304" pitchFamily="18" charset="0"/>
              </a:rPr>
              <a:t>dark green</a:t>
            </a:r>
            <a:r>
              <a:rPr lang="en-US" altLang="zh-CN" sz="1600" i="1" dirty="0">
                <a:cs typeface="Times New Roman" panose="02020603050405020304" pitchFamily="18" charset="0"/>
              </a:rPr>
              <a:t>”</a:t>
            </a:r>
            <a:endParaRPr lang="zh-CN" altLang="en-US" sz="1600" i="1" dirty="0"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06313" y="3665550"/>
            <a:ext cx="147001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cs typeface="Times New Roman" panose="02020603050405020304" pitchFamily="18" charset="0"/>
              </a:rPr>
              <a:t>“let the dog to be </a:t>
            </a:r>
            <a:r>
              <a:rPr lang="en-US" altLang="zh-CN" sz="1600" b="1" i="1" dirty="0">
                <a:cs typeface="Times New Roman" panose="02020603050405020304" pitchFamily="18" charset="0"/>
              </a:rPr>
              <a:t>gray</a:t>
            </a:r>
            <a:r>
              <a:rPr lang="en-US" altLang="zh-CN" sz="1600" i="1" dirty="0"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ts val="1800"/>
              </a:lnSpc>
            </a:pPr>
            <a:r>
              <a:rPr lang="en-US" altLang="zh-CN" sz="1600" b="1" i="1" dirty="0"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996301" y="3580319"/>
            <a:ext cx="1470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cs typeface="Times New Roman" panose="02020603050405020304" pitchFamily="18" charset="0"/>
              </a:rPr>
              <a:t>“the sky is </a:t>
            </a:r>
            <a:r>
              <a:rPr lang="en-US" altLang="zh-CN" sz="1600" b="1" i="1" dirty="0">
                <a:cs typeface="Times New Roman" panose="02020603050405020304" pitchFamily="18" charset="0"/>
              </a:rPr>
              <a:t>cyan</a:t>
            </a:r>
            <a:r>
              <a:rPr lang="en-US" altLang="zh-CN" sz="1600" i="1" dirty="0">
                <a:cs typeface="Times New Roman" panose="02020603050405020304" pitchFamily="18" charset="0"/>
              </a:rPr>
              <a:t> and the ground is </a:t>
            </a:r>
            <a:r>
              <a:rPr lang="en-US" altLang="zh-CN" sz="1600" b="1" i="1" dirty="0">
                <a:cs typeface="Times New Roman" panose="02020603050405020304" pitchFamily="18" charset="0"/>
              </a:rPr>
              <a:t>gray</a:t>
            </a:r>
            <a:r>
              <a:rPr lang="en-US" altLang="zh-CN" sz="1600" i="1" dirty="0">
                <a:cs typeface="Times New Roman" panose="02020603050405020304" pitchFamily="18" charset="0"/>
              </a:rPr>
              <a:t>”</a:t>
            </a:r>
            <a:endParaRPr lang="zh-CN" altLang="en-US" sz="1600" i="1" dirty="0"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14" y="1378263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26" y="1386872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2" y="3419975"/>
            <a:ext cx="1440000" cy="1440000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14" y="3411366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26" y="3411075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1" name="文本框 20"/>
          <p:cNvSpPr txBox="1"/>
          <p:nvPr/>
        </p:nvSpPr>
        <p:spPr>
          <a:xfrm>
            <a:off x="7846339" y="1438508"/>
            <a:ext cx="1180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cs typeface="Times New Roman" panose="02020603050405020304" pitchFamily="18" charset="0"/>
              </a:rPr>
              <a:t>“the three trees on the right are </a:t>
            </a:r>
            <a:r>
              <a:rPr lang="en-US" altLang="zh-CN" sz="1600" b="1" i="1" dirty="0">
                <a:cs typeface="Times New Roman" panose="02020603050405020304" pitchFamily="18" charset="0"/>
              </a:rPr>
              <a:t>dark green</a:t>
            </a:r>
            <a:r>
              <a:rPr lang="en-US" altLang="zh-CN" sz="1600" i="1" dirty="0">
                <a:cs typeface="Times New Roman" panose="02020603050405020304" pitchFamily="18" charset="0"/>
              </a:rPr>
              <a:t>”</a:t>
            </a:r>
            <a:endParaRPr lang="zh-CN" altLang="en-US" sz="1600" i="1" dirty="0">
              <a:cs typeface="Times New Roman" panose="02020603050405020304" pitchFamily="18" charset="0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2082249" y="2584267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5009485" y="2584267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手杖形箭头 29"/>
          <p:cNvSpPr/>
          <p:nvPr/>
        </p:nvSpPr>
        <p:spPr>
          <a:xfrm rot="5400000">
            <a:off x="7319784" y="3239004"/>
            <a:ext cx="1952432" cy="687642"/>
          </a:xfrm>
          <a:prstGeom prst="uturnArrow">
            <a:avLst>
              <a:gd name="adj1" fmla="val 13456"/>
              <a:gd name="adj2" fmla="val 12269"/>
              <a:gd name="adj3" fmla="val 35150"/>
              <a:gd name="adj4" fmla="val 34082"/>
              <a:gd name="adj5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右箭头 30"/>
          <p:cNvSpPr/>
          <p:nvPr/>
        </p:nvSpPr>
        <p:spPr>
          <a:xfrm flipH="1">
            <a:off x="5000873" y="4604314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右箭头 31"/>
          <p:cNvSpPr/>
          <p:nvPr/>
        </p:nvSpPr>
        <p:spPr>
          <a:xfrm flipH="1">
            <a:off x="2090860" y="4604314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21" grpId="0"/>
      <p:bldP spid="23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Un-targeted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3750"/>
            <a:ext cx="788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Un-targeted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25</a:t>
            </a:r>
            <a:endParaRPr lang="zh-CN" altLang="en-US" sz="9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2" y="1384109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1" name="文本框 10"/>
          <p:cNvSpPr txBox="1"/>
          <p:nvPr/>
        </p:nvSpPr>
        <p:spPr>
          <a:xfrm>
            <a:off x="2082249" y="1313696"/>
            <a:ext cx="1280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cs typeface="Times New Roman" panose="02020603050405020304" pitchFamily="18" charset="0"/>
              </a:rPr>
              <a:t>“the person on the left has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red</a:t>
            </a:r>
            <a:r>
              <a:rPr lang="en-US" altLang="zh-CN" sz="1400" i="1" dirty="0">
                <a:cs typeface="Times New Roman" panose="02020603050405020304" pitchFamily="18" charset="0"/>
              </a:rPr>
              <a:t> hair and is in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dark brown </a:t>
            </a:r>
            <a:r>
              <a:rPr lang="en-US" altLang="zh-CN" sz="1400" i="1" dirty="0">
                <a:cs typeface="Times New Roman" panose="02020603050405020304" pitchFamily="18" charset="0"/>
              </a:rPr>
              <a:t>shirt with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light blue </a:t>
            </a:r>
            <a:r>
              <a:rPr lang="en-US" altLang="zh-CN" sz="1400" i="1" dirty="0">
                <a:cs typeface="Times New Roman" panose="02020603050405020304" pitchFamily="18" charset="0"/>
              </a:rPr>
              <a:t>pants”</a:t>
            </a:r>
            <a:endParaRPr lang="zh-CN" altLang="en-US" sz="1400" i="1" dirty="0"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06313" y="1412613"/>
            <a:ext cx="14700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cs typeface="Times New Roman" panose="02020603050405020304" pitchFamily="18" charset="0"/>
              </a:rPr>
              <a:t>“the person on the right has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red</a:t>
            </a:r>
            <a:r>
              <a:rPr lang="en-US" altLang="zh-CN" sz="1400" i="1" dirty="0">
                <a:cs typeface="Times New Roman" panose="02020603050405020304" pitchFamily="18" charset="0"/>
              </a:rPr>
              <a:t> hair and is in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orange</a:t>
            </a:r>
            <a:r>
              <a:rPr lang="en-US" altLang="zh-CN" sz="1400" i="1" dirty="0">
                <a:cs typeface="Times New Roman" panose="02020603050405020304" pitchFamily="18" charset="0"/>
              </a:rPr>
              <a:t> shirt with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yellow</a:t>
            </a:r>
            <a:r>
              <a:rPr lang="en-US" altLang="zh-CN" sz="1400" i="1" dirty="0">
                <a:cs typeface="Times New Roman" panose="02020603050405020304" pitchFamily="18" charset="0"/>
              </a:rPr>
              <a:t> pants”</a:t>
            </a:r>
            <a:endParaRPr lang="zh-CN" altLang="en-US" sz="1400" i="1" dirty="0"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06313" y="3618658"/>
            <a:ext cx="1470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cs typeface="Times New Roman" panose="02020603050405020304" pitchFamily="18" charset="0"/>
              </a:rPr>
              <a:t>“the two ducks are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yellow</a:t>
            </a:r>
            <a:r>
              <a:rPr lang="en-US" altLang="zh-CN" sz="1400" i="1" dirty="0" smtClean="0">
                <a:cs typeface="Times New Roman" panose="02020603050405020304" pitchFamily="18" charset="0"/>
              </a:rPr>
              <a:t>”</a:t>
            </a:r>
            <a:endParaRPr lang="en-US" altLang="zh-CN" sz="1400" i="1" dirty="0"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i="1" dirty="0">
                <a:cs typeface="Times New Roman" panose="02020603050405020304" pitchFamily="18" charset="0"/>
              </a:rPr>
              <a:t>“the pig on the left is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pink</a:t>
            </a:r>
            <a:r>
              <a:rPr lang="en-US" altLang="zh-CN" sz="1400" i="1" dirty="0"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996301" y="3580319"/>
            <a:ext cx="1470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cs typeface="Times New Roman" panose="02020603050405020304" pitchFamily="18" charset="0"/>
              </a:rPr>
              <a:t>“clouds are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blue</a:t>
            </a:r>
            <a:r>
              <a:rPr lang="en-US" altLang="zh-CN" sz="1400" i="1" dirty="0">
                <a:cs typeface="Times New Roman" panose="02020603050405020304" pitchFamily="18" charset="0"/>
              </a:rPr>
              <a:t> in the sky”</a:t>
            </a:r>
          </a:p>
          <a:p>
            <a:pPr algn="ctr"/>
            <a:r>
              <a:rPr lang="en-US" altLang="zh-CN" sz="1400" i="1" dirty="0">
                <a:cs typeface="Times New Roman" panose="02020603050405020304" pitchFamily="18" charset="0"/>
              </a:rPr>
              <a:t>“grasses are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green</a:t>
            </a:r>
            <a:r>
              <a:rPr lang="en-US" altLang="zh-CN" sz="1400" i="1" dirty="0">
                <a:cs typeface="Times New Roman" panose="02020603050405020304" pitchFamily="18" charset="0"/>
              </a:rPr>
              <a:t>”</a:t>
            </a:r>
            <a:endParaRPr lang="zh-CN" altLang="en-US" sz="1400" i="1" dirty="0"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14" y="1378263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26" y="1386872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2" y="3419975"/>
            <a:ext cx="1440000" cy="1440000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14" y="3411366"/>
            <a:ext cx="1440000" cy="1440000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26" y="3411075"/>
            <a:ext cx="1440000" cy="144000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21" name="文本框 20"/>
          <p:cNvSpPr txBox="1"/>
          <p:nvPr/>
        </p:nvSpPr>
        <p:spPr>
          <a:xfrm>
            <a:off x="7846339" y="1438508"/>
            <a:ext cx="118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cs typeface="Times New Roman" panose="02020603050405020304" pitchFamily="18" charset="0"/>
              </a:rPr>
              <a:t>“colorize the sky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purple</a:t>
            </a:r>
            <a:r>
              <a:rPr lang="en-US" altLang="zh-CN" sz="1400" i="1" dirty="0">
                <a:cs typeface="Times New Roman" panose="02020603050405020304" pitchFamily="18" charset="0"/>
              </a:rPr>
              <a:t> and ground </a:t>
            </a:r>
            <a:r>
              <a:rPr lang="en-US" altLang="zh-CN" sz="1400" b="1" i="1" dirty="0">
                <a:cs typeface="Times New Roman" panose="02020603050405020304" pitchFamily="18" charset="0"/>
              </a:rPr>
              <a:t>yellow</a:t>
            </a:r>
            <a:r>
              <a:rPr lang="en-US" altLang="zh-CN" sz="1400" i="1" dirty="0">
                <a:cs typeface="Times New Roman" panose="02020603050405020304" pitchFamily="18" charset="0"/>
              </a:rPr>
              <a:t>”</a:t>
            </a:r>
            <a:endParaRPr lang="zh-CN" altLang="en-US" sz="1400" i="1" dirty="0">
              <a:cs typeface="Times New Roman" panose="02020603050405020304" pitchFamily="18" charset="0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2082249" y="2666328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5009485" y="2584267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手杖形箭头 29"/>
          <p:cNvSpPr/>
          <p:nvPr/>
        </p:nvSpPr>
        <p:spPr>
          <a:xfrm rot="5400000">
            <a:off x="7319784" y="3239004"/>
            <a:ext cx="1952432" cy="687642"/>
          </a:xfrm>
          <a:prstGeom prst="uturnArrow">
            <a:avLst>
              <a:gd name="adj1" fmla="val 13456"/>
              <a:gd name="adj2" fmla="val 12269"/>
              <a:gd name="adj3" fmla="val 35150"/>
              <a:gd name="adj4" fmla="val 34082"/>
              <a:gd name="adj5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右箭头 30"/>
          <p:cNvSpPr/>
          <p:nvPr/>
        </p:nvSpPr>
        <p:spPr>
          <a:xfrm flipH="1">
            <a:off x="5000873" y="4604314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右箭头 31"/>
          <p:cNvSpPr/>
          <p:nvPr/>
        </p:nvSpPr>
        <p:spPr>
          <a:xfrm flipH="1">
            <a:off x="2090860" y="4604314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21" grpId="0"/>
      <p:bldP spid="23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T</a:t>
            </a:r>
            <a:r>
              <a:rPr lang="en-US" altLang="zh-CN" sz="2800" dirty="0" smtClean="0"/>
              <a:t>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  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Colorize </a:t>
            </a:r>
            <a:r>
              <a:rPr lang="en-US" altLang="zh-CN" sz="1700" b="1" dirty="0"/>
              <a:t>a sketch into target color </a:t>
            </a:r>
            <a:r>
              <a:rPr lang="en-US" altLang="zh-CN" sz="1700" b="1" dirty="0" smtClean="0"/>
              <a:t>images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26</a:t>
            </a:r>
            <a:endParaRPr lang="zh-CN" altLang="en-US" sz="9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21" y="3316085"/>
            <a:ext cx="1705930" cy="1705930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2" y="1529864"/>
            <a:ext cx="1692000" cy="1692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2" y="3315615"/>
            <a:ext cx="1706400" cy="17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94" y="3319700"/>
            <a:ext cx="1706400" cy="1706400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14" name="矩形 13"/>
          <p:cNvSpPr/>
          <p:nvPr/>
        </p:nvSpPr>
        <p:spPr>
          <a:xfrm>
            <a:off x="2827899" y="1555352"/>
            <a:ext cx="2872800" cy="1639247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00" i="1" dirty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“The sun is yellow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“All the chickens are yellow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“The house is red with dark brown roof </a:t>
            </a:r>
            <a:r>
              <a:rPr lang="en-US" altLang="zh-CN" sz="1400" b="1" i="1" dirty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and light blue windows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57487" y="1565205"/>
            <a:ext cx="2870877" cy="162939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00" i="1" dirty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“The sun is yellow </a:t>
            </a:r>
            <a:r>
              <a:rPr lang="en-US" altLang="zh-CN" sz="1400" b="1" i="1" dirty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with orange flame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“All chickens are yellow </a:t>
            </a:r>
            <a:r>
              <a:rPr lang="en-US" altLang="zh-CN" sz="1400" b="1" i="1" dirty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with red crest and yellow feet</a:t>
            </a:r>
            <a:r>
              <a:rPr lang="en-US" altLang="zh-CN" sz="1400" i="1" dirty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 smtClean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b="1" i="1" dirty="0">
                <a:solidFill>
                  <a:srgbClr val="FF0000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The walls of the house </a:t>
            </a:r>
            <a:r>
              <a:rPr lang="en-US" altLang="zh-CN" sz="1400" i="1" dirty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are brown and the roof of the house is red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83311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User A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38632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User B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92379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Target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T</a:t>
            </a:r>
            <a:r>
              <a:rPr lang="en-US" altLang="zh-CN" sz="2800" dirty="0" smtClean="0"/>
              <a:t>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  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Colorize </a:t>
            </a:r>
            <a:r>
              <a:rPr lang="en-US" altLang="zh-CN" sz="1700" b="1" dirty="0"/>
              <a:t>a sketch into target color </a:t>
            </a:r>
            <a:r>
              <a:rPr lang="en-US" altLang="zh-CN" sz="1700" b="1" dirty="0" smtClean="0"/>
              <a:t>images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27</a:t>
            </a:r>
            <a:endParaRPr lang="zh-CN" altLang="en-US" sz="9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21" y="3316085"/>
            <a:ext cx="1705930" cy="1705930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2" y="1529864"/>
            <a:ext cx="1692000" cy="1692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2" y="3315615"/>
            <a:ext cx="1706400" cy="17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94" y="3319700"/>
            <a:ext cx="1706400" cy="1706400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14" name="矩形 13"/>
          <p:cNvSpPr/>
          <p:nvPr/>
        </p:nvSpPr>
        <p:spPr>
          <a:xfrm>
            <a:off x="2827899" y="1555352"/>
            <a:ext cx="2872800" cy="1639247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the house is yellow with red </a:t>
            </a:r>
            <a:r>
              <a:rPr lang="en-US" altLang="zh-CN" sz="14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roof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 smtClean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one duck on the left 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is </a:t>
            </a:r>
            <a:r>
              <a:rPr lang="en-US" altLang="zh-CN" sz="14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purple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the other duck on the right 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is </a:t>
            </a:r>
            <a:r>
              <a:rPr lang="en-US" altLang="zh-CN" sz="14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white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57487" y="1565205"/>
            <a:ext cx="2870877" cy="162939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the house with red roofs 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has yellow </a:t>
            </a:r>
            <a:r>
              <a:rPr lang="en-US" altLang="zh-CN" sz="14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doors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the left duck 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is </a:t>
            </a:r>
            <a:r>
              <a:rPr lang="en-US" altLang="zh-CN" sz="14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purple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endParaRPr lang="en-US" altLang="zh-CN" sz="1400" i="1" dirty="0" smtClean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the right duck 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is </a:t>
            </a:r>
            <a:r>
              <a:rPr lang="en-US" altLang="zh-CN" sz="14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white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83311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User A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38632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User B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92379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Target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T</a:t>
            </a:r>
            <a:r>
              <a:rPr lang="en-US" altLang="zh-CN" sz="2800" dirty="0" smtClean="0"/>
              <a:t>argeted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B.  Targeted </a:t>
            </a:r>
            <a:r>
              <a:rPr lang="en-US" altLang="zh-CN" b="1" dirty="0">
                <a:solidFill>
                  <a:srgbClr val="30B787"/>
                </a:solidFill>
              </a:rPr>
              <a:t>colorization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</a:t>
            </a:r>
            <a:endParaRPr lang="en-US" altLang="zh-CN" b="1" dirty="0">
              <a:solidFill>
                <a:srgbClr val="30B78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Colorize </a:t>
            </a:r>
            <a:r>
              <a:rPr lang="en-US" altLang="zh-CN" sz="1700" b="1" dirty="0"/>
              <a:t>a sketch into target color </a:t>
            </a:r>
            <a:r>
              <a:rPr lang="en-US" altLang="zh-CN" sz="1700" b="1" dirty="0" smtClean="0"/>
              <a:t>images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28</a:t>
            </a:r>
            <a:endParaRPr lang="zh-CN" altLang="en-US" sz="9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21" y="3316085"/>
            <a:ext cx="1705930" cy="1705930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2" y="1529864"/>
            <a:ext cx="1692000" cy="1692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2" y="3315615"/>
            <a:ext cx="1706400" cy="17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94" y="3319700"/>
            <a:ext cx="1706400" cy="1706400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14" name="矩形 13"/>
          <p:cNvSpPr/>
          <p:nvPr/>
        </p:nvSpPr>
        <p:spPr>
          <a:xfrm>
            <a:off x="2827899" y="1555352"/>
            <a:ext cx="2872800" cy="1639247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the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leftmost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 bird is </a:t>
            </a:r>
            <a:r>
              <a:rPr lang="en-US" altLang="zh-CN" sz="14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dark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4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blue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the bird 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on the right most 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is </a:t>
            </a:r>
            <a:r>
              <a:rPr lang="en-US" altLang="zh-CN" sz="14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dark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4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blue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  <a:p>
            <a:pPr algn="ctr"/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  <a:p>
            <a:pPr algn="ctr"/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the two middle </a:t>
            </a:r>
            <a:r>
              <a:rPr lang="en-US" altLang="zh-CN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birds </a:t>
            </a:r>
            <a:r>
              <a:rPr lang="en-US" altLang="zh-CN" sz="1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have blue </a:t>
            </a:r>
            <a:r>
              <a:rPr lang="en-US" altLang="zh-CN" sz="14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body</a:t>
            </a:r>
            <a:r>
              <a:rPr lang="en-US" altLang="zh-CN" sz="14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en-US" altLang="zh-CN" sz="1400" i="1" dirty="0">
              <a:solidFill>
                <a:schemeClr val="tx1"/>
              </a:solidFill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57487" y="1565205"/>
            <a:ext cx="2870877" cy="162939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68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6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600" i="1" dirty="0">
                <a:solidFill>
                  <a:schemeClr val="tx1"/>
                </a:solidFill>
                <a:cs typeface="Times New Roman" panose="02020603050405020304" pitchFamily="18" charset="0"/>
              </a:rPr>
              <a:t>the birds </a:t>
            </a:r>
            <a:r>
              <a:rPr lang="en-US" altLang="zh-CN" sz="1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are all </a:t>
            </a:r>
            <a:r>
              <a:rPr lang="en-US" altLang="zh-CN" sz="1600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blue</a:t>
            </a:r>
            <a:r>
              <a:rPr lang="en-US" altLang="zh-CN" sz="1600" i="1" dirty="0" smtClean="0">
                <a:solidFill>
                  <a:schemeClr val="tx1"/>
                </a:solidFill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883311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User A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38632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User B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92379" y="4740396"/>
            <a:ext cx="124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cs typeface="Linux Libertine" panose="02000503000000000000" pitchFamily="2" charset="0"/>
              </a:rPr>
              <a:t>Target</a:t>
            </a:r>
            <a:endParaRPr lang="zh-CN" altLang="en-US" sz="1400" dirty="0"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</a:t>
            </a:r>
            <a:r>
              <a:rPr lang="en-US" altLang="zh-CN" sz="2800" dirty="0" smtClean="0"/>
              <a:t>Generalization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C.1  Generalization experiment: cartoon-style </a:t>
            </a:r>
            <a:r>
              <a:rPr lang="en-US" altLang="zh-CN" b="1" dirty="0">
                <a:solidFill>
                  <a:srgbClr val="30B787"/>
                </a:solidFill>
              </a:rPr>
              <a:t>drawings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29</a:t>
            </a:r>
            <a:endParaRPr lang="zh-CN" altLang="en-US" sz="9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1" y="2219126"/>
            <a:ext cx="2111999" cy="1584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39" y="1348134"/>
            <a:ext cx="2112000" cy="1584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39" y="3185487"/>
            <a:ext cx="2112000" cy="1584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932739" y="1539969"/>
            <a:ext cx="2452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cs typeface="Linux Libertine" panose="02000503000000000000" pitchFamily="2" charset="0"/>
              </a:rPr>
              <a:t>“the person in the middle has </a:t>
            </a:r>
            <a:r>
              <a:rPr lang="en-US" altLang="zh-CN" b="1" i="1" dirty="0">
                <a:cs typeface="Linux Libertine" panose="02000503000000000000" pitchFamily="2" charset="0"/>
              </a:rPr>
              <a:t>dark brown </a:t>
            </a:r>
            <a:r>
              <a:rPr lang="en-US" altLang="zh-CN" i="1" dirty="0">
                <a:cs typeface="Linux Libertine" panose="02000503000000000000" pitchFamily="2" charset="0"/>
              </a:rPr>
              <a:t>hair and is in </a:t>
            </a:r>
            <a:r>
              <a:rPr lang="en-US" altLang="zh-CN" b="1" i="1" dirty="0">
                <a:cs typeface="Linux Libertine" panose="02000503000000000000" pitchFamily="2" charset="0"/>
              </a:rPr>
              <a:t>pink</a:t>
            </a:r>
            <a:r>
              <a:rPr lang="en-US" altLang="zh-CN" i="1" dirty="0">
                <a:cs typeface="Linux Libertine" panose="02000503000000000000" pitchFamily="2" charset="0"/>
              </a:rPr>
              <a:t> shirt with </a:t>
            </a:r>
            <a:r>
              <a:rPr lang="en-US" altLang="zh-CN" b="1" i="1" dirty="0">
                <a:cs typeface="Linux Libertine" panose="02000503000000000000" pitchFamily="2" charset="0"/>
              </a:rPr>
              <a:t>light gray </a:t>
            </a:r>
            <a:r>
              <a:rPr lang="en-US" altLang="zh-CN" i="1" dirty="0">
                <a:cs typeface="Linux Libertine" panose="02000503000000000000" pitchFamily="2" charset="0"/>
              </a:rPr>
              <a:t>pants”</a:t>
            </a:r>
            <a:endParaRPr lang="zh-CN" altLang="en-US" i="1" dirty="0">
              <a:cs typeface="Linux Libertine" panose="02000503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32739" y="3377322"/>
            <a:ext cx="2409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cs typeface="Linux Libertine" panose="02000503000000000000" pitchFamily="2" charset="0"/>
              </a:rPr>
              <a:t>“the person on the right has </a:t>
            </a:r>
            <a:r>
              <a:rPr lang="en-US" altLang="zh-CN" b="1" i="1" dirty="0">
                <a:cs typeface="Linux Libertine" panose="02000503000000000000" pitchFamily="2" charset="0"/>
              </a:rPr>
              <a:t>light brown </a:t>
            </a:r>
            <a:r>
              <a:rPr lang="en-US" altLang="zh-CN" i="1" dirty="0">
                <a:cs typeface="Linux Libertine" panose="02000503000000000000" pitchFamily="2" charset="0"/>
              </a:rPr>
              <a:t>hair and is in </a:t>
            </a:r>
            <a:r>
              <a:rPr lang="en-US" altLang="zh-CN" b="1" i="1" dirty="0">
                <a:cs typeface="Linux Libertine" panose="02000503000000000000" pitchFamily="2" charset="0"/>
              </a:rPr>
              <a:t>orange</a:t>
            </a:r>
            <a:r>
              <a:rPr lang="en-US" altLang="zh-CN" i="1" dirty="0">
                <a:cs typeface="Linux Libertine" panose="02000503000000000000" pitchFamily="2" charset="0"/>
              </a:rPr>
              <a:t> shirt with </a:t>
            </a:r>
            <a:r>
              <a:rPr lang="en-US" altLang="zh-CN" b="1" i="1" dirty="0">
                <a:cs typeface="Linux Libertine" panose="02000503000000000000" pitchFamily="2" charset="0"/>
              </a:rPr>
              <a:t>black</a:t>
            </a:r>
            <a:r>
              <a:rPr lang="en-US" altLang="zh-CN" i="1" dirty="0">
                <a:cs typeface="Linux Libertine" panose="02000503000000000000" pitchFamily="2" charset="0"/>
              </a:rPr>
              <a:t> pants”</a:t>
            </a:r>
            <a:endParaRPr lang="zh-CN" altLang="en-US" i="1" dirty="0"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4622829"/>
            <a:ext cx="9144000" cy="5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796218" cy="49647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Motivation</a:t>
            </a:r>
            <a:r>
              <a:rPr lang="en-US" altLang="zh-CN" sz="2800" dirty="0"/>
              <a:t>: Sketch Understanding</a:t>
            </a:r>
            <a:endParaRPr lang="en-AU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4</a:t>
            </a:r>
            <a:endParaRPr lang="zh-CN" altLang="en-US" sz="9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47" y="1267191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48" y="2422279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47" y="2422279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48" y="1267191"/>
            <a:ext cx="936000" cy="936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Content Placeholder 4"/>
          <p:cNvSpPr>
            <a:spLocks noGrp="1"/>
          </p:cNvSpPr>
          <p:nvPr>
            <p:ph idx="1"/>
          </p:nvPr>
        </p:nvSpPr>
        <p:spPr>
          <a:xfrm>
            <a:off x="3531248" y="2068603"/>
            <a:ext cx="1831845" cy="774700"/>
          </a:xfrm>
        </p:spPr>
        <p:txBody>
          <a:bodyPr>
            <a:noAutofit/>
          </a:bodyPr>
          <a:lstStyle/>
          <a:p>
            <a:pPr lvl="1" algn="ctr">
              <a:spcBef>
                <a:spcPts val="300"/>
              </a:spcBef>
            </a:pPr>
            <a:r>
              <a:rPr lang="en-US" sz="3600" dirty="0" err="1" smtClean="0">
                <a:solidFill>
                  <a:srgbClr val="FF0000"/>
                </a:solidFill>
              </a:rPr>
              <a:t>vs</a:t>
            </a:r>
            <a:endParaRPr lang="en-AU" sz="3600" dirty="0">
              <a:solidFill>
                <a:srgbClr val="FF0000"/>
              </a:solidFill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2505653" y="4137915"/>
            <a:ext cx="2362756" cy="774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4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Calibri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200"/>
              </a:spcBef>
              <a:buFont typeface="Calibri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"/>
              </a:spcBef>
            </a:pPr>
            <a:endParaRPr lang="en-AU" sz="1700" dirty="0"/>
          </a:p>
        </p:txBody>
      </p:sp>
      <p:sp>
        <p:nvSpPr>
          <p:cNvPr id="8" name="矩形 7"/>
          <p:cNvSpPr/>
          <p:nvPr/>
        </p:nvSpPr>
        <p:spPr>
          <a:xfrm>
            <a:off x="1833025" y="3669664"/>
            <a:ext cx="58292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1700" b="1" dirty="0"/>
              <a:t>Scene-level sketch: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Interaction among multiply objects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More empty region, lack of contextual information</a:t>
            </a:r>
            <a:endParaRPr lang="en-AU" altLang="zh-CN" sz="17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025" y="987090"/>
            <a:ext cx="5252733" cy="234973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33025" y="3356802"/>
            <a:ext cx="5584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SketchyScene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altLang="zh-CN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Zou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et. al 2018]</a:t>
            </a:r>
          </a:p>
        </p:txBody>
      </p:sp>
      <p:sp>
        <p:nvSpPr>
          <p:cNvPr id="19" name="矩形 18"/>
          <p:cNvSpPr/>
          <p:nvPr/>
        </p:nvSpPr>
        <p:spPr>
          <a:xfrm>
            <a:off x="718280" y="4721320"/>
            <a:ext cx="7894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[1] </a:t>
            </a:r>
            <a:r>
              <a:rPr lang="en-US" altLang="zh-CN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Changqing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Zou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et. al.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SketchyScene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Richly-Annotated Scene Sketches. In 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ECCV, 2018.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93" y="1333000"/>
            <a:ext cx="2054297" cy="20542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5486400" y="2068603"/>
            <a:ext cx="508000" cy="10174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686938" y="2082473"/>
            <a:ext cx="571112" cy="1003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345889" y="2238408"/>
            <a:ext cx="341049" cy="706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947182" y="2224326"/>
            <a:ext cx="341049" cy="706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12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7" grpId="1" build="p"/>
      <p:bldP spid="8" grpId="0"/>
      <p:bldP spid="15" grpId="0"/>
      <p:bldP spid="19" grpId="0"/>
      <p:bldP spid="9" grpId="0" animBg="1"/>
      <p:bldP spid="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</a:t>
            </a:r>
            <a:r>
              <a:rPr lang="en-US" altLang="zh-CN" sz="2800" dirty="0" smtClean="0"/>
              <a:t>Generalization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C.1  Generalization experiment: cartoon-style </a:t>
            </a:r>
            <a:r>
              <a:rPr lang="en-US" altLang="zh-CN" b="1" dirty="0">
                <a:solidFill>
                  <a:srgbClr val="30B787"/>
                </a:solidFill>
              </a:rPr>
              <a:t>drawings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30</a:t>
            </a:r>
            <a:endParaRPr lang="zh-CN" altLang="en-US" sz="9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28" y="1431085"/>
            <a:ext cx="1764882" cy="216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219726" y="3710174"/>
            <a:ext cx="1770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cs typeface="Linux Libertine" panose="02000503000000000000" pitchFamily="2" charset="0"/>
              </a:rPr>
              <a:t>“the rabbit on the upper left is </a:t>
            </a:r>
            <a:r>
              <a:rPr lang="en-US" altLang="zh-CN" b="1" i="1" dirty="0">
                <a:cs typeface="Linux Libertine" panose="02000503000000000000" pitchFamily="2" charset="0"/>
              </a:rPr>
              <a:t>dark gray</a:t>
            </a:r>
            <a:r>
              <a:rPr lang="en-US" altLang="zh-CN" i="1" dirty="0">
                <a:cs typeface="Linux Libertine" panose="02000503000000000000" pitchFamily="2" charset="0"/>
              </a:rPr>
              <a:t>”</a:t>
            </a:r>
            <a:endParaRPr lang="zh-CN" altLang="en-US" i="1" dirty="0">
              <a:cs typeface="Linux Libertine" panose="02000503000000000000" pitchFamily="2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r="8722"/>
          <a:stretch/>
        </p:blipFill>
        <p:spPr>
          <a:xfrm>
            <a:off x="6219727" y="1431085"/>
            <a:ext cx="1770161" cy="216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3709847" y="3710174"/>
            <a:ext cx="1761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cs typeface="Linux Libertine" panose="02000503000000000000" pitchFamily="2" charset="0"/>
              </a:rPr>
              <a:t>“the rabbit on the right is </a:t>
            </a:r>
            <a:r>
              <a:rPr lang="en-US" altLang="zh-CN" b="1" i="1" dirty="0">
                <a:cs typeface="Linux Libertine" panose="02000503000000000000" pitchFamily="2" charset="0"/>
              </a:rPr>
              <a:t>light brown</a:t>
            </a:r>
            <a:r>
              <a:rPr lang="en-US" altLang="zh-CN" i="1" dirty="0">
                <a:cs typeface="Linux Libertine" panose="02000503000000000000" pitchFamily="2" charset="0"/>
              </a:rPr>
              <a:t>”</a:t>
            </a:r>
            <a:endParaRPr lang="zh-CN" altLang="en-US" i="1" dirty="0">
              <a:cs typeface="Linux Libertine" panose="02000503000000000000" pitchFamily="2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r="9326"/>
          <a:stretch/>
        </p:blipFill>
        <p:spPr>
          <a:xfrm>
            <a:off x="3709847" y="1431085"/>
            <a:ext cx="1761843" cy="216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18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Generalization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C.2  </a:t>
            </a:r>
            <a:r>
              <a:rPr lang="en-US" altLang="zh-CN" b="1" dirty="0">
                <a:solidFill>
                  <a:srgbClr val="30B787"/>
                </a:solidFill>
              </a:rPr>
              <a:t>Generalization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experiment:  </a:t>
            </a:r>
            <a:r>
              <a:rPr lang="en-US" altLang="zh-CN" b="1" dirty="0">
                <a:solidFill>
                  <a:srgbClr val="30B787"/>
                </a:solidFill>
              </a:rPr>
              <a:t>anime line </a:t>
            </a:r>
            <a:r>
              <a:rPr lang="en-US" altLang="zh-CN" b="1" dirty="0" smtClean="0">
                <a:solidFill>
                  <a:srgbClr val="30B787"/>
                </a:solidFill>
              </a:rPr>
              <a:t>art</a:t>
            </a:r>
            <a:endParaRPr lang="en-US" altLang="zh-CN" b="1" dirty="0">
              <a:solidFill>
                <a:srgbClr val="30B787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31</a:t>
            </a:r>
            <a:endParaRPr lang="zh-CN" altLang="en-US" sz="9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" y="1418734"/>
            <a:ext cx="1715625" cy="180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19" y="1403466"/>
            <a:ext cx="1715625" cy="180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"/>
          <a:stretch/>
        </p:blipFill>
        <p:spPr>
          <a:xfrm>
            <a:off x="6734733" y="1403466"/>
            <a:ext cx="1761464" cy="1800000"/>
          </a:xfrm>
          <a:prstGeom prst="rect">
            <a:avLst/>
          </a:prstGeom>
          <a:ln w="2857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6661996" y="3296377"/>
            <a:ext cx="183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“the sky is </a:t>
            </a:r>
            <a:r>
              <a:rPr lang="en-US" altLang="zh-CN" b="1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pink</a:t>
            </a:r>
            <a:r>
              <a:rPr lang="en-US" altLang="zh-CN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 and the ground is </a:t>
            </a:r>
            <a:r>
              <a:rPr lang="en-US" altLang="zh-CN" b="1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yellow</a:t>
            </a:r>
            <a:r>
              <a:rPr lang="en-US" altLang="zh-CN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zh-CN" altLang="en-US" i="1" dirty="0">
              <a:cs typeface="Linux Libertine" panose="02000503000000000000" pitchFamily="2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08121" y="3296377"/>
            <a:ext cx="18362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person on the left has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light brown 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hair and is in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red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shirt with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dark gray 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pants”</a:t>
            </a:r>
            <a:endParaRPr lang="zh-CN" altLang="en-US" b="1" i="1" dirty="0">
              <a:cs typeface="Linux Libertine" panose="02000503000000000000" pitchFamily="2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76" y="1403466"/>
            <a:ext cx="1715625" cy="180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28" name="文本框 27"/>
          <p:cNvSpPr txBox="1"/>
          <p:nvPr/>
        </p:nvSpPr>
        <p:spPr>
          <a:xfrm>
            <a:off x="4695376" y="3296377"/>
            <a:ext cx="1715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person on the right has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red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hair and is in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orange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shirt with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cyan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skirt</a:t>
            </a:r>
            <a:r>
              <a:rPr lang="en-US" altLang="zh-CN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36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Generalization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C.3  </a:t>
            </a:r>
            <a:r>
              <a:rPr lang="en-US" altLang="zh-CN" b="1" dirty="0">
                <a:solidFill>
                  <a:srgbClr val="30B787"/>
                </a:solidFill>
              </a:rPr>
              <a:t>Generalization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experiment: </a:t>
            </a:r>
            <a:r>
              <a:rPr lang="en-US" altLang="zh-CN" b="1" dirty="0">
                <a:solidFill>
                  <a:srgbClr val="30B787"/>
                </a:solidFill>
              </a:rPr>
              <a:t>artist freehand drawing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32</a:t>
            </a:r>
            <a:endParaRPr lang="zh-CN" altLang="en-US" sz="9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3" y="1426496"/>
            <a:ext cx="1809745" cy="180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29" y="1426496"/>
            <a:ext cx="1809424" cy="180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23" name="文本框 22"/>
          <p:cNvSpPr txBox="1"/>
          <p:nvPr/>
        </p:nvSpPr>
        <p:spPr>
          <a:xfrm>
            <a:off x="2610928" y="3328547"/>
            <a:ext cx="1809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person on the left has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red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hair and is in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yellow 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shirt with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cyan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pants”</a:t>
            </a:r>
            <a:endParaRPr lang="zh-CN" altLang="en-US" i="1" dirty="0">
              <a:cs typeface="Linux Libertine" panose="02000503000000000000" pitchFamily="2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22801" y="3328548"/>
            <a:ext cx="19339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person on the right has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red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hair and is in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light brown 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shirt with </a:t>
            </a:r>
            <a:r>
              <a:rPr lang="en-US" altLang="zh-CN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purple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pants</a:t>
            </a:r>
            <a:r>
              <a:rPr lang="en-US" altLang="zh-CN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59" y="1412981"/>
            <a:ext cx="1800000" cy="1800000"/>
          </a:xfrm>
          <a:prstGeom prst="rect">
            <a:avLst/>
          </a:prstGeom>
          <a:ln w="28575"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94" y="1426497"/>
            <a:ext cx="1809424" cy="1799999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27" name="文本框 26"/>
          <p:cNvSpPr txBox="1"/>
          <p:nvPr/>
        </p:nvSpPr>
        <p:spPr>
          <a:xfrm>
            <a:off x="6782058" y="3348817"/>
            <a:ext cx="1800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the sky is </a:t>
            </a:r>
            <a:r>
              <a:rPr lang="en-US" altLang="zh-CN" b="1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blue </a:t>
            </a:r>
            <a:r>
              <a:rPr lang="en-US" altLang="zh-CN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and </a:t>
            </a:r>
            <a:r>
              <a:rPr lang="en-US" altLang="zh-CN" i="1" dirty="0">
                <a:ea typeface="Linux Libertine" panose="02000503000000000000" pitchFamily="2" charset="0"/>
                <a:cs typeface="Linux Libertine" panose="02000503000000000000" pitchFamily="2" charset="0"/>
              </a:rPr>
              <a:t>the ground is </a:t>
            </a:r>
            <a:r>
              <a:rPr lang="en-US" altLang="zh-CN" b="1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green</a:t>
            </a:r>
            <a:r>
              <a:rPr lang="en-US" altLang="zh-CN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zh-CN" altLang="en-US" i="1" dirty="0"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Generalization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C.4  </a:t>
            </a:r>
            <a:r>
              <a:rPr lang="en-US" altLang="zh-CN" b="1" dirty="0">
                <a:solidFill>
                  <a:srgbClr val="30B787"/>
                </a:solidFill>
              </a:rPr>
              <a:t>Generalization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experiment: non-artist </a:t>
            </a:r>
            <a:r>
              <a:rPr lang="en-US" altLang="zh-CN" b="1" dirty="0">
                <a:solidFill>
                  <a:srgbClr val="30B787"/>
                </a:solidFill>
              </a:rPr>
              <a:t>freehand </a:t>
            </a:r>
            <a:r>
              <a:rPr lang="en-US" altLang="zh-CN" b="1" dirty="0" smtClean="0">
                <a:solidFill>
                  <a:srgbClr val="30B787"/>
                </a:solidFill>
              </a:rPr>
              <a:t>sketches</a:t>
            </a:r>
            <a:endParaRPr lang="en-US" altLang="zh-CN" b="1" dirty="0">
              <a:solidFill>
                <a:srgbClr val="30B787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33</a:t>
            </a:r>
            <a:endParaRPr lang="zh-CN" altLang="en-US" sz="9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45" y="3192093"/>
            <a:ext cx="1429566" cy="1440000"/>
          </a:xfrm>
          <a:prstGeom prst="rect">
            <a:avLst/>
          </a:prstGeom>
          <a:ln w="2857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03" y="3192093"/>
            <a:ext cx="1440000" cy="1440000"/>
          </a:xfrm>
          <a:prstGeom prst="rect">
            <a:avLst/>
          </a:prstGeom>
          <a:ln w="2857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13" y="1412697"/>
            <a:ext cx="1451707" cy="1440000"/>
          </a:xfrm>
          <a:prstGeom prst="rect">
            <a:avLst/>
          </a:prstGeom>
          <a:ln w="2857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0" y="1412697"/>
            <a:ext cx="1440000" cy="1440000"/>
          </a:xfrm>
          <a:prstGeom prst="rect">
            <a:avLst/>
          </a:prstGeom>
          <a:ln w="2857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3" y="1414197"/>
            <a:ext cx="1440000" cy="1440000"/>
          </a:xfrm>
          <a:prstGeom prst="rect">
            <a:avLst/>
          </a:prstGeom>
          <a:ln w="2857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49" y="1414197"/>
            <a:ext cx="1440000" cy="1440000"/>
          </a:xfrm>
          <a:prstGeom prst="rect">
            <a:avLst/>
          </a:prstGeom>
          <a:ln w="2857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2040252" y="4613764"/>
            <a:ext cx="4629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house is </a:t>
            </a:r>
            <a:r>
              <a:rPr lang="en-US" altLang="zh-CN" sz="16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blue</a:t>
            </a:r>
            <a:r>
              <a:rPr lang="en-US" altLang="zh-CN" sz="16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with </a:t>
            </a:r>
            <a:r>
              <a:rPr lang="en-US" altLang="zh-CN" sz="16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gray</a:t>
            </a:r>
            <a:r>
              <a:rPr lang="en-US" altLang="zh-CN" sz="16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roof”</a:t>
            </a:r>
            <a:endParaRPr lang="zh-CN" altLang="en-US" sz="1600" i="1" dirty="0">
              <a:cs typeface="Linux Libertine" panose="02000503000000000000" pitchFamily="2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61613" y="2817934"/>
            <a:ext cx="3706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car is </a:t>
            </a:r>
            <a:r>
              <a:rPr lang="en-US" altLang="zh-CN" sz="16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yellow </a:t>
            </a:r>
            <a:r>
              <a:rPr lang="en-US" altLang="zh-CN" sz="16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with </a:t>
            </a:r>
            <a:r>
              <a:rPr lang="en-US" altLang="zh-CN" sz="16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blue</a:t>
            </a:r>
            <a:r>
              <a:rPr lang="en-US" altLang="zh-CN" sz="16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window”</a:t>
            </a:r>
            <a:endParaRPr lang="zh-CN" altLang="en-US" sz="1600" i="1" dirty="0">
              <a:cs typeface="Linux Libertine" panose="02000503000000000000" pitchFamily="2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64704" y="2817934"/>
            <a:ext cx="3095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dog is </a:t>
            </a:r>
            <a:r>
              <a:rPr lang="en-US" altLang="zh-CN" sz="16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dark brown</a:t>
            </a:r>
            <a:r>
              <a:rPr lang="en-US" altLang="zh-CN" sz="16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zh-CN" altLang="en-US" sz="1600" i="1" dirty="0">
              <a:cs typeface="Linux Libertine" panose="02000503000000000000" pitchFamily="2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44778" y="4295541"/>
            <a:ext cx="204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Sketchy </a:t>
            </a:r>
            <a:endParaRPr lang="da-DK" altLang="zh-CN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da-DK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da-DK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Sangkloy et al. </a:t>
            </a:r>
            <a:r>
              <a:rPr lang="da-DK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731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29" grpId="0"/>
      <p:bldP spid="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杖形箭头 7"/>
          <p:cNvSpPr/>
          <p:nvPr/>
        </p:nvSpPr>
        <p:spPr>
          <a:xfrm rot="5400000">
            <a:off x="7000050" y="2415161"/>
            <a:ext cx="1952432" cy="1935416"/>
          </a:xfrm>
          <a:prstGeom prst="uturnArrow">
            <a:avLst>
              <a:gd name="adj1" fmla="val 4559"/>
              <a:gd name="adj2" fmla="val 4512"/>
              <a:gd name="adj3" fmla="val 12987"/>
              <a:gd name="adj4" fmla="val 7487"/>
              <a:gd name="adj5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4558651"/>
            <a:ext cx="9144000" cy="58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Results: Generalization</a:t>
            </a:r>
            <a:endParaRPr lang="en-AU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03652" y="791720"/>
            <a:ext cx="788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C.4  </a:t>
            </a:r>
            <a:r>
              <a:rPr lang="en-US" altLang="zh-CN" b="1" dirty="0">
                <a:solidFill>
                  <a:srgbClr val="30B787"/>
                </a:solidFill>
              </a:rPr>
              <a:t>Generalization </a:t>
            </a:r>
            <a:r>
              <a:rPr lang="en-US" altLang="zh-CN" b="1" dirty="0" smtClean="0">
                <a:solidFill>
                  <a:srgbClr val="30B787"/>
                </a:solidFill>
              </a:rPr>
              <a:t>experiment: non-artist </a:t>
            </a:r>
            <a:r>
              <a:rPr lang="en-US" altLang="zh-CN" b="1" dirty="0">
                <a:solidFill>
                  <a:srgbClr val="30B787"/>
                </a:solidFill>
              </a:rPr>
              <a:t>freehand </a:t>
            </a:r>
            <a:r>
              <a:rPr lang="en-US" altLang="zh-CN" b="1" dirty="0" smtClean="0">
                <a:solidFill>
                  <a:srgbClr val="30B787"/>
                </a:solidFill>
              </a:rPr>
              <a:t>sketches</a:t>
            </a:r>
            <a:endParaRPr lang="en-US" altLang="zh-CN" b="1" dirty="0">
              <a:solidFill>
                <a:srgbClr val="30B787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34</a:t>
            </a:r>
            <a:endParaRPr lang="zh-CN" altLang="en-US" sz="900" dirty="0"/>
          </a:p>
        </p:txBody>
      </p:sp>
      <p:sp>
        <p:nvSpPr>
          <p:cNvPr id="30" name="矩形 29"/>
          <p:cNvSpPr/>
          <p:nvPr/>
        </p:nvSpPr>
        <p:spPr>
          <a:xfrm>
            <a:off x="-82490" y="4093733"/>
            <a:ext cx="204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Photo-Sketching</a:t>
            </a:r>
          </a:p>
          <a:p>
            <a:pPr algn="ctr"/>
            <a:r>
              <a:rPr lang="da-DK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da-DK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 et al. 2019] 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8" y="1428711"/>
            <a:ext cx="1799999" cy="144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01" y="3176953"/>
            <a:ext cx="1801173" cy="144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51" y="3176953"/>
            <a:ext cx="1801173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文本框 23"/>
          <p:cNvSpPr txBox="1"/>
          <p:nvPr/>
        </p:nvSpPr>
        <p:spPr>
          <a:xfrm>
            <a:off x="3756355" y="3352615"/>
            <a:ext cx="1335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the sky is </a:t>
            </a:r>
            <a:r>
              <a:rPr lang="en-US" altLang="zh-CN" sz="14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blue</a:t>
            </a:r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and the ground is </a:t>
            </a:r>
            <a:r>
              <a:rPr lang="en-US" altLang="zh-CN" sz="14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green</a:t>
            </a:r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zh-CN" altLang="en-US" sz="1400" i="1" dirty="0">
              <a:cs typeface="Linux Libertine" panose="02000503000000000000" pitchFamily="2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83" y="1428711"/>
            <a:ext cx="1801172" cy="144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22" y="1428711"/>
            <a:ext cx="1801172" cy="144000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</a:ln>
        </p:spPr>
      </p:pic>
      <p:sp>
        <p:nvSpPr>
          <p:cNvPr id="3" name="矩形 2"/>
          <p:cNvSpPr/>
          <p:nvPr/>
        </p:nvSpPr>
        <p:spPr>
          <a:xfrm>
            <a:off x="2318407" y="1569119"/>
            <a:ext cx="1016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“all the trees are </a:t>
            </a:r>
            <a:r>
              <a:rPr lang="en-US" altLang="zh-CN" sz="14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dark green</a:t>
            </a:r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</p:txBody>
      </p:sp>
      <p:sp>
        <p:nvSpPr>
          <p:cNvPr id="4" name="矩形 3"/>
          <p:cNvSpPr/>
          <p:nvPr/>
        </p:nvSpPr>
        <p:spPr>
          <a:xfrm>
            <a:off x="5401141" y="1569119"/>
            <a:ext cx="12808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“</a:t>
            </a:r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the dog on the right is </a:t>
            </a:r>
            <a:r>
              <a:rPr lang="en-US" altLang="zh-CN" sz="14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dark brown</a:t>
            </a:r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</a:p>
        </p:txBody>
      </p:sp>
      <p:sp>
        <p:nvSpPr>
          <p:cNvPr id="5" name="矩形 4"/>
          <p:cNvSpPr/>
          <p:nvPr/>
        </p:nvSpPr>
        <p:spPr>
          <a:xfrm>
            <a:off x="7120927" y="3357669"/>
            <a:ext cx="16509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“the person is in </a:t>
            </a:r>
            <a:r>
              <a:rPr lang="en-US" altLang="zh-CN" sz="14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light brown </a:t>
            </a:r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shirt with </a:t>
            </a:r>
            <a:r>
              <a:rPr lang="en-US" altLang="zh-CN" sz="1400" b="1" i="1" dirty="0">
                <a:ea typeface="Linux Libertine" panose="02000503000000000000" pitchFamily="2" charset="0"/>
                <a:cs typeface="Linux Libertine" panose="02000503000000000000" pitchFamily="2" charset="0"/>
              </a:rPr>
              <a:t>red</a:t>
            </a:r>
            <a:r>
              <a:rPr lang="en-US" altLang="zh-CN" sz="1400" i="1" dirty="0">
                <a:ea typeface="Linux Libertine" panose="02000503000000000000" pitchFamily="2" charset="0"/>
                <a:cs typeface="Linux Libertine" panose="02000503000000000000" pitchFamily="2" charset="0"/>
              </a:rPr>
              <a:t> pants</a:t>
            </a:r>
            <a:r>
              <a:rPr lang="en-US" altLang="zh-CN" sz="1400" i="1" dirty="0" smtClean="0">
                <a:ea typeface="Linux Libertine" panose="02000503000000000000" pitchFamily="2" charset="0"/>
                <a:cs typeface="Linux Libertine" panose="02000503000000000000" pitchFamily="2" charset="0"/>
              </a:rPr>
              <a:t>”</a:t>
            </a:r>
            <a:endParaRPr lang="zh-CN" altLang="en-US" sz="1400" i="1" dirty="0">
              <a:cs typeface="Linux Libertine" panose="02000503000000000000" pitchFamily="2" charset="0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2186303" y="2355929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5401140" y="2355928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箭头 30"/>
          <p:cNvSpPr/>
          <p:nvPr/>
        </p:nvSpPr>
        <p:spPr>
          <a:xfrm flipH="1">
            <a:off x="3783557" y="4184584"/>
            <a:ext cx="1280894" cy="168275"/>
          </a:xfrm>
          <a:prstGeom prst="rightArrow">
            <a:avLst>
              <a:gd name="adj1" fmla="val 50000"/>
              <a:gd name="adj2" fmla="val 15058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4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/>
      <p:bldP spid="24" grpId="0"/>
      <p:bldP spid="3" grpId="0"/>
      <p:bldP spid="4" grpId="0"/>
      <p:bldP spid="5" grpId="0"/>
      <p:bldP spid="6" grpId="0" animBg="1"/>
      <p:bldP spid="27" grpId="0" animBg="1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525279"/>
            <a:ext cx="9144000" cy="6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35</a:t>
            </a:r>
            <a:endParaRPr lang="zh-CN" altLang="en-US" sz="900" dirty="0"/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US" sz="2800" dirty="0" smtClean="0"/>
              <a:t>L</a:t>
            </a:r>
            <a:r>
              <a:rPr lang="en-US" altLang="zh-CN" sz="2800" dirty="0" smtClean="0"/>
              <a:t>imitations: Language Generality for Matching</a:t>
            </a:r>
            <a:endParaRPr lang="en-AU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53" y="1289859"/>
            <a:ext cx="2088000" cy="208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1594338" y="3454697"/>
            <a:ext cx="2307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 smtClean="0"/>
              <a:t>“</a:t>
            </a:r>
            <a:r>
              <a:rPr lang="en-US" altLang="zh-CN" i="1" dirty="0"/>
              <a:t>the </a:t>
            </a:r>
            <a:r>
              <a:rPr lang="en-US" altLang="zh-CN" b="1" i="1" dirty="0">
                <a:solidFill>
                  <a:srgbClr val="FF0000"/>
                </a:solidFill>
              </a:rPr>
              <a:t>bus</a:t>
            </a:r>
            <a:r>
              <a:rPr lang="en-US" altLang="zh-CN" i="1" dirty="0">
                <a:solidFill>
                  <a:srgbClr val="FF0000"/>
                </a:solidFill>
              </a:rPr>
              <a:t> </a:t>
            </a:r>
            <a:r>
              <a:rPr lang="en-US" altLang="zh-CN" i="1" dirty="0"/>
              <a:t>is blue and the </a:t>
            </a:r>
            <a:r>
              <a:rPr lang="en-US" altLang="zh-CN" b="1" i="1" dirty="0">
                <a:solidFill>
                  <a:srgbClr val="FF0000"/>
                </a:solidFill>
              </a:rPr>
              <a:t>tree</a:t>
            </a:r>
            <a:r>
              <a:rPr lang="en-US" altLang="zh-CN" i="1" dirty="0">
                <a:solidFill>
                  <a:srgbClr val="FF0000"/>
                </a:solidFill>
              </a:rPr>
              <a:t> </a:t>
            </a:r>
            <a:r>
              <a:rPr lang="en-US" altLang="zh-CN" i="1" dirty="0"/>
              <a:t>is light </a:t>
            </a:r>
            <a:r>
              <a:rPr lang="en-US" altLang="zh-CN" i="1" dirty="0" smtClean="0"/>
              <a:t>green”</a:t>
            </a:r>
            <a:endParaRPr lang="en-US" altLang="zh-CN" i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89859"/>
            <a:ext cx="2088000" cy="208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矩形 10"/>
          <p:cNvSpPr/>
          <p:nvPr/>
        </p:nvSpPr>
        <p:spPr>
          <a:xfrm>
            <a:off x="4681035" y="3454697"/>
            <a:ext cx="2467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 smtClean="0"/>
              <a:t>“</a:t>
            </a:r>
            <a:r>
              <a:rPr lang="en-US" altLang="zh-CN" i="1" dirty="0"/>
              <a:t>the </a:t>
            </a:r>
            <a:r>
              <a:rPr lang="en-US" altLang="zh-CN" b="1" i="1" dirty="0">
                <a:solidFill>
                  <a:srgbClr val="FF0000"/>
                </a:solidFill>
              </a:rPr>
              <a:t>tree</a:t>
            </a:r>
            <a:r>
              <a:rPr lang="en-US" altLang="zh-CN" i="1" dirty="0">
                <a:solidFill>
                  <a:srgbClr val="FF0000"/>
                </a:solidFill>
              </a:rPr>
              <a:t> </a:t>
            </a:r>
            <a:r>
              <a:rPr lang="en-US" altLang="zh-CN" i="1" dirty="0"/>
              <a:t>is light green </a:t>
            </a:r>
            <a:r>
              <a:rPr lang="en-US" altLang="zh-CN" i="1" dirty="0" smtClean="0"/>
              <a:t>and the </a:t>
            </a:r>
            <a:r>
              <a:rPr lang="en-US" altLang="zh-CN" b="1" i="1" dirty="0">
                <a:solidFill>
                  <a:srgbClr val="FF0000"/>
                </a:solidFill>
              </a:rPr>
              <a:t>bus</a:t>
            </a:r>
            <a:r>
              <a:rPr lang="en-US" altLang="zh-CN" i="1" dirty="0">
                <a:solidFill>
                  <a:srgbClr val="FF0000"/>
                </a:solidFill>
              </a:rPr>
              <a:t> </a:t>
            </a:r>
            <a:r>
              <a:rPr lang="en-US" altLang="zh-CN" i="1" dirty="0"/>
              <a:t>is </a:t>
            </a:r>
            <a:r>
              <a:rPr lang="en-US" altLang="zh-CN" i="1" dirty="0" smtClean="0"/>
              <a:t>blue” </a:t>
            </a:r>
            <a:endParaRPr lang="en-US" altLang="zh-CN" i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1954693" y="4256906"/>
            <a:ext cx="45731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Multiple </a:t>
            </a:r>
            <a:r>
              <a:rPr lang="en-US" altLang="zh-CN" sz="1700" b="1" dirty="0"/>
              <a:t>objects </a:t>
            </a:r>
            <a:r>
              <a:rPr lang="en-US" altLang="zh-CN" sz="1700" b="1" dirty="0" smtClean="0"/>
              <a:t>of </a:t>
            </a:r>
            <a:r>
              <a:rPr lang="en-US" altLang="zh-CN" sz="1700" b="1" dirty="0"/>
              <a:t>different </a:t>
            </a:r>
            <a:r>
              <a:rPr lang="en-US" altLang="zh-CN" sz="1700" b="1" dirty="0" smtClean="0"/>
              <a:t>categories</a:t>
            </a:r>
          </a:p>
        </p:txBody>
      </p:sp>
    </p:spTree>
    <p:extLst>
      <p:ext uri="{BB962C8B-B14F-4D97-AF65-F5344CB8AC3E}">
        <p14:creationId xmlns:p14="http://schemas.microsoft.com/office/powerpoint/2010/main" val="264263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525279"/>
            <a:ext cx="9144000" cy="6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36</a:t>
            </a:r>
            <a:endParaRPr lang="zh-CN" altLang="en-US" sz="900" dirty="0"/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US" sz="2800" dirty="0" smtClean="0"/>
              <a:t>L</a:t>
            </a:r>
            <a:r>
              <a:rPr lang="en-US" altLang="zh-CN" sz="2800" dirty="0" smtClean="0"/>
              <a:t>imitations: Language Generality for Matching</a:t>
            </a:r>
            <a:endParaRPr lang="en-AU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53" y="1289859"/>
            <a:ext cx="2088000" cy="208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1605201" y="3454697"/>
            <a:ext cx="2402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 smtClean="0"/>
              <a:t>“</a:t>
            </a:r>
            <a:r>
              <a:rPr lang="en-US" altLang="zh-CN" i="1" dirty="0"/>
              <a:t>the </a:t>
            </a:r>
            <a:r>
              <a:rPr lang="en-US" altLang="zh-CN" b="1" i="1" dirty="0" smtClean="0">
                <a:solidFill>
                  <a:srgbClr val="FF0000"/>
                </a:solidFill>
              </a:rPr>
              <a:t>taxi</a:t>
            </a:r>
            <a:r>
              <a:rPr lang="en-US" altLang="zh-CN" i="1" dirty="0" smtClean="0">
                <a:solidFill>
                  <a:srgbClr val="FF0000"/>
                </a:solidFill>
              </a:rPr>
              <a:t> </a:t>
            </a:r>
            <a:r>
              <a:rPr lang="en-US" altLang="zh-CN" i="1" dirty="0" smtClean="0"/>
              <a:t>is yellow with blue windows”</a:t>
            </a:r>
            <a:endParaRPr lang="en-US" altLang="zh-CN" i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89859"/>
            <a:ext cx="2088000" cy="208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矩形 10"/>
          <p:cNvSpPr/>
          <p:nvPr/>
        </p:nvSpPr>
        <p:spPr>
          <a:xfrm>
            <a:off x="4737617" y="3454697"/>
            <a:ext cx="2414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 smtClean="0"/>
              <a:t>“</a:t>
            </a:r>
            <a:r>
              <a:rPr lang="en-US" altLang="zh-CN" i="1" dirty="0"/>
              <a:t>the </a:t>
            </a:r>
            <a:r>
              <a:rPr lang="en-US" altLang="zh-CN" b="1" i="1" dirty="0" smtClean="0">
                <a:solidFill>
                  <a:srgbClr val="FF0000"/>
                </a:solidFill>
              </a:rPr>
              <a:t>little boy </a:t>
            </a:r>
            <a:r>
              <a:rPr lang="en-US" altLang="zh-CN" i="1" dirty="0" smtClean="0"/>
              <a:t>has …”</a:t>
            </a:r>
          </a:p>
          <a:p>
            <a:pPr algn="ctr"/>
            <a:r>
              <a:rPr lang="en-US" altLang="zh-CN" i="1" dirty="0" smtClean="0"/>
              <a:t>“the </a:t>
            </a:r>
            <a:r>
              <a:rPr lang="en-US" altLang="zh-CN" b="1" i="1" dirty="0" smtClean="0">
                <a:solidFill>
                  <a:srgbClr val="FF0000"/>
                </a:solidFill>
              </a:rPr>
              <a:t>little girl </a:t>
            </a:r>
            <a:r>
              <a:rPr lang="en-US" altLang="zh-CN" i="1" dirty="0" smtClean="0"/>
              <a:t>is in …” </a:t>
            </a:r>
            <a:endParaRPr lang="en-US" altLang="zh-CN" i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1560993" y="4269606"/>
            <a:ext cx="56208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Alternative </a:t>
            </a:r>
            <a:r>
              <a:rPr lang="en-US" altLang="zh-CN" sz="1700" b="1" dirty="0"/>
              <a:t>category names </a:t>
            </a:r>
            <a:r>
              <a:rPr lang="en-US" altLang="zh-CN" sz="1700" b="1" dirty="0" smtClean="0"/>
              <a:t>not in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6035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525279"/>
            <a:ext cx="9144000" cy="6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37</a:t>
            </a:r>
            <a:endParaRPr lang="zh-CN" altLang="en-US" sz="900" dirty="0"/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Limitations: Language Generality for </a:t>
            </a:r>
            <a:r>
              <a:rPr lang="en-US" altLang="zh-CN" sz="2800" dirty="0" smtClean="0"/>
              <a:t>Colorization</a:t>
            </a:r>
            <a:endParaRPr lang="en-AU" sz="2800" dirty="0"/>
          </a:p>
        </p:txBody>
      </p:sp>
      <p:sp>
        <p:nvSpPr>
          <p:cNvPr id="23" name="文本框 22"/>
          <p:cNvSpPr txBox="1"/>
          <p:nvPr/>
        </p:nvSpPr>
        <p:spPr>
          <a:xfrm>
            <a:off x="455526" y="1199411"/>
            <a:ext cx="78814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Arbitrary </a:t>
            </a:r>
            <a:r>
              <a:rPr lang="en-US" altLang="zh-CN" sz="1700" b="1" dirty="0"/>
              <a:t>part-level </a:t>
            </a:r>
            <a:r>
              <a:rPr lang="en-US" altLang="zh-CN" sz="1700" b="1" dirty="0" smtClean="0"/>
              <a:t>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A</a:t>
            </a:r>
            <a:r>
              <a:rPr lang="en-US" altLang="zh-CN" sz="1700" b="1" dirty="0" smtClean="0"/>
              <a:t>rbitrary </a:t>
            </a:r>
            <a:r>
              <a:rPr lang="en-US" altLang="zh-CN" sz="1700" b="1" dirty="0"/>
              <a:t>colors</a:t>
            </a:r>
          </a:p>
        </p:txBody>
      </p:sp>
      <p:sp>
        <p:nvSpPr>
          <p:cNvPr id="25" name="矩形 24"/>
          <p:cNvSpPr/>
          <p:nvPr/>
        </p:nvSpPr>
        <p:spPr>
          <a:xfrm>
            <a:off x="1556605" y="2603369"/>
            <a:ext cx="323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 smtClean="0"/>
              <a:t>“the </a:t>
            </a:r>
            <a:r>
              <a:rPr lang="en-US" altLang="zh-CN" b="1" i="1" dirty="0" smtClean="0">
                <a:solidFill>
                  <a:srgbClr val="FF0000"/>
                </a:solidFill>
              </a:rPr>
              <a:t>wheels</a:t>
            </a:r>
            <a:r>
              <a:rPr lang="en-US" altLang="zh-CN" i="1" dirty="0" smtClean="0">
                <a:solidFill>
                  <a:srgbClr val="FF0000"/>
                </a:solidFill>
              </a:rPr>
              <a:t> </a:t>
            </a:r>
            <a:r>
              <a:rPr lang="en-US" altLang="zh-CN" i="1" dirty="0"/>
              <a:t>of the </a:t>
            </a:r>
            <a:r>
              <a:rPr lang="en-US" altLang="zh-CN" i="1" dirty="0" smtClean="0"/>
              <a:t>car is…”</a:t>
            </a:r>
          </a:p>
          <a:p>
            <a:pPr algn="ctr"/>
            <a:endParaRPr lang="en-US" altLang="zh-CN" i="1" dirty="0"/>
          </a:p>
          <a:p>
            <a:pPr algn="ctr"/>
            <a:r>
              <a:rPr lang="en-US" altLang="zh-CN" i="1" dirty="0" smtClean="0"/>
              <a:t>“… </a:t>
            </a:r>
            <a:r>
              <a:rPr lang="en-US" altLang="zh-CN" b="1" i="1" dirty="0" smtClean="0">
                <a:solidFill>
                  <a:srgbClr val="FF0000"/>
                </a:solidFill>
              </a:rPr>
              <a:t>blonde</a:t>
            </a:r>
            <a:r>
              <a:rPr lang="en-US" altLang="zh-CN" i="1" dirty="0" smtClean="0">
                <a:solidFill>
                  <a:srgbClr val="FF0000"/>
                </a:solidFill>
              </a:rPr>
              <a:t> </a:t>
            </a:r>
            <a:r>
              <a:rPr lang="en-US" altLang="zh-CN" i="1" dirty="0"/>
              <a:t>hair</a:t>
            </a:r>
            <a:r>
              <a:rPr lang="en-US" altLang="zh-CN" i="1" dirty="0" smtClean="0"/>
              <a:t>” </a:t>
            </a:r>
            <a:endParaRPr lang="zh-CN" altLang="en-US" i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00" y="1974867"/>
            <a:ext cx="2088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525279"/>
            <a:ext cx="9144000" cy="6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38</a:t>
            </a:r>
            <a:endParaRPr lang="zh-CN" altLang="en-US" sz="900" dirty="0"/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Limitations: </a:t>
            </a:r>
            <a:r>
              <a:rPr lang="en-US" altLang="zh-CN" sz="2800" dirty="0" smtClean="0"/>
              <a:t>Colorization Artifacts</a:t>
            </a:r>
            <a:endParaRPr lang="en-AU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26" y="1802447"/>
            <a:ext cx="2324100" cy="232410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5972168" y="1371897"/>
            <a:ext cx="1080000" cy="108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851334" y="3536855"/>
            <a:ext cx="1080000" cy="1080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>
            <a:stCxn id="15" idx="4"/>
          </p:cNvCxnSpPr>
          <p:nvPr/>
        </p:nvCxnSpPr>
        <p:spPr>
          <a:xfrm flipH="1">
            <a:off x="6307362" y="2451897"/>
            <a:ext cx="204806" cy="787612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4564247" y="3191038"/>
            <a:ext cx="108000" cy="108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>
            <a:endCxn id="25" idx="6"/>
          </p:cNvCxnSpPr>
          <p:nvPr/>
        </p:nvCxnSpPr>
        <p:spPr>
          <a:xfrm flipH="1">
            <a:off x="4672247" y="3245038"/>
            <a:ext cx="1635115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6280027" y="2540811"/>
            <a:ext cx="2474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000" b="1" dirty="0"/>
              <a:t>Uncolored pixels </a:t>
            </a:r>
          </a:p>
        </p:txBody>
      </p:sp>
      <p:sp>
        <p:nvSpPr>
          <p:cNvPr id="38" name="椭圆 37"/>
          <p:cNvSpPr/>
          <p:nvPr/>
        </p:nvSpPr>
        <p:spPr>
          <a:xfrm>
            <a:off x="4024247" y="3083038"/>
            <a:ext cx="108000" cy="108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 flipH="1">
            <a:off x="2572725" y="3137038"/>
            <a:ext cx="1444086" cy="13656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endCxn id="16" idx="0"/>
          </p:cNvCxnSpPr>
          <p:nvPr/>
        </p:nvCxnSpPr>
        <p:spPr>
          <a:xfrm flipH="1">
            <a:off x="2391334" y="3150694"/>
            <a:ext cx="181391" cy="386161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434012" y="2499462"/>
            <a:ext cx="2662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/>
              <a:t>Incorrect segmentation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221460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5" grpId="0" animBg="1"/>
      <p:bldP spid="35" grpId="0"/>
      <p:bldP spid="38" grpId="0" animBg="1"/>
      <p:bldP spid="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525279"/>
            <a:ext cx="9144000" cy="6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39</a:t>
            </a:r>
            <a:endParaRPr lang="zh-CN" altLang="en-US" sz="900" dirty="0"/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Limitations: </a:t>
            </a:r>
            <a:r>
              <a:rPr lang="en-US" altLang="zh-CN" sz="2800" dirty="0" smtClean="0"/>
              <a:t>Colorization Artifacts</a:t>
            </a:r>
            <a:endParaRPr lang="en-AU" sz="28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51" y="2083844"/>
            <a:ext cx="2325600" cy="232560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5751967" y="1003844"/>
            <a:ext cx="1080000" cy="108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>
            <a:stCxn id="2" idx="2"/>
          </p:cNvCxnSpPr>
          <p:nvPr/>
        </p:nvCxnSpPr>
        <p:spPr>
          <a:xfrm flipH="1">
            <a:off x="4121150" y="1543844"/>
            <a:ext cx="1630817" cy="5556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732504" y="1543844"/>
            <a:ext cx="413252" cy="1205163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3672688" y="2735515"/>
            <a:ext cx="108000" cy="108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188416" y="2435572"/>
            <a:ext cx="2196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Aliasing artifact 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7281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4622829"/>
            <a:ext cx="9144000" cy="52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796218" cy="49647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Motivation</a:t>
            </a:r>
            <a:r>
              <a:rPr lang="en-US" altLang="zh-CN" sz="2800" dirty="0"/>
              <a:t>: </a:t>
            </a:r>
            <a:r>
              <a:rPr lang="en-US" altLang="zh-CN" sz="2800" dirty="0" smtClean="0"/>
              <a:t>Scene Sketch </a:t>
            </a:r>
            <a:r>
              <a:rPr lang="en-US" altLang="zh-CN" sz="2800" dirty="0"/>
              <a:t>Understanding</a:t>
            </a:r>
            <a:endParaRPr lang="en-AU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5</a:t>
            </a:r>
            <a:endParaRPr lang="zh-CN" altLang="en-US" sz="9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57" y="1484165"/>
            <a:ext cx="2142016" cy="21420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8" name="Content Placeholder 4"/>
          <p:cNvSpPr txBox="1">
            <a:spLocks/>
          </p:cNvSpPr>
          <p:nvPr/>
        </p:nvSpPr>
        <p:spPr>
          <a:xfrm>
            <a:off x="2505653" y="4137915"/>
            <a:ext cx="2362756" cy="774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4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Calibri" pitchFamily="34" charset="0"/>
              <a:buNone/>
              <a:defRPr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2200"/>
              </a:spcBef>
              <a:buFont typeface="Calibri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"/>
              </a:spcBef>
            </a:pPr>
            <a:endParaRPr lang="en-AU" sz="17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19" y="3108879"/>
            <a:ext cx="845762" cy="84766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6" y="1448521"/>
            <a:ext cx="2954867" cy="22161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82"/>
          <a:stretch/>
        </p:blipFill>
        <p:spPr>
          <a:xfrm>
            <a:off x="5342757" y="1447098"/>
            <a:ext cx="584199" cy="2217600"/>
          </a:xfrm>
          <a:prstGeom prst="rect">
            <a:avLst/>
          </a:prstGeom>
        </p:spPr>
      </p:pic>
      <p:sp>
        <p:nvSpPr>
          <p:cNvPr id="22" name="乘号 21"/>
          <p:cNvSpPr/>
          <p:nvPr/>
        </p:nvSpPr>
        <p:spPr>
          <a:xfrm>
            <a:off x="4137025" y="2205709"/>
            <a:ext cx="666750" cy="666000"/>
          </a:xfrm>
          <a:prstGeom prst="mathMultiply">
            <a:avLst>
              <a:gd name="adj1" fmla="val 14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342757" y="3853729"/>
            <a:ext cx="301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Scene sketch colorization</a:t>
            </a:r>
            <a:endParaRPr lang="en-US" altLang="zh-CN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643176" y="3861458"/>
            <a:ext cx="295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Natural language</a:t>
            </a:r>
            <a:endParaRPr lang="en-US" altLang="zh-CN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8385109" y="4897800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6</a:t>
            </a:r>
            <a:endParaRPr lang="zh-CN" altLang="en-US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9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3827E-6 L 0.29427 -0.0003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/>
      <p:bldP spid="24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525279"/>
            <a:ext cx="9144000" cy="6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40</a:t>
            </a:r>
            <a:endParaRPr lang="zh-CN" altLang="en-US" sz="900" dirty="0"/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US" sz="2800" dirty="0" smtClean="0"/>
              <a:t>Future work</a:t>
            </a:r>
            <a:r>
              <a:rPr lang="en-US" altLang="zh-CN" sz="2800" dirty="0" smtClean="0"/>
              <a:t>: Multimodal Colorization System</a:t>
            </a:r>
            <a:endParaRPr lang="en-AU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917575" y="1024138"/>
            <a:ext cx="73088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Language-based: more natural and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Scribble-based: direct and precise control</a:t>
            </a:r>
            <a:endParaRPr lang="en-US" altLang="zh-CN" sz="17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1896988"/>
            <a:ext cx="2088000" cy="208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80" y="1896988"/>
            <a:ext cx="2088000" cy="2088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  <p:sp>
        <p:nvSpPr>
          <p:cNvPr id="2" name="矩形 1"/>
          <p:cNvSpPr>
            <a:spLocks noChangeAspect="1"/>
          </p:cNvSpPr>
          <p:nvPr/>
        </p:nvSpPr>
        <p:spPr>
          <a:xfrm>
            <a:off x="5468757" y="1659969"/>
            <a:ext cx="1135216" cy="1135216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/>
            </a:stretch>
          </a:blip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50" y="1896988"/>
            <a:ext cx="2088000" cy="20880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068041" y="2342988"/>
            <a:ext cx="54000" cy="54000"/>
          </a:xfrm>
          <a:prstGeom prst="ellipse">
            <a:avLst/>
          </a:prstGeom>
          <a:solidFill>
            <a:srgbClr val="B4E61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880704" y="2281845"/>
            <a:ext cx="54000" cy="54000"/>
          </a:xfrm>
          <a:prstGeom prst="ellipse">
            <a:avLst/>
          </a:prstGeom>
          <a:solidFill>
            <a:srgbClr val="B7CDDA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621149" y="2434245"/>
            <a:ext cx="54000" cy="54000"/>
          </a:xfrm>
          <a:prstGeom prst="ellipse">
            <a:avLst/>
          </a:prstGeom>
          <a:solidFill>
            <a:srgbClr val="39AF1A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115653" y="2599928"/>
            <a:ext cx="54000" cy="54000"/>
          </a:xfrm>
          <a:prstGeom prst="ellipse">
            <a:avLst/>
          </a:prstGeom>
          <a:solidFill>
            <a:srgbClr val="FEFD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711635" y="2674751"/>
            <a:ext cx="54000" cy="54000"/>
          </a:xfrm>
          <a:prstGeom prst="ellipse">
            <a:avLst/>
          </a:prstGeom>
          <a:solidFill>
            <a:srgbClr val="FEFD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151653" y="2281845"/>
            <a:ext cx="54000" cy="54000"/>
          </a:xfrm>
          <a:prstGeom prst="ellipse">
            <a:avLst/>
          </a:prstGeom>
          <a:solidFill>
            <a:srgbClr val="EFB58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898704" y="2215628"/>
            <a:ext cx="54000" cy="54000"/>
          </a:xfrm>
          <a:prstGeom prst="ellipse">
            <a:avLst/>
          </a:prstGeom>
          <a:solidFill>
            <a:srgbClr val="F0D3BA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128787" y="1725267"/>
            <a:ext cx="54000" cy="54000"/>
          </a:xfrm>
          <a:prstGeom prst="ellipse">
            <a:avLst/>
          </a:prstGeom>
          <a:solidFill>
            <a:srgbClr val="FEFD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/>
          <a:stretch/>
        </p:blipFill>
        <p:spPr>
          <a:xfrm>
            <a:off x="5240158" y="2852164"/>
            <a:ext cx="1584492" cy="6661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/>
          <a:stretch/>
        </p:blipFill>
        <p:spPr>
          <a:xfrm>
            <a:off x="2368747" y="2988613"/>
            <a:ext cx="723055" cy="3626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92" y="2376082"/>
            <a:ext cx="577722" cy="5649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19" y="2404901"/>
            <a:ext cx="323124" cy="323850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4442371" y="4119832"/>
            <a:ext cx="720000" cy="72000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266001" y="4116371"/>
            <a:ext cx="720000" cy="720000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135493" y="4119832"/>
            <a:ext cx="720000" cy="72000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959123" y="4116371"/>
            <a:ext cx="720000" cy="720000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4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B1A9F86-3675-4060-9473-4480373C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50" y="350250"/>
            <a:ext cx="6523038" cy="63936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 conclude</a:t>
            </a:r>
            <a:endParaRPr lang="en-AU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1530350" y="1383281"/>
            <a:ext cx="692785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Human’s understanding of abstract data at scene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7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The </a:t>
            </a:r>
            <a:r>
              <a:rPr lang="en-US" altLang="zh-CN" sz="1700" b="1" dirty="0"/>
              <a:t>first </a:t>
            </a:r>
            <a:r>
              <a:rPr lang="en-US" altLang="zh-CN" sz="1700" b="1" dirty="0" smtClean="0"/>
              <a:t>language-based colorization </a:t>
            </a:r>
            <a:r>
              <a:rPr lang="en-US" altLang="zh-CN" sz="1700" b="1" dirty="0"/>
              <a:t>system for scene sketches</a:t>
            </a:r>
            <a:r>
              <a:rPr lang="en-US" altLang="zh-CN" sz="17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7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Three </a:t>
            </a:r>
            <a:r>
              <a:rPr lang="en-US" altLang="zh-CN" sz="1700" b="1" dirty="0"/>
              <a:t>large-scale datasets for </a:t>
            </a:r>
            <a:r>
              <a:rPr lang="en-US" altLang="zh-CN" sz="1700" b="1" dirty="0" smtClean="0"/>
              <a:t>language-based scene sketch colorization.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Plausible results with room for improvement.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2298" r="9292" b="6179"/>
          <a:stretch/>
        </p:blipFill>
        <p:spPr>
          <a:xfrm>
            <a:off x="4237149" y="86462"/>
            <a:ext cx="731477" cy="731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86" y="102411"/>
            <a:ext cx="696019" cy="6960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86" y="216109"/>
            <a:ext cx="1303222" cy="440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73" y="112220"/>
            <a:ext cx="1516243" cy="6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39280" y="946546"/>
            <a:ext cx="76136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Dataset and code</a:t>
            </a:r>
            <a:endParaRPr lang="en-US" altLang="zh-CN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Project Page: </a:t>
            </a:r>
            <a:r>
              <a:rPr lang="en-US" altLang="zh-CN" sz="1700" b="1" u="sng" dirty="0" smtClean="0">
                <a:solidFill>
                  <a:srgbClr val="0070C0"/>
                </a:solidFill>
              </a:rPr>
              <a:t>https://sketchyscene.github.io/SketchySceneColorization/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Code: </a:t>
            </a:r>
            <a:r>
              <a:rPr lang="en-US" altLang="zh-CN" sz="1700" b="1" u="sng" dirty="0" smtClean="0">
                <a:solidFill>
                  <a:srgbClr val="0070C0"/>
                </a:solidFill>
              </a:rPr>
              <a:t>https://github.com/SketchyScene/SketchySceneColorization</a:t>
            </a:r>
            <a:endParaRPr lang="en-US" altLang="zh-CN" sz="17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Lab. Homepage: </a:t>
            </a:r>
            <a:r>
              <a:rPr lang="en-US" altLang="zh-CN" sz="1700" b="1" u="sng" dirty="0" smtClean="0">
                <a:solidFill>
                  <a:srgbClr val="0070C0"/>
                </a:solidFill>
              </a:rPr>
              <a:t>http://sysu-imsl.com/ </a:t>
            </a:r>
            <a:endParaRPr lang="en-US" altLang="zh-CN" sz="1700" b="1" dirty="0"/>
          </a:p>
          <a:p>
            <a:endParaRPr lang="en-US" altLang="zh-CN" sz="1700" b="1" dirty="0" smtClean="0"/>
          </a:p>
          <a:p>
            <a:r>
              <a:rPr lang="en-US" altLang="zh-CN" b="1" dirty="0" smtClean="0">
                <a:solidFill>
                  <a:srgbClr val="30B787"/>
                </a:solidFill>
              </a:rPr>
              <a:t>Acknowledgments</a:t>
            </a:r>
            <a:endParaRPr lang="en-US" altLang="zh-CN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Participants on data annotations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Reviewers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Guangzhou Science Technology and Innovation Commission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/>
              <a:t>City University of Hong Kong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0" y="3927556"/>
            <a:ext cx="9144000" cy="7920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 smtClean="0"/>
              <a:t>Thank you!</a:t>
            </a:r>
            <a:endParaRPr lang="en-AU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2298" r="9292" b="6179"/>
          <a:stretch/>
        </p:blipFill>
        <p:spPr>
          <a:xfrm>
            <a:off x="4237149" y="86462"/>
            <a:ext cx="731477" cy="731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86" y="102411"/>
            <a:ext cx="696019" cy="6960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86" y="216109"/>
            <a:ext cx="1303222" cy="440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73" y="112220"/>
            <a:ext cx="1516243" cy="6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525279"/>
            <a:ext cx="9144000" cy="6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17575" y="1048201"/>
            <a:ext cx="730885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u="sng" dirty="0" smtClean="0"/>
              <a:t>Natural</a:t>
            </a:r>
            <a:r>
              <a:rPr lang="en-US" altLang="zh-CN" sz="1700" b="1" dirty="0" smtClean="0"/>
              <a:t>: easily </a:t>
            </a:r>
            <a:r>
              <a:rPr lang="en-US" altLang="zh-CN" sz="1700" b="1" dirty="0"/>
              <a:t>adopted by novice </a:t>
            </a:r>
            <a:r>
              <a:rPr lang="en-US" altLang="zh-CN" sz="1700" b="1" dirty="0" smtClean="0"/>
              <a:t>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u="sng" dirty="0" err="1" smtClean="0"/>
              <a:t>Touchless</a:t>
            </a:r>
            <a:r>
              <a:rPr lang="en-US" altLang="zh-CN" sz="1700" b="1" dirty="0" smtClean="0"/>
              <a:t>: </a:t>
            </a:r>
            <a:r>
              <a:rPr lang="en-US" altLang="zh-CN" sz="1700" b="1" dirty="0"/>
              <a:t>friendly for people with upper limb </a:t>
            </a:r>
            <a:r>
              <a:rPr lang="en-US" altLang="zh-CN" sz="1700" b="1" dirty="0" smtClean="0"/>
              <a:t>impairments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700" b="1" u="sng" dirty="0" smtClean="0"/>
              <a:t>Effective</a:t>
            </a:r>
            <a:r>
              <a:rPr lang="en-US" altLang="zh-CN" sz="1700" b="1" dirty="0" smtClean="0"/>
              <a:t>: support batch-processing colorization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7</a:t>
            </a:r>
            <a:endParaRPr lang="zh-CN" altLang="en-US" sz="9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5" y="2264198"/>
            <a:ext cx="2058225" cy="2058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25" y="2264197"/>
            <a:ext cx="2058225" cy="2058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25" y="2264196"/>
            <a:ext cx="2058225" cy="2058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矩形 12"/>
          <p:cNvSpPr/>
          <p:nvPr/>
        </p:nvSpPr>
        <p:spPr>
          <a:xfrm>
            <a:off x="1021524" y="4390278"/>
            <a:ext cx="7011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 smtClean="0"/>
              <a:t>“the bus is yellow with blue windows”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5" y="2264198"/>
            <a:ext cx="2058225" cy="2058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25" y="2264197"/>
            <a:ext cx="2058225" cy="2058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25" y="2264196"/>
            <a:ext cx="2058225" cy="2058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32" y="307580"/>
            <a:ext cx="7337047" cy="496473"/>
          </a:xfrm>
        </p:spPr>
        <p:txBody>
          <a:bodyPr>
            <a:noAutofit/>
          </a:bodyPr>
          <a:lstStyle/>
          <a:p>
            <a:r>
              <a:rPr lang="en-AU" sz="2800" dirty="0" smtClean="0"/>
              <a:t>M</a:t>
            </a:r>
            <a:r>
              <a:rPr lang="en-US" altLang="zh-CN" sz="2800" dirty="0" err="1" smtClean="0"/>
              <a:t>otivation</a:t>
            </a:r>
            <a:r>
              <a:rPr lang="en-US" altLang="zh-CN" sz="2800" dirty="0" smtClean="0"/>
              <a:t>: Why Language-based?</a:t>
            </a:r>
            <a:endParaRPr lang="en-A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84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4278325"/>
            <a:ext cx="9144000" cy="865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2135670"/>
            <a:ext cx="8923020" cy="2338253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1417632" y="1061577"/>
            <a:ext cx="7100067" cy="774700"/>
          </a:xfrm>
        </p:spPr>
        <p:txBody>
          <a:bodyPr>
            <a:noAutofit/>
          </a:bodyPr>
          <a:lstStyle/>
          <a:p>
            <a:pPr marL="2857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Toy problem, but not simple ……</a:t>
            </a:r>
            <a:endParaRPr lang="en-AU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8</a:t>
            </a:r>
            <a:endParaRPr lang="zh-CN" altLang="en-US" sz="900" dirty="0"/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 txBox="1">
            <a:spLocks/>
          </p:cNvSpPr>
          <p:nvPr/>
        </p:nvSpPr>
        <p:spPr>
          <a:xfrm>
            <a:off x="1417632" y="307580"/>
            <a:ext cx="7337047" cy="4964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zh-CN" sz="2800" dirty="0"/>
              <a:t>M</a:t>
            </a:r>
            <a:r>
              <a:rPr lang="en-US" altLang="zh-CN" sz="2800" dirty="0" err="1"/>
              <a:t>otivation</a:t>
            </a:r>
            <a:r>
              <a:rPr lang="en-US" altLang="zh-CN" sz="2800" dirty="0"/>
              <a:t>: Language-based Sketch Colorization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7574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="" xmlns:a16="http://schemas.microsoft.com/office/drawing/2014/main" id="{E7E38552-5A96-4B32-816B-24137C585F5C}"/>
              </a:ext>
            </a:extLst>
          </p:cNvPr>
          <p:cNvSpPr txBox="1">
            <a:spLocks/>
          </p:cNvSpPr>
          <p:nvPr/>
        </p:nvSpPr>
        <p:spPr>
          <a:xfrm>
            <a:off x="1417632" y="307580"/>
            <a:ext cx="7337047" cy="4964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zh-CN" sz="2800" dirty="0"/>
              <a:t>Challenges</a:t>
            </a:r>
            <a:endParaRPr lang="en-AU" sz="2800" dirty="0"/>
          </a:p>
        </p:txBody>
      </p:sp>
      <p:sp>
        <p:nvSpPr>
          <p:cNvPr id="10" name="矩形 9"/>
          <p:cNvSpPr/>
          <p:nvPr/>
        </p:nvSpPr>
        <p:spPr>
          <a:xfrm>
            <a:off x="0" y="4635676"/>
            <a:ext cx="9144000" cy="50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03653" y="958850"/>
            <a:ext cx="7308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0B787"/>
                </a:solidFill>
              </a:rPr>
              <a:t>A.  Understanding scene-level sketch is very hard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Too abstract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700" b="1" dirty="0" smtClean="0"/>
              <a:t>Lack of contextual information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25" y="2184898"/>
            <a:ext cx="1937575" cy="1937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8385109" y="4894285"/>
            <a:ext cx="739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dirty="0" smtClean="0"/>
              <a:t>9</a:t>
            </a:r>
            <a:endParaRPr lang="zh-CN" altLang="en-US" sz="9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2184898"/>
            <a:ext cx="1936800" cy="1936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矩形 16"/>
          <p:cNvSpPr/>
          <p:nvPr/>
        </p:nvSpPr>
        <p:spPr>
          <a:xfrm>
            <a:off x="3530600" y="4160816"/>
            <a:ext cx="1936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Photo-Sketching</a:t>
            </a:r>
          </a:p>
          <a:p>
            <a:pPr algn="ctr"/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[Li et. al 2019]</a:t>
            </a:r>
          </a:p>
        </p:txBody>
      </p:sp>
      <p:sp>
        <p:nvSpPr>
          <p:cNvPr id="18" name="矩形 17"/>
          <p:cNvSpPr/>
          <p:nvPr/>
        </p:nvSpPr>
        <p:spPr>
          <a:xfrm>
            <a:off x="5974524" y="4161591"/>
            <a:ext cx="193757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700" b="1" dirty="0" err="1">
                <a:solidFill>
                  <a:schemeClr val="bg1">
                    <a:lumMod val="65000"/>
                  </a:schemeClr>
                </a:solidFill>
              </a:rPr>
              <a:t>SketchyScene</a:t>
            </a:r>
            <a:endParaRPr lang="en-US" altLang="zh-CN" sz="17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altLang="zh-CN" sz="1700" b="1" dirty="0" err="1" smtClean="0">
                <a:solidFill>
                  <a:schemeClr val="bg1">
                    <a:lumMod val="65000"/>
                  </a:schemeClr>
                </a:solidFill>
              </a:rPr>
              <a:t>Zou</a:t>
            </a:r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 et. al 2018]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5" y="2184898"/>
            <a:ext cx="1936800" cy="1936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0" name="矩形 19"/>
          <p:cNvSpPr/>
          <p:nvPr/>
        </p:nvSpPr>
        <p:spPr>
          <a:xfrm>
            <a:off x="914400" y="4161591"/>
            <a:ext cx="227191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700" b="1" dirty="0" err="1" smtClean="0">
                <a:solidFill>
                  <a:schemeClr val="bg1">
                    <a:lumMod val="65000"/>
                  </a:schemeClr>
                </a:solidFill>
              </a:rPr>
              <a:t>CMPlaces</a:t>
            </a:r>
            <a:endParaRPr lang="en-US" altLang="zh-CN" sz="17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altLang="zh-CN" sz="1700" b="1" dirty="0" err="1">
                <a:solidFill>
                  <a:schemeClr val="bg1">
                    <a:lumMod val="65000"/>
                  </a:schemeClr>
                </a:solidFill>
              </a:rPr>
              <a:t>Castrejon</a:t>
            </a:r>
            <a:r>
              <a:rPr lang="en-US" altLang="zh-CN" sz="1700" b="1" dirty="0" smtClean="0">
                <a:solidFill>
                  <a:schemeClr val="bg1">
                    <a:lumMod val="65000"/>
                  </a:schemeClr>
                </a:solidFill>
              </a:rPr>
              <a:t> et. al 2016]</a:t>
            </a:r>
          </a:p>
        </p:txBody>
      </p:sp>
    </p:spTree>
    <p:extLst>
      <p:ext uri="{BB962C8B-B14F-4D97-AF65-F5344CB8AC3E}">
        <p14:creationId xmlns:p14="http://schemas.microsoft.com/office/powerpoint/2010/main" val="22077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PowerPoint Widescreen">
  <a:themeElements>
    <a:clrScheme name="CSIRO DATA6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30B787"/>
      </a:accent1>
      <a:accent2>
        <a:srgbClr val="007A53"/>
      </a:accent2>
      <a:accent3>
        <a:srgbClr val="6D2077"/>
      </a:accent3>
      <a:accent4>
        <a:srgbClr val="004B87"/>
      </a:accent4>
      <a:accent5>
        <a:srgbClr val="78BE20"/>
      </a:accent5>
      <a:accent6>
        <a:srgbClr val="2DCCD3"/>
      </a:accent6>
      <a:hlink>
        <a:srgbClr val="00313C"/>
      </a:hlink>
      <a:folHlink>
        <a:srgbClr val="E4002B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331A9ACDE04E9A1939199952CD9E" ma:contentTypeVersion="10" ma:contentTypeDescription="Create a new document." ma:contentTypeScope="" ma:versionID="d8845ba6c843a72bcefd2de68f482aae">
  <xsd:schema xmlns:xsd="http://www.w3.org/2001/XMLSchema" xmlns:xs="http://www.w3.org/2001/XMLSchema" xmlns:p="http://schemas.microsoft.com/office/2006/metadata/properties" xmlns:ns2="1b4776ee-0c02-4645-88f0-0e957426af7a" xmlns:ns3="3fa00244-56bb-4583-b348-6dccedf0da9f" targetNamespace="http://schemas.microsoft.com/office/2006/metadata/properties" ma:root="true" ma:fieldsID="b0eba44f9de9de5ad832172cb99ebf1d" ns2:_="" ns3:_="">
    <xsd:import namespace="1b4776ee-0c02-4645-88f0-0e957426af7a"/>
    <xsd:import namespace="3fa00244-56bb-4583-b348-6dccedf0da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776ee-0c02-4645-88f0-0e957426af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0244-56bb-4583-b348-6dccedf0d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BC6E63-945C-4F34-84F2-AAACAD3C0F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F016A0-EA75-41CF-A839-428D8527C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776ee-0c02-4645-88f0-0e957426af7a"/>
    <ds:schemaRef ds:uri="3fa00244-56bb-4583-b348-6dccedf0d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8831B4-E35F-4F03-BDD6-9CFE738E2033}">
  <ds:schemaRefs>
    <ds:schemaRef ds:uri="http://purl.org/dc/terms/"/>
    <ds:schemaRef ds:uri="1b4776ee-0c02-4645-88f0-0e957426af7a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3fa00244-56bb-4583-b348-6dccedf0da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Data61 PowerPoint Widescreen</Template>
  <TotalTime>5592</TotalTime>
  <Words>4030</Words>
  <Application>Microsoft Office PowerPoint</Application>
  <PresentationFormat>全屏显示(16:9)</PresentationFormat>
  <Paragraphs>592</Paragraphs>
  <Slides>62</Slides>
  <Notes>62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9" baseType="lpstr">
      <vt:lpstr>宋体</vt:lpstr>
      <vt:lpstr>Arial</vt:lpstr>
      <vt:lpstr>Calibri</vt:lpstr>
      <vt:lpstr>Cambria</vt:lpstr>
      <vt:lpstr>Linux Libertine</vt:lpstr>
      <vt:lpstr>Times New Roman</vt:lpstr>
      <vt:lpstr>PowerPoint Widescreen</vt:lpstr>
      <vt:lpstr>Language-based Colorization of Scene Sketches </vt:lpstr>
      <vt:lpstr>Motivation: Abstract Data and Human Cognition</vt:lpstr>
      <vt:lpstr>Motivation: Abstract Data Understanding</vt:lpstr>
      <vt:lpstr>Motivation: Sketch Understanding</vt:lpstr>
      <vt:lpstr>Motivation: Sketch Understanding</vt:lpstr>
      <vt:lpstr>Motivation: Scene Sketch Understanding</vt:lpstr>
      <vt:lpstr>Motivation: Why Language-based?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Inspiration: Drawing and Intelligence Development</vt:lpstr>
      <vt:lpstr>Inspiration: Language and Literacy Development</vt:lpstr>
      <vt:lpstr>Related Work</vt:lpstr>
      <vt:lpstr>Related Work</vt:lpstr>
      <vt:lpstr>Related Work</vt:lpstr>
      <vt:lpstr>Our Work</vt:lpstr>
      <vt:lpstr>Main contributions</vt:lpstr>
      <vt:lpstr>Proposed approach</vt:lpstr>
      <vt:lpstr>Proposed approach</vt:lpstr>
      <vt:lpstr>Proposed approach</vt:lpstr>
      <vt:lpstr>Proposed approach</vt:lpstr>
      <vt:lpstr>Datasets</vt:lpstr>
      <vt:lpstr>Datasets</vt:lpstr>
      <vt:lpstr>Datasets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Un-targeted</vt:lpstr>
      <vt:lpstr>Results: Targeted</vt:lpstr>
      <vt:lpstr>Results: Targeted</vt:lpstr>
      <vt:lpstr>Results: Targeted</vt:lpstr>
      <vt:lpstr>Results: Generalization</vt:lpstr>
      <vt:lpstr>Results: Generalization</vt:lpstr>
      <vt:lpstr>Results: Generalization</vt:lpstr>
      <vt:lpstr>Results: Generalization</vt:lpstr>
      <vt:lpstr>Results: Generalization</vt:lpstr>
      <vt:lpstr>Results: Generalization</vt:lpstr>
      <vt:lpstr>Limitations: Language Generality for Matching</vt:lpstr>
      <vt:lpstr>Limitations: Language Generality for Matching</vt:lpstr>
      <vt:lpstr>Limitations: Language Generality for Colorization</vt:lpstr>
      <vt:lpstr>Limitations: Colorization Artifacts</vt:lpstr>
      <vt:lpstr>Limitations: Colorization Artifacts</vt:lpstr>
      <vt:lpstr>Future work: Multimodal Colorization System</vt:lpstr>
      <vt:lpstr>To conclude</vt:lpstr>
      <vt:lpstr>PowerPoint 演示文稿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t.bednarz@unsw.edu.au</dc:creator>
  <cp:lastModifiedBy>莫 浩然</cp:lastModifiedBy>
  <cp:revision>935</cp:revision>
  <dcterms:created xsi:type="dcterms:W3CDTF">2016-01-27T22:40:33Z</dcterms:created>
  <dcterms:modified xsi:type="dcterms:W3CDTF">2019-11-20T00:53:24Z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0x0101003417331A9ACDE04E9A1939199952CD9E</vt:lpwstr>
  </property>
</Properties>
</file>