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mp4"/>
  <Default Extension="JPG" ContentType="image/jpeg"/>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5"/>
  </p:notesMasterIdLst>
  <p:handoutMasterIdLst>
    <p:handoutMasterId r:id="rId86"/>
  </p:handoutMasterIdLst>
  <p:sldIdLst>
    <p:sldId id="256" r:id="rId2"/>
    <p:sldId id="386" r:id="rId3"/>
    <p:sldId id="399" r:id="rId4"/>
    <p:sldId id="398" r:id="rId5"/>
    <p:sldId id="392" r:id="rId6"/>
    <p:sldId id="329" r:id="rId7"/>
    <p:sldId id="335" r:id="rId8"/>
    <p:sldId id="332" r:id="rId9"/>
    <p:sldId id="333" r:id="rId10"/>
    <p:sldId id="334" r:id="rId11"/>
    <p:sldId id="336" r:id="rId12"/>
    <p:sldId id="337" r:id="rId13"/>
    <p:sldId id="340" r:id="rId14"/>
    <p:sldId id="417" r:id="rId15"/>
    <p:sldId id="419" r:id="rId16"/>
    <p:sldId id="418" r:id="rId17"/>
    <p:sldId id="426" r:id="rId18"/>
    <p:sldId id="339" r:id="rId19"/>
    <p:sldId id="400" r:id="rId20"/>
    <p:sldId id="342" r:id="rId21"/>
    <p:sldId id="420" r:id="rId22"/>
    <p:sldId id="343" r:id="rId23"/>
    <p:sldId id="351" r:id="rId24"/>
    <p:sldId id="352" r:id="rId25"/>
    <p:sldId id="346" r:id="rId26"/>
    <p:sldId id="344" r:id="rId27"/>
    <p:sldId id="285" r:id="rId28"/>
    <p:sldId id="347" r:id="rId29"/>
    <p:sldId id="395" r:id="rId30"/>
    <p:sldId id="396" r:id="rId31"/>
    <p:sldId id="323" r:id="rId32"/>
    <p:sldId id="397" r:id="rId33"/>
    <p:sldId id="401" r:id="rId34"/>
    <p:sldId id="349" r:id="rId35"/>
    <p:sldId id="350" r:id="rId36"/>
    <p:sldId id="402" r:id="rId37"/>
    <p:sldId id="353" r:id="rId38"/>
    <p:sldId id="272" r:id="rId39"/>
    <p:sldId id="291" r:id="rId40"/>
    <p:sldId id="293" r:id="rId41"/>
    <p:sldId id="314" r:id="rId42"/>
    <p:sldId id="294" r:id="rId43"/>
    <p:sldId id="267" r:id="rId44"/>
    <p:sldId id="405" r:id="rId45"/>
    <p:sldId id="406" r:id="rId46"/>
    <p:sldId id="290" r:id="rId47"/>
    <p:sldId id="407" r:id="rId48"/>
    <p:sldId id="299" r:id="rId49"/>
    <p:sldId id="411" r:id="rId50"/>
    <p:sldId id="412" r:id="rId51"/>
    <p:sldId id="413" r:id="rId52"/>
    <p:sldId id="315" r:id="rId53"/>
    <p:sldId id="408" r:id="rId54"/>
    <p:sldId id="409" r:id="rId55"/>
    <p:sldId id="424" r:id="rId56"/>
    <p:sldId id="317" r:id="rId57"/>
    <p:sldId id="410" r:id="rId58"/>
    <p:sldId id="356" r:id="rId59"/>
    <p:sldId id="421" r:id="rId60"/>
    <p:sldId id="422" r:id="rId61"/>
    <p:sldId id="423" r:id="rId62"/>
    <p:sldId id="357" r:id="rId63"/>
    <p:sldId id="368" r:id="rId64"/>
    <p:sldId id="370" r:id="rId65"/>
    <p:sldId id="373" r:id="rId66"/>
    <p:sldId id="382" r:id="rId67"/>
    <p:sldId id="376" r:id="rId68"/>
    <p:sldId id="380" r:id="rId69"/>
    <p:sldId id="374" r:id="rId70"/>
    <p:sldId id="390" r:id="rId71"/>
    <p:sldId id="387" r:id="rId72"/>
    <p:sldId id="388" r:id="rId73"/>
    <p:sldId id="389" r:id="rId74"/>
    <p:sldId id="425" r:id="rId75"/>
    <p:sldId id="381" r:id="rId76"/>
    <p:sldId id="427" r:id="rId77"/>
    <p:sldId id="391" r:id="rId78"/>
    <p:sldId id="428" r:id="rId79"/>
    <p:sldId id="263" r:id="rId80"/>
    <p:sldId id="301" r:id="rId81"/>
    <p:sldId id="319" r:id="rId82"/>
    <p:sldId id="289" r:id="rId83"/>
    <p:sldId id="348"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B11CB8D0-EB12-E942-B1BB-C364D7197CE1}">
          <p14:sldIdLst>
            <p14:sldId id="256"/>
          </p14:sldIdLst>
        </p14:section>
        <p14:section name="Introduction" id="{F5BF835E-D3EC-D145-A767-8A5AF6ECBE8E}">
          <p14:sldIdLst>
            <p14:sldId id="386"/>
            <p14:sldId id="399"/>
            <p14:sldId id="398"/>
          </p14:sldIdLst>
        </p14:section>
        <p14:section name="Popular Reading Devices" id="{C1D7DDEC-88B5-E041-B932-823C65494A1C}">
          <p14:sldIdLst>
            <p14:sldId id="392"/>
            <p14:sldId id="329"/>
            <p14:sldId id="335"/>
            <p14:sldId id="332"/>
            <p14:sldId id="333"/>
            <p14:sldId id="334"/>
          </p14:sldIdLst>
        </p14:section>
        <p14:section name="Problems with Existing Devices" id="{F2236E8F-7741-CA4F-ABCD-259D6A5A6A47}">
          <p14:sldIdLst>
            <p14:sldId id="336"/>
            <p14:sldId id="337"/>
          </p14:sldIdLst>
        </p14:section>
        <p14:section name="Our Vision" id="{D0C203CA-B188-D34F-985B-A48852BB442A}">
          <p14:sldIdLst>
            <p14:sldId id="340"/>
            <p14:sldId id="417"/>
            <p14:sldId id="419"/>
            <p14:sldId id="418"/>
            <p14:sldId id="426"/>
          </p14:sldIdLst>
        </p14:section>
        <p14:section name="Augmenting the User's Finger" id="{80667D39-BE56-024E-A4F0-83279954208B}">
          <p14:sldIdLst>
            <p14:sldId id="339"/>
            <p14:sldId id="400"/>
            <p14:sldId id="342"/>
            <p14:sldId id="420"/>
            <p14:sldId id="343"/>
            <p14:sldId id="351"/>
            <p14:sldId id="352"/>
            <p14:sldId id="346"/>
            <p14:sldId id="344"/>
          </p14:sldIdLst>
        </p14:section>
        <p14:section name="Directional Finger Guidance" id="{F72CC2B9-5733-7349-99C9-96598A922AFB}">
          <p14:sldIdLst>
            <p14:sldId id="285"/>
            <p14:sldId id="347"/>
            <p14:sldId id="395"/>
            <p14:sldId id="396"/>
            <p14:sldId id="323"/>
            <p14:sldId id="397"/>
            <p14:sldId id="401"/>
          </p14:sldIdLst>
        </p14:section>
        <p14:section name="Limitations of Previous Studies and Research Questions" id="{41FCE8EA-B39F-C447-B696-4F778517E97B}">
          <p14:sldIdLst>
            <p14:sldId id="349"/>
          </p14:sldIdLst>
        </p14:section>
        <p14:section name="Study Overview" id="{F22E7998-0B65-AF4B-8C3A-7D7E30C102F8}">
          <p14:sldIdLst>
            <p14:sldId id="350"/>
            <p14:sldId id="402"/>
            <p14:sldId id="353"/>
          </p14:sldIdLst>
        </p14:section>
        <p14:section name="Study I Method" id="{EF0F59BE-D2F6-4AA9-A3F1-36AE2BA46CF2}">
          <p14:sldIdLst>
            <p14:sldId id="272"/>
            <p14:sldId id="291"/>
            <p14:sldId id="293"/>
            <p14:sldId id="314"/>
            <p14:sldId id="294"/>
          </p14:sldIdLst>
        </p14:section>
        <p14:section name="Study I System Design" id="{1994E8C5-734B-7D4B-9B68-90F79CE1E935}">
          <p14:sldIdLst>
            <p14:sldId id="267"/>
            <p14:sldId id="405"/>
            <p14:sldId id="406"/>
            <p14:sldId id="290"/>
            <p14:sldId id="407"/>
          </p14:sldIdLst>
        </p14:section>
        <p14:section name="Study I Findings" id="{A6772EBD-57FB-9D4E-BB32-195BF87A838B}">
          <p14:sldIdLst>
            <p14:sldId id="299"/>
            <p14:sldId id="411"/>
            <p14:sldId id="412"/>
            <p14:sldId id="413"/>
            <p14:sldId id="315"/>
            <p14:sldId id="408"/>
            <p14:sldId id="409"/>
            <p14:sldId id="424"/>
            <p14:sldId id="317"/>
            <p14:sldId id="410"/>
            <p14:sldId id="356"/>
          </p14:sldIdLst>
        </p14:section>
        <p14:section name="Study II Overview" id="{99EECECA-2EA7-4768-B130-D0B536452939}">
          <p14:sldIdLst>
            <p14:sldId id="421"/>
            <p14:sldId id="422"/>
            <p14:sldId id="423"/>
          </p14:sldIdLst>
        </p14:section>
        <p14:section name="Study II System Design" id="{CEFDFE9C-2866-C349-B799-990A436C9466}">
          <p14:sldIdLst>
            <p14:sldId id="357"/>
          </p14:sldIdLst>
        </p14:section>
        <p14:section name="Study II Method" id="{72FB1EE8-720C-A44E-A10D-4E6AE58B1CC1}">
          <p14:sldIdLst>
            <p14:sldId id="368"/>
            <p14:sldId id="370"/>
          </p14:sldIdLst>
        </p14:section>
        <p14:section name="Study II Findings" id="{A145BB66-32AC-844D-8A58-9EB80010F513}">
          <p14:sldIdLst>
            <p14:sldId id="373"/>
            <p14:sldId id="382"/>
            <p14:sldId id="376"/>
            <p14:sldId id="380"/>
          </p14:sldIdLst>
        </p14:section>
        <p14:section name="Implications" id="{3853CF88-6ABE-4135-A257-7FBE36A5616E}">
          <p14:sldIdLst>
            <p14:sldId id="374"/>
            <p14:sldId id="390"/>
            <p14:sldId id="387"/>
            <p14:sldId id="388"/>
            <p14:sldId id="389"/>
            <p14:sldId id="425"/>
            <p14:sldId id="381"/>
            <p14:sldId id="427"/>
            <p14:sldId id="391"/>
            <p14:sldId id="428"/>
          </p14:sldIdLst>
        </p14:section>
        <p14:section name="Future Work" id="{50F8558D-68AC-FB4E-AC34-DC3253CFF65F}">
          <p14:sldIdLst>
            <p14:sldId id="263"/>
            <p14:sldId id="301"/>
            <p14:sldId id="319"/>
          </p14:sldIdLst>
        </p14:section>
        <p14:section name="Conclusion" id="{2AF8E902-21D4-4644-98B2-2B57C6911FF6}">
          <p14:sldIdLst>
            <p14:sldId id="289"/>
          </p14:sldIdLst>
        </p14:section>
        <p14:section name="Extra Slides" id="{E7F5A22A-194A-4149-B24D-0005EB3E5622}">
          <p14:sldIdLst>
            <p14:sldId id="34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ah Findlater" initials="LKF" lastIdx="17" clrIdx="0"/>
  <p:cmAuthor id="1" name="Lee Stearns"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80746" autoAdjust="0"/>
  </p:normalViewPr>
  <p:slideViewPr>
    <p:cSldViewPr snapToGrid="0">
      <p:cViewPr varScale="1">
        <p:scale>
          <a:sx n="88" d="100"/>
          <a:sy n="88" d="100"/>
        </p:scale>
        <p:origin x="280" y="176"/>
      </p:cViewPr>
      <p:guideLst>
        <p:guide orient="horz" pos="2160"/>
        <p:guide pos="3840"/>
      </p:guideLst>
    </p:cSldViewPr>
  </p:slideViewPr>
  <p:notesTextViewPr>
    <p:cViewPr>
      <p:scale>
        <a:sx n="125" d="100"/>
        <a:sy n="125" d="100"/>
      </p:scale>
      <p:origin x="0" y="0"/>
    </p:cViewPr>
  </p:notesTextViewPr>
  <p:sorterViewPr>
    <p:cViewPr>
      <p:scale>
        <a:sx n="66" d="100"/>
        <a:sy n="66" d="100"/>
      </p:scale>
      <p:origin x="0" y="-18042"/>
    </p:cViewPr>
  </p:sorterViewPr>
  <p:notesViewPr>
    <p:cSldViewPr snapToGrid="0">
      <p:cViewPr varScale="1">
        <p:scale>
          <a:sx n="101" d="100"/>
          <a:sy n="101" d="100"/>
        </p:scale>
        <p:origin x="3552" y="108"/>
      </p:cViewPr>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handoutMaster" Target="handoutMasters/handoutMaster1.xml"/><Relationship Id="rId87" Type="http://schemas.openxmlformats.org/officeDocument/2006/relationships/commentAuthors" Target="commentAuthors.xml"/><Relationship Id="rId88" Type="http://schemas.openxmlformats.org/officeDocument/2006/relationships/presProps" Target="presProps.xml"/><Relationship Id="rId8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900753-2FB5-44A9-B322-B26A5182500A}" type="datetimeFigureOut">
              <a:rPr lang="en-US" smtClean="0"/>
              <a:t>10/26/16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5A96B2-96DA-4751-A4C5-BA4901003963}" type="slidenum">
              <a:rPr lang="en-US" smtClean="0"/>
              <a:t>‹#›</a:t>
            </a:fld>
            <a:endParaRPr lang="en-US"/>
          </a:p>
        </p:txBody>
      </p:sp>
    </p:spTree>
    <p:extLst>
      <p:ext uri="{BB962C8B-B14F-4D97-AF65-F5344CB8AC3E}">
        <p14:creationId xmlns:p14="http://schemas.microsoft.com/office/powerpoint/2010/main" val="131488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3C9EF7-9634-8342-B1C2-56213AFF8EBD}" type="datetimeFigureOut">
              <a:rPr lang="en-US" smtClean="0"/>
              <a:t>10/26/16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065075-C8F1-A340-9AB0-CF3758A32522}" type="slidenum">
              <a:rPr lang="en-US" smtClean="0"/>
              <a:t>‹#›</a:t>
            </a:fld>
            <a:endParaRPr lang="en-US"/>
          </a:p>
        </p:txBody>
      </p:sp>
    </p:spTree>
    <p:extLst>
      <p:ext uri="{BB962C8B-B14F-4D97-AF65-F5344CB8AC3E}">
        <p14:creationId xmlns:p14="http://schemas.microsoft.com/office/powerpoint/2010/main" val="15976323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Hello</a:t>
            </a:r>
            <a:r>
              <a:rPr lang="en-US" baseline="0" dirty="0"/>
              <a:t> everyone! My name is Lee Stearns and I’m from the University of Maryland. Today I’m going to be presenting my group’s research, titled “Evaluating Haptic and Auditory Guidance to Assist Blind People in Reading Printed Text Using Finger-Mounted Cameras”.</a:t>
            </a:r>
          </a:p>
        </p:txBody>
      </p:sp>
      <p:sp>
        <p:nvSpPr>
          <p:cNvPr id="4" name="Slide Number Placeholder 3"/>
          <p:cNvSpPr>
            <a:spLocks noGrp="1"/>
          </p:cNvSpPr>
          <p:nvPr>
            <p:ph type="sldNum" sz="quarter" idx="10"/>
          </p:nvPr>
        </p:nvSpPr>
        <p:spPr/>
        <p:txBody>
          <a:bodyPr/>
          <a:lstStyle/>
          <a:p>
            <a:fld id="{85065075-C8F1-A340-9AB0-CF3758A32522}" type="slidenum">
              <a:rPr lang="en-US" smtClean="0"/>
              <a:t>1</a:t>
            </a:fld>
            <a:endParaRPr lang="en-US"/>
          </a:p>
        </p:txBody>
      </p:sp>
    </p:spTree>
    <p:extLst>
      <p:ext uri="{BB962C8B-B14F-4D97-AF65-F5344CB8AC3E}">
        <p14:creationId xmlns:p14="http://schemas.microsoft.com/office/powerpoint/2010/main" val="3428643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These devices have gone a long way toward improving the accessibility of printed materials, but several open questions still remain.</a:t>
            </a:r>
          </a:p>
        </p:txBody>
      </p:sp>
      <p:sp>
        <p:nvSpPr>
          <p:cNvPr id="4" name="Slide Number Placeholder 3"/>
          <p:cNvSpPr>
            <a:spLocks noGrp="1"/>
          </p:cNvSpPr>
          <p:nvPr>
            <p:ph type="sldNum" sz="quarter" idx="10"/>
          </p:nvPr>
        </p:nvSpPr>
        <p:spPr/>
        <p:txBody>
          <a:bodyPr/>
          <a:lstStyle/>
          <a:p>
            <a:fld id="{85065075-C8F1-A340-9AB0-CF3758A32522}" type="slidenum">
              <a:rPr lang="en-US" smtClean="0"/>
              <a:t>10</a:t>
            </a:fld>
            <a:endParaRPr lang="en-US"/>
          </a:p>
        </p:txBody>
      </p:sp>
    </p:spTree>
    <p:extLst>
      <p:ext uri="{BB962C8B-B14F-4D97-AF65-F5344CB8AC3E}">
        <p14:creationId xmlns:p14="http://schemas.microsoft.com/office/powerpoint/2010/main" val="575254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One important question for handheld or wearable devices is how to help with aiming the camera to capture the target content. For example, the KNFB Reader app and OrCam both provide spoken field of view reports to assist with aiming, but the process can still be challenging for blind readers.</a:t>
            </a:r>
          </a:p>
        </p:txBody>
      </p:sp>
      <p:sp>
        <p:nvSpPr>
          <p:cNvPr id="4" name="Slide Number Placeholder 3"/>
          <p:cNvSpPr>
            <a:spLocks noGrp="1"/>
          </p:cNvSpPr>
          <p:nvPr>
            <p:ph type="sldNum" sz="quarter" idx="10"/>
          </p:nvPr>
        </p:nvSpPr>
        <p:spPr/>
        <p:txBody>
          <a:bodyPr/>
          <a:lstStyle/>
          <a:p>
            <a:fld id="{85065075-C8F1-A340-9AB0-CF3758A32522}" type="slidenum">
              <a:rPr lang="en-US" smtClean="0"/>
              <a:t>11</a:t>
            </a:fld>
            <a:endParaRPr lang="en-US"/>
          </a:p>
        </p:txBody>
      </p:sp>
    </p:spTree>
    <p:extLst>
      <p:ext uri="{BB962C8B-B14F-4D97-AF65-F5344CB8AC3E}">
        <p14:creationId xmlns:p14="http://schemas.microsoft.com/office/powerpoint/2010/main" val="1606152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Another question is how to interpret and communicate documents with complex layouts such as newspapers or menus. Even with digital content it can be difficult to decide the order to read different blocks of text, and what layout details to convey.</a:t>
            </a:r>
          </a:p>
        </p:txBody>
      </p:sp>
      <p:sp>
        <p:nvSpPr>
          <p:cNvPr id="4" name="Slide Number Placeholder 3"/>
          <p:cNvSpPr>
            <a:spLocks noGrp="1"/>
          </p:cNvSpPr>
          <p:nvPr>
            <p:ph type="sldNum" sz="quarter" idx="10"/>
          </p:nvPr>
        </p:nvSpPr>
        <p:spPr/>
        <p:txBody>
          <a:bodyPr/>
          <a:lstStyle/>
          <a:p>
            <a:fld id="{85065075-C8F1-A340-9AB0-CF3758A32522}" type="slidenum">
              <a:rPr lang="en-US" smtClean="0"/>
              <a:t>12</a:t>
            </a:fld>
            <a:endParaRPr lang="en-US"/>
          </a:p>
        </p:txBody>
      </p:sp>
    </p:spTree>
    <p:extLst>
      <p:ext uri="{BB962C8B-B14F-4D97-AF65-F5344CB8AC3E}">
        <p14:creationId xmlns:p14="http://schemas.microsoft.com/office/powerpoint/2010/main" val="899298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an alternative</a:t>
            </a:r>
            <a:r>
              <a:rPr lang="en-US" baseline="0" dirty="0"/>
              <a:t> to these</a:t>
            </a:r>
            <a:r>
              <a:rPr lang="en-US" dirty="0"/>
              <a:t> solutions, we envision a system called HandSight that’s made up of tiny cameras </a:t>
            </a:r>
            <a:r>
              <a:rPr lang="en-US" b="1" dirty="0"/>
              <a:t>[next slide] </a:t>
            </a:r>
            <a:r>
              <a:rPr lang="en-US" dirty="0"/>
              <a:t>and haptics</a:t>
            </a:r>
            <a:r>
              <a:rPr lang="en-US" baseline="0" dirty="0"/>
              <a:t> </a:t>
            </a:r>
            <a:r>
              <a:rPr lang="en-US" b="1" baseline="0" dirty="0"/>
              <a:t>[next slide] </a:t>
            </a:r>
            <a:r>
              <a:rPr lang="en-US" dirty="0"/>
              <a:t>integrated directly with the user’s fingers. It</a:t>
            </a:r>
            <a:r>
              <a:rPr lang="en-US" baseline="0" dirty="0"/>
              <a:t> would be connected</a:t>
            </a:r>
            <a:r>
              <a:rPr lang="en-US" dirty="0"/>
              <a:t> to a smartwatch </a:t>
            </a:r>
            <a:r>
              <a:rPr lang="en-US" b="1" dirty="0"/>
              <a:t>[next slide]</a:t>
            </a:r>
            <a:r>
              <a:rPr lang="en-US" dirty="0"/>
              <a:t> for power, processing, and speech or audio output</a:t>
            </a:r>
            <a:r>
              <a:rPr lang="en-US" baseline="0" dirty="0"/>
              <a:t>. </a:t>
            </a:r>
            <a:r>
              <a:rPr lang="en-US" b="1" baseline="0" dirty="0"/>
              <a:t>[next slide]</a:t>
            </a:r>
          </a:p>
          <a:p>
            <a:endParaRPr lang="en-US" baseline="0" dirty="0"/>
          </a:p>
          <a:p>
            <a:r>
              <a:rPr lang="en-US" baseline="0" dirty="0"/>
              <a:t>We first proposed this idea as a system that augments the sense of touch for several different applications, but our focus so far has primarily been on reading printed text.</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13</a:t>
            </a:fld>
            <a:endParaRPr lang="en-US"/>
          </a:p>
        </p:txBody>
      </p:sp>
    </p:spTree>
    <p:extLst>
      <p:ext uri="{BB962C8B-B14F-4D97-AF65-F5344CB8AC3E}">
        <p14:creationId xmlns:p14="http://schemas.microsoft.com/office/powerpoint/2010/main" val="607177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an alternative</a:t>
            </a:r>
            <a:r>
              <a:rPr lang="en-US" baseline="0" dirty="0"/>
              <a:t> to these</a:t>
            </a:r>
            <a:r>
              <a:rPr lang="en-US" dirty="0"/>
              <a:t> solutions, we envision a system called HandSight that’s made up of tiny cameras </a:t>
            </a:r>
            <a:r>
              <a:rPr lang="en-US" b="1" dirty="0"/>
              <a:t>[next slide] </a:t>
            </a:r>
            <a:r>
              <a:rPr lang="en-US" dirty="0"/>
              <a:t>and haptics</a:t>
            </a:r>
            <a:r>
              <a:rPr lang="en-US" baseline="0" dirty="0"/>
              <a:t> </a:t>
            </a:r>
            <a:r>
              <a:rPr lang="en-US" b="1" baseline="0" dirty="0"/>
              <a:t>[next slide] </a:t>
            </a:r>
            <a:r>
              <a:rPr lang="en-US" dirty="0"/>
              <a:t>integrated directly with the user’s fingers. It</a:t>
            </a:r>
            <a:r>
              <a:rPr lang="en-US" baseline="0" dirty="0"/>
              <a:t> would be connected</a:t>
            </a:r>
            <a:r>
              <a:rPr lang="en-US" dirty="0"/>
              <a:t> to a smartwatch </a:t>
            </a:r>
            <a:r>
              <a:rPr lang="en-US" b="1" dirty="0"/>
              <a:t>[next slide]</a:t>
            </a:r>
            <a:r>
              <a:rPr lang="en-US" dirty="0"/>
              <a:t> for power, processing, and speech or audio output</a:t>
            </a:r>
            <a:r>
              <a:rPr lang="en-US" baseline="0" dirty="0"/>
              <a:t>. </a:t>
            </a:r>
            <a:r>
              <a:rPr lang="en-US" b="1" baseline="0" dirty="0"/>
              <a:t>[next slide]</a:t>
            </a:r>
          </a:p>
          <a:p>
            <a:endParaRPr lang="en-US" baseline="0" dirty="0"/>
          </a:p>
          <a:p>
            <a:r>
              <a:rPr lang="en-US" baseline="0" dirty="0"/>
              <a:t>We first proposed this idea as a system that augments the sense of touch for several different applications, but our focus so far has primarily been on reading printed text.</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14</a:t>
            </a:fld>
            <a:endParaRPr lang="en-US"/>
          </a:p>
        </p:txBody>
      </p:sp>
    </p:spTree>
    <p:extLst>
      <p:ext uri="{BB962C8B-B14F-4D97-AF65-F5344CB8AC3E}">
        <p14:creationId xmlns:p14="http://schemas.microsoft.com/office/powerpoint/2010/main" val="118892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an alternative</a:t>
            </a:r>
            <a:r>
              <a:rPr lang="en-US" baseline="0" dirty="0"/>
              <a:t> to these</a:t>
            </a:r>
            <a:r>
              <a:rPr lang="en-US" dirty="0"/>
              <a:t> solutions, we envision a system called HandSight that’s made up of tiny cameras </a:t>
            </a:r>
            <a:r>
              <a:rPr lang="en-US" b="1" dirty="0"/>
              <a:t>[next slide] </a:t>
            </a:r>
            <a:r>
              <a:rPr lang="en-US" dirty="0"/>
              <a:t>and haptics</a:t>
            </a:r>
            <a:r>
              <a:rPr lang="en-US" baseline="0" dirty="0"/>
              <a:t> </a:t>
            </a:r>
            <a:r>
              <a:rPr lang="en-US" b="1" baseline="0" dirty="0"/>
              <a:t>[next slide] </a:t>
            </a:r>
            <a:r>
              <a:rPr lang="en-US" dirty="0"/>
              <a:t>integrated directly with the user’s fingers. It</a:t>
            </a:r>
            <a:r>
              <a:rPr lang="en-US" baseline="0" dirty="0"/>
              <a:t> would be connected</a:t>
            </a:r>
            <a:r>
              <a:rPr lang="en-US" dirty="0"/>
              <a:t> to a smartwatch </a:t>
            </a:r>
            <a:r>
              <a:rPr lang="en-US" b="1" dirty="0"/>
              <a:t>[next slide]</a:t>
            </a:r>
            <a:r>
              <a:rPr lang="en-US" dirty="0"/>
              <a:t> for power, processing, and speech or audio output</a:t>
            </a:r>
            <a:r>
              <a:rPr lang="en-US" baseline="0" dirty="0"/>
              <a:t>. </a:t>
            </a:r>
            <a:r>
              <a:rPr lang="en-US" b="1" baseline="0" dirty="0"/>
              <a:t>[next slide]</a:t>
            </a:r>
          </a:p>
          <a:p>
            <a:endParaRPr lang="en-US" baseline="0" dirty="0"/>
          </a:p>
          <a:p>
            <a:r>
              <a:rPr lang="en-US" baseline="0" dirty="0"/>
              <a:t>We first proposed this idea as a system that augments the sense of touch for several different applications, but our focus so far has primarily been on reading printed text.</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15</a:t>
            </a:fld>
            <a:endParaRPr lang="en-US"/>
          </a:p>
        </p:txBody>
      </p:sp>
    </p:spTree>
    <p:extLst>
      <p:ext uri="{BB962C8B-B14F-4D97-AF65-F5344CB8AC3E}">
        <p14:creationId xmlns:p14="http://schemas.microsoft.com/office/powerpoint/2010/main" val="1374416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an alternative</a:t>
            </a:r>
            <a:r>
              <a:rPr lang="en-US" baseline="0" dirty="0"/>
              <a:t> to these</a:t>
            </a:r>
            <a:r>
              <a:rPr lang="en-US" dirty="0"/>
              <a:t> solutions, we envision a system called HandSight that’s made up of tiny cameras </a:t>
            </a:r>
            <a:r>
              <a:rPr lang="en-US" b="1" dirty="0"/>
              <a:t>[next slide] </a:t>
            </a:r>
            <a:r>
              <a:rPr lang="en-US" dirty="0"/>
              <a:t>and haptics</a:t>
            </a:r>
            <a:r>
              <a:rPr lang="en-US" baseline="0" dirty="0"/>
              <a:t> </a:t>
            </a:r>
            <a:r>
              <a:rPr lang="en-US" b="1" baseline="0" dirty="0"/>
              <a:t>[next slide] </a:t>
            </a:r>
            <a:r>
              <a:rPr lang="en-US" dirty="0"/>
              <a:t>integrated directly with the user’s fingers. It</a:t>
            </a:r>
            <a:r>
              <a:rPr lang="en-US" baseline="0" dirty="0"/>
              <a:t> would be connected</a:t>
            </a:r>
            <a:r>
              <a:rPr lang="en-US" dirty="0"/>
              <a:t> to a smartwatch </a:t>
            </a:r>
            <a:r>
              <a:rPr lang="en-US" b="1" dirty="0"/>
              <a:t>[next slide]</a:t>
            </a:r>
            <a:r>
              <a:rPr lang="en-US" dirty="0"/>
              <a:t> for power, processing, and speech or audio output</a:t>
            </a:r>
            <a:r>
              <a:rPr lang="en-US" baseline="0" dirty="0"/>
              <a:t>. </a:t>
            </a:r>
            <a:r>
              <a:rPr lang="en-US" b="1" baseline="0" dirty="0"/>
              <a:t>[next slide]</a:t>
            </a:r>
          </a:p>
          <a:p>
            <a:endParaRPr lang="en-US" baseline="0" dirty="0"/>
          </a:p>
          <a:p>
            <a:r>
              <a:rPr lang="en-US" baseline="0" dirty="0"/>
              <a:t>We first proposed this idea as a system that augments the sense of touch for several different applications, but our focus so far has primarily been on reading printed text.</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16</a:t>
            </a:fld>
            <a:endParaRPr lang="en-US"/>
          </a:p>
        </p:txBody>
      </p:sp>
    </p:spTree>
    <p:extLst>
      <p:ext uri="{BB962C8B-B14F-4D97-AF65-F5344CB8AC3E}">
        <p14:creationId xmlns:p14="http://schemas.microsoft.com/office/powerpoint/2010/main" val="1691861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 an alternative</a:t>
            </a:r>
            <a:r>
              <a:rPr lang="en-US" baseline="0" dirty="0"/>
              <a:t> to these</a:t>
            </a:r>
            <a:r>
              <a:rPr lang="en-US" dirty="0"/>
              <a:t> solutions, we envision a system called HandSight that’s made up of tiny cameras </a:t>
            </a:r>
            <a:r>
              <a:rPr lang="en-US" b="1" dirty="0"/>
              <a:t>[next slide] </a:t>
            </a:r>
            <a:r>
              <a:rPr lang="en-US" dirty="0"/>
              <a:t>and haptics</a:t>
            </a:r>
            <a:r>
              <a:rPr lang="en-US" baseline="0" dirty="0"/>
              <a:t> </a:t>
            </a:r>
            <a:r>
              <a:rPr lang="en-US" b="1" baseline="0" dirty="0"/>
              <a:t>[next slide] </a:t>
            </a:r>
            <a:r>
              <a:rPr lang="en-US" dirty="0"/>
              <a:t>integrated directly with the user’s fingers. It</a:t>
            </a:r>
            <a:r>
              <a:rPr lang="en-US" baseline="0" dirty="0"/>
              <a:t> would be connected</a:t>
            </a:r>
            <a:r>
              <a:rPr lang="en-US" dirty="0"/>
              <a:t> to a smartwatch </a:t>
            </a:r>
            <a:r>
              <a:rPr lang="en-US" b="1" dirty="0"/>
              <a:t>[next slide]</a:t>
            </a:r>
            <a:r>
              <a:rPr lang="en-US" dirty="0"/>
              <a:t> for power, processing, and speech or audio output</a:t>
            </a:r>
            <a:r>
              <a:rPr lang="en-US" baseline="0" dirty="0"/>
              <a:t>. </a:t>
            </a:r>
            <a:r>
              <a:rPr lang="en-US" b="1" baseline="0" dirty="0"/>
              <a:t>[next slide]</a:t>
            </a:r>
          </a:p>
          <a:p>
            <a:endParaRPr lang="en-US" baseline="0" dirty="0"/>
          </a:p>
          <a:p>
            <a:r>
              <a:rPr lang="en-US" baseline="0" dirty="0"/>
              <a:t>We first proposed this idea as a system that augments the sense of touch for several different applications, but our focus so far has primarily been on reading printed text.</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17</a:t>
            </a:fld>
            <a:endParaRPr lang="en-US"/>
          </a:p>
        </p:txBody>
      </p:sp>
    </p:spTree>
    <p:extLst>
      <p:ext uri="{BB962C8B-B14F-4D97-AF65-F5344CB8AC3E}">
        <p14:creationId xmlns:p14="http://schemas.microsoft.com/office/powerpoint/2010/main" val="1658436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of augmenting the user’s finger has become more and more</a:t>
            </a:r>
            <a:r>
              <a:rPr lang="en-US" baseline="0" dirty="0"/>
              <a:t> common </a:t>
            </a:r>
            <a:r>
              <a:rPr lang="en-US" dirty="0"/>
              <a:t>in recent years. There’s a survey paper called Digital Digits that gives a good overview, but today</a:t>
            </a:r>
            <a:r>
              <a:rPr lang="en-US" baseline="0" dirty="0"/>
              <a:t> I’m only going to mention two projects that are particularly relevant to our research.</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18</a:t>
            </a:fld>
            <a:endParaRPr lang="en-US"/>
          </a:p>
        </p:txBody>
      </p:sp>
    </p:spTree>
    <p:extLst>
      <p:ext uri="{BB962C8B-B14F-4D97-AF65-F5344CB8AC3E}">
        <p14:creationId xmlns:p14="http://schemas.microsoft.com/office/powerpoint/2010/main" val="362102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is Magic Finger, which combined a small camera with an optical mouse sensor at the tip of the user’s finger to recognize gestures</a:t>
            </a:r>
            <a:r>
              <a:rPr lang="en-US" baseline="0" dirty="0"/>
              <a:t> </a:t>
            </a:r>
            <a:r>
              <a:rPr lang="en-US" dirty="0"/>
              <a:t>on any surface.</a:t>
            </a:r>
          </a:p>
        </p:txBody>
      </p:sp>
      <p:sp>
        <p:nvSpPr>
          <p:cNvPr id="4" name="Slide Number Placeholder 3"/>
          <p:cNvSpPr>
            <a:spLocks noGrp="1"/>
          </p:cNvSpPr>
          <p:nvPr>
            <p:ph type="sldNum" sz="quarter" idx="10"/>
          </p:nvPr>
        </p:nvSpPr>
        <p:spPr/>
        <p:txBody>
          <a:bodyPr/>
          <a:lstStyle/>
          <a:p>
            <a:fld id="{85065075-C8F1-A340-9AB0-CF3758A32522}" type="slidenum">
              <a:rPr lang="en-US" smtClean="0"/>
              <a:t>19</a:t>
            </a:fld>
            <a:endParaRPr lang="en-US"/>
          </a:p>
        </p:txBody>
      </p:sp>
    </p:spTree>
    <p:extLst>
      <p:ext uri="{BB962C8B-B14F-4D97-AF65-F5344CB8AC3E}">
        <p14:creationId xmlns:p14="http://schemas.microsoft.com/office/powerpoint/2010/main" val="3057734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We began this project with a question: what if printed text could be accessed </a:t>
            </a:r>
            <a:r>
              <a:rPr lang="en-US" i="1" baseline="0" dirty="0"/>
              <a:t>through touch </a:t>
            </a:r>
            <a:r>
              <a:rPr lang="en-US" baseline="0" dirty="0"/>
              <a:t>in the same way as braille? Touch-based reading is a highly tactile experience that enables easy exploration of spatial layouts and direct control over reading speed or order.</a:t>
            </a:r>
          </a:p>
        </p:txBody>
      </p:sp>
      <p:sp>
        <p:nvSpPr>
          <p:cNvPr id="4" name="Slide Number Placeholder 3"/>
          <p:cNvSpPr>
            <a:spLocks noGrp="1"/>
          </p:cNvSpPr>
          <p:nvPr>
            <p:ph type="sldNum" sz="quarter" idx="10"/>
          </p:nvPr>
        </p:nvSpPr>
        <p:spPr/>
        <p:txBody>
          <a:bodyPr/>
          <a:lstStyle/>
          <a:p>
            <a:fld id="{85065075-C8F1-A340-9AB0-CF3758A32522}" type="slidenum">
              <a:rPr lang="en-US" smtClean="0"/>
              <a:t>2</a:t>
            </a:fld>
            <a:endParaRPr lang="en-US"/>
          </a:p>
        </p:txBody>
      </p:sp>
    </p:spTree>
    <p:extLst>
      <p:ext uri="{BB962C8B-B14F-4D97-AF65-F5344CB8AC3E}">
        <p14:creationId xmlns:p14="http://schemas.microsoft.com/office/powerpoint/2010/main" val="1224493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more specifically related</a:t>
            </a:r>
            <a:r>
              <a:rPr lang="en-US" baseline="0" dirty="0"/>
              <a:t> to our goal of </a:t>
            </a:r>
            <a:r>
              <a:rPr lang="en-US" dirty="0"/>
              <a:t>reading printed materials is </a:t>
            </a:r>
            <a:r>
              <a:rPr lang="en-US" dirty="0" err="1"/>
              <a:t>FingerReader</a:t>
            </a:r>
            <a:r>
              <a:rPr lang="en-US" dirty="0"/>
              <a:t>, which explored using a ring-based camera with haptic and audio feedback. It allowed blind readers to trace their finger over printed text and hear speech output in real-time.</a:t>
            </a:r>
          </a:p>
        </p:txBody>
      </p:sp>
      <p:sp>
        <p:nvSpPr>
          <p:cNvPr id="4" name="Slide Number Placeholder 3"/>
          <p:cNvSpPr>
            <a:spLocks noGrp="1"/>
          </p:cNvSpPr>
          <p:nvPr>
            <p:ph type="sldNum" sz="quarter" idx="10"/>
          </p:nvPr>
        </p:nvSpPr>
        <p:spPr/>
        <p:txBody>
          <a:bodyPr/>
          <a:lstStyle/>
          <a:p>
            <a:fld id="{85065075-C8F1-A340-9AB0-CF3758A32522}" type="slidenum">
              <a:rPr lang="en-US" smtClean="0"/>
              <a:t>20</a:t>
            </a:fld>
            <a:endParaRPr lang="en-US"/>
          </a:p>
        </p:txBody>
      </p:sp>
    </p:spTree>
    <p:extLst>
      <p:ext uri="{BB962C8B-B14F-4D97-AF65-F5344CB8AC3E}">
        <p14:creationId xmlns:p14="http://schemas.microsoft.com/office/powerpoint/2010/main" val="746405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own previous research explored a similar solution. We used a ring design with the same tiny camera as</a:t>
            </a:r>
            <a:r>
              <a:rPr lang="en-US" baseline="0" dirty="0"/>
              <a:t> Magic Finger, along with a pair of vibration motors to provide haptic feedback.</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21</a:t>
            </a:fld>
            <a:endParaRPr lang="en-US"/>
          </a:p>
        </p:txBody>
      </p:sp>
    </p:spTree>
    <p:extLst>
      <p:ext uri="{BB962C8B-B14F-4D97-AF65-F5344CB8AC3E}">
        <p14:creationId xmlns:p14="http://schemas.microsoft.com/office/powerpoint/2010/main" val="1615498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Reading by touch has several potential advantages. It enables direct access—you place your finger on the page, and you can immediately start getting feedback and exploring the document. You don’t need to worry about lining up the document with the camera or waiting for it to be scanned and processed.</a:t>
            </a:r>
          </a:p>
        </p:txBody>
      </p:sp>
      <p:sp>
        <p:nvSpPr>
          <p:cNvPr id="4" name="Slide Number Placeholder 3"/>
          <p:cNvSpPr>
            <a:spLocks noGrp="1"/>
          </p:cNvSpPr>
          <p:nvPr>
            <p:ph type="sldNum" sz="quarter" idx="10"/>
          </p:nvPr>
        </p:nvSpPr>
        <p:spPr/>
        <p:txBody>
          <a:bodyPr/>
          <a:lstStyle/>
          <a:p>
            <a:fld id="{85065075-C8F1-A340-9AB0-CF3758A32522}" type="slidenum">
              <a:rPr lang="en-US" smtClean="0"/>
              <a:t>22</a:t>
            </a:fld>
            <a:endParaRPr lang="en-US"/>
          </a:p>
        </p:txBody>
      </p:sp>
    </p:spTree>
    <p:extLst>
      <p:ext uri="{BB962C8B-B14F-4D97-AF65-F5344CB8AC3E}">
        <p14:creationId xmlns:p14="http://schemas.microsoft.com/office/powerpoint/2010/main" val="1251409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It may also provide a more intuitive way for users to explore a document’s layout, which we hope could improve comprehension and document understanding, especially for more complex documents.</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23</a:t>
            </a:fld>
            <a:endParaRPr lang="en-US"/>
          </a:p>
        </p:txBody>
      </p:sp>
    </p:spTree>
    <p:extLst>
      <p:ext uri="{BB962C8B-B14F-4D97-AF65-F5344CB8AC3E}">
        <p14:creationId xmlns:p14="http://schemas.microsoft.com/office/powerpoint/2010/main" val="1426162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since the system reads </a:t>
            </a:r>
            <a:r>
              <a:rPr lang="en-US" baseline="0" dirty="0"/>
              <a:t>words only when the finger moves across them, users have better </a:t>
            </a:r>
            <a:r>
              <a:rPr lang="en-US" dirty="0"/>
              <a:t>control over pace and rereading.</a:t>
            </a:r>
          </a:p>
        </p:txBody>
      </p:sp>
      <p:sp>
        <p:nvSpPr>
          <p:cNvPr id="4" name="Slide Number Placeholder 3"/>
          <p:cNvSpPr>
            <a:spLocks noGrp="1"/>
          </p:cNvSpPr>
          <p:nvPr>
            <p:ph type="sldNum" sz="quarter" idx="10"/>
          </p:nvPr>
        </p:nvSpPr>
        <p:spPr/>
        <p:txBody>
          <a:bodyPr/>
          <a:lstStyle/>
          <a:p>
            <a:fld id="{85065075-C8F1-A340-9AB0-CF3758A32522}" type="slidenum">
              <a:rPr lang="en-US" smtClean="0"/>
              <a:t>24</a:t>
            </a:fld>
            <a:endParaRPr lang="en-US"/>
          </a:p>
        </p:txBody>
      </p:sp>
    </p:spTree>
    <p:extLst>
      <p:ext uri="{BB962C8B-B14F-4D97-AF65-F5344CB8AC3E}">
        <p14:creationId xmlns:p14="http://schemas.microsoft.com/office/powerpoint/2010/main" val="1599546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But a finger-based approach also introduces some new challenges that haven’t been fully investigated.</a:t>
            </a:r>
          </a:p>
        </p:txBody>
      </p:sp>
      <p:sp>
        <p:nvSpPr>
          <p:cNvPr id="4" name="Slide Number Placeholder 3"/>
          <p:cNvSpPr>
            <a:spLocks noGrp="1"/>
          </p:cNvSpPr>
          <p:nvPr>
            <p:ph type="sldNum" sz="quarter" idx="10"/>
          </p:nvPr>
        </p:nvSpPr>
        <p:spPr/>
        <p:txBody>
          <a:bodyPr/>
          <a:lstStyle/>
          <a:p>
            <a:fld id="{85065075-C8F1-A340-9AB0-CF3758A32522}" type="slidenum">
              <a:rPr lang="en-US" smtClean="0"/>
              <a:t>25</a:t>
            </a:fld>
            <a:endParaRPr lang="en-US"/>
          </a:p>
        </p:txBody>
      </p:sp>
    </p:spTree>
    <p:extLst>
      <p:ext uri="{BB962C8B-B14F-4D97-AF65-F5344CB8AC3E}">
        <p14:creationId xmlns:p14="http://schemas.microsoft.com/office/powerpoint/2010/main" val="1520390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 finger-based approach also introduces some new challenges that haven’t been fully investigated. </a:t>
            </a:r>
          </a:p>
          <a:p>
            <a:endParaRPr lang="en-US" dirty="0"/>
          </a:p>
          <a:p>
            <a:r>
              <a:rPr lang="en-US" dirty="0"/>
              <a:t>Because the field of view from a finger-mounted camera is limited, the reader has to precisely trace their finger along the current line of text so that the image doesn’t get cut off or distorted. We’ll also need to assist users in physical navigation through the document, such as finding the start of a passage and moving from one line to the next. </a:t>
            </a:r>
          </a:p>
          <a:p>
            <a:endParaRPr lang="en-US" dirty="0"/>
          </a:p>
          <a:p>
            <a:r>
              <a:rPr lang="en-US" dirty="0"/>
              <a:t>To overcome these two challenges we’ll need to be able to effectively guide the user’s finger.</a:t>
            </a:r>
          </a:p>
        </p:txBody>
      </p:sp>
      <p:sp>
        <p:nvSpPr>
          <p:cNvPr id="4" name="Slide Number Placeholder 3"/>
          <p:cNvSpPr>
            <a:spLocks noGrp="1"/>
          </p:cNvSpPr>
          <p:nvPr>
            <p:ph type="sldNum" sz="quarter" idx="10"/>
          </p:nvPr>
        </p:nvSpPr>
        <p:spPr/>
        <p:txBody>
          <a:bodyPr/>
          <a:lstStyle/>
          <a:p>
            <a:fld id="{85065075-C8F1-A340-9AB0-CF3758A32522}" type="slidenum">
              <a:rPr lang="en-US" smtClean="0"/>
              <a:t>26</a:t>
            </a:fld>
            <a:endParaRPr lang="en-US"/>
          </a:p>
        </p:txBody>
      </p:sp>
    </p:spTree>
    <p:extLst>
      <p:ext uri="{BB962C8B-B14F-4D97-AF65-F5344CB8AC3E}">
        <p14:creationId xmlns:p14="http://schemas.microsoft.com/office/powerpoint/2010/main" val="905637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compared two types of guidance to see which would better enable blind readers to trace lines of text and read a document: haptic</a:t>
            </a:r>
            <a:r>
              <a:rPr lang="en-US" baseline="0" dirty="0"/>
              <a:t> or audio</a:t>
            </a:r>
            <a:r>
              <a:rPr lang="en-US" dirty="0"/>
              <a:t>.</a:t>
            </a:r>
          </a:p>
        </p:txBody>
      </p:sp>
      <p:sp>
        <p:nvSpPr>
          <p:cNvPr id="4" name="Slide Number Placeholder 3"/>
          <p:cNvSpPr>
            <a:spLocks noGrp="1"/>
          </p:cNvSpPr>
          <p:nvPr>
            <p:ph type="sldNum" sz="quarter" idx="10"/>
          </p:nvPr>
        </p:nvSpPr>
        <p:spPr/>
        <p:txBody>
          <a:bodyPr/>
          <a:lstStyle/>
          <a:p>
            <a:fld id="{85065075-C8F1-A340-9AB0-CF3758A32522}" type="slidenum">
              <a:rPr lang="en-US" smtClean="0"/>
              <a:t>27</a:t>
            </a:fld>
            <a:endParaRPr lang="en-US"/>
          </a:p>
        </p:txBody>
      </p:sp>
    </p:spTree>
    <p:extLst>
      <p:ext uri="{BB962C8B-B14F-4D97-AF65-F5344CB8AC3E}">
        <p14:creationId xmlns:p14="http://schemas.microsoft.com/office/powerpoint/2010/main" val="2833613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First was the haptic directional guidance, which used a pair of vibration motors mounted on the top and bottom of the user’s finger. These conveyed direction and distance by the position and intensity of the vibration.</a:t>
            </a:r>
          </a:p>
        </p:txBody>
      </p:sp>
      <p:sp>
        <p:nvSpPr>
          <p:cNvPr id="4" name="Slide Number Placeholder 3"/>
          <p:cNvSpPr>
            <a:spLocks noGrp="1"/>
          </p:cNvSpPr>
          <p:nvPr>
            <p:ph type="sldNum" sz="quarter" idx="10"/>
          </p:nvPr>
        </p:nvSpPr>
        <p:spPr/>
        <p:txBody>
          <a:bodyPr/>
          <a:lstStyle/>
          <a:p>
            <a:fld id="{85065075-C8F1-A340-9AB0-CF3758A32522}" type="slidenum">
              <a:rPr lang="en-US" smtClean="0"/>
              <a:t>28</a:t>
            </a:fld>
            <a:endParaRPr lang="en-US"/>
          </a:p>
        </p:txBody>
      </p:sp>
    </p:spTree>
    <p:extLst>
      <p:ext uri="{BB962C8B-B14F-4D97-AF65-F5344CB8AC3E}">
        <p14:creationId xmlns:p14="http://schemas.microsoft.com/office/powerpoint/2010/main" val="1114131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upper motor directed participants to move upwards,</a:t>
            </a:r>
          </a:p>
        </p:txBody>
      </p:sp>
      <p:sp>
        <p:nvSpPr>
          <p:cNvPr id="4" name="Slide Number Placeholder 3"/>
          <p:cNvSpPr>
            <a:spLocks noGrp="1"/>
          </p:cNvSpPr>
          <p:nvPr>
            <p:ph type="sldNum" sz="quarter" idx="10"/>
          </p:nvPr>
        </p:nvSpPr>
        <p:spPr/>
        <p:txBody>
          <a:bodyPr/>
          <a:lstStyle/>
          <a:p>
            <a:fld id="{85065075-C8F1-A340-9AB0-CF3758A32522}" type="slidenum">
              <a:rPr lang="en-US" smtClean="0"/>
              <a:t>29</a:t>
            </a:fld>
            <a:endParaRPr lang="en-US"/>
          </a:p>
        </p:txBody>
      </p:sp>
    </p:spTree>
    <p:extLst>
      <p:ext uri="{BB962C8B-B14F-4D97-AF65-F5344CB8AC3E}">
        <p14:creationId xmlns:p14="http://schemas.microsoft.com/office/powerpoint/2010/main" val="841629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But relatively little material is available in Braille, and even with the increasing availability of digital information and screen reader software, reading printed text materials is still an important but challenging task for people with visual impairments.</a:t>
            </a:r>
          </a:p>
        </p:txBody>
      </p:sp>
      <p:sp>
        <p:nvSpPr>
          <p:cNvPr id="4" name="Slide Number Placeholder 3"/>
          <p:cNvSpPr>
            <a:spLocks noGrp="1"/>
          </p:cNvSpPr>
          <p:nvPr>
            <p:ph type="sldNum" sz="quarter" idx="10"/>
          </p:nvPr>
        </p:nvSpPr>
        <p:spPr/>
        <p:txBody>
          <a:bodyPr/>
          <a:lstStyle/>
          <a:p>
            <a:fld id="{85065075-C8F1-A340-9AB0-CF3758A32522}" type="slidenum">
              <a:rPr lang="en-US" smtClean="0"/>
              <a:t>3</a:t>
            </a:fld>
            <a:endParaRPr lang="en-US"/>
          </a:p>
        </p:txBody>
      </p:sp>
    </p:spTree>
    <p:extLst>
      <p:ext uri="{BB962C8B-B14F-4D97-AF65-F5344CB8AC3E}">
        <p14:creationId xmlns:p14="http://schemas.microsoft.com/office/powerpoint/2010/main" val="3513358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the lower motor directed them downwards.</a:t>
            </a:r>
          </a:p>
        </p:txBody>
      </p:sp>
      <p:sp>
        <p:nvSpPr>
          <p:cNvPr id="4" name="Slide Number Placeholder 3"/>
          <p:cNvSpPr>
            <a:spLocks noGrp="1"/>
          </p:cNvSpPr>
          <p:nvPr>
            <p:ph type="sldNum" sz="quarter" idx="10"/>
          </p:nvPr>
        </p:nvSpPr>
        <p:spPr/>
        <p:txBody>
          <a:bodyPr/>
          <a:lstStyle/>
          <a:p>
            <a:fld id="{85065075-C8F1-A340-9AB0-CF3758A32522}" type="slidenum">
              <a:rPr lang="en-US" smtClean="0"/>
              <a:t>30</a:t>
            </a:fld>
            <a:endParaRPr lang="en-US"/>
          </a:p>
        </p:txBody>
      </p:sp>
    </p:spTree>
    <p:extLst>
      <p:ext uri="{BB962C8B-B14F-4D97-AF65-F5344CB8AC3E}">
        <p14:creationId xmlns:p14="http://schemas.microsoft.com/office/powerpoint/2010/main" val="4001284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Second was audio directional guidance, which used a continuous tone with a</a:t>
            </a:r>
            <a:r>
              <a:rPr lang="en-US" baseline="0" dirty="0"/>
              <a:t> variable pitch to convey direction and distance</a:t>
            </a:r>
            <a:r>
              <a:rPr lang="en-US" dirty="0"/>
              <a:t>.</a:t>
            </a:r>
          </a:p>
        </p:txBody>
      </p:sp>
      <p:sp>
        <p:nvSpPr>
          <p:cNvPr id="4" name="Slide Number Placeholder 3"/>
          <p:cNvSpPr>
            <a:spLocks noGrp="1"/>
          </p:cNvSpPr>
          <p:nvPr>
            <p:ph type="sldNum" sz="quarter" idx="10"/>
          </p:nvPr>
        </p:nvSpPr>
        <p:spPr/>
        <p:txBody>
          <a:bodyPr/>
          <a:lstStyle/>
          <a:p>
            <a:fld id="{85065075-C8F1-A340-9AB0-CF3758A32522}" type="slidenum">
              <a:rPr lang="en-US" smtClean="0"/>
              <a:t>31</a:t>
            </a:fld>
            <a:endParaRPr lang="en-US"/>
          </a:p>
        </p:txBody>
      </p:sp>
    </p:spTree>
    <p:extLst>
      <p:ext uri="{BB962C8B-B14F-4D97-AF65-F5344CB8AC3E}">
        <p14:creationId xmlns:p14="http://schemas.microsoft.com/office/powerpoint/2010/main" val="2734294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this case a higher pitch directed participants upward</a:t>
            </a:r>
          </a:p>
        </p:txBody>
      </p:sp>
      <p:sp>
        <p:nvSpPr>
          <p:cNvPr id="4" name="Slide Number Placeholder 3"/>
          <p:cNvSpPr>
            <a:spLocks noGrp="1"/>
          </p:cNvSpPr>
          <p:nvPr>
            <p:ph type="sldNum" sz="quarter" idx="10"/>
          </p:nvPr>
        </p:nvSpPr>
        <p:spPr/>
        <p:txBody>
          <a:bodyPr/>
          <a:lstStyle/>
          <a:p>
            <a:fld id="{85065075-C8F1-A340-9AB0-CF3758A32522}" type="slidenum">
              <a:rPr lang="en-US" smtClean="0"/>
              <a:t>32</a:t>
            </a:fld>
            <a:endParaRPr lang="en-US"/>
          </a:p>
        </p:txBody>
      </p:sp>
    </p:spTree>
    <p:extLst>
      <p:ext uri="{BB962C8B-B14F-4D97-AF65-F5344CB8AC3E}">
        <p14:creationId xmlns:p14="http://schemas.microsoft.com/office/powerpoint/2010/main" val="4187090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a lower pitch directed them downward.</a:t>
            </a:r>
          </a:p>
        </p:txBody>
      </p:sp>
      <p:sp>
        <p:nvSpPr>
          <p:cNvPr id="4" name="Slide Number Placeholder 3"/>
          <p:cNvSpPr>
            <a:spLocks noGrp="1"/>
          </p:cNvSpPr>
          <p:nvPr>
            <p:ph type="sldNum" sz="quarter" idx="10"/>
          </p:nvPr>
        </p:nvSpPr>
        <p:spPr/>
        <p:txBody>
          <a:bodyPr/>
          <a:lstStyle/>
          <a:p>
            <a:fld id="{85065075-C8F1-A340-9AB0-CF3758A32522}" type="slidenum">
              <a:rPr lang="en-US" smtClean="0"/>
              <a:t>33</a:t>
            </a:fld>
            <a:endParaRPr lang="en-US"/>
          </a:p>
        </p:txBody>
      </p:sp>
    </p:spTree>
    <p:extLst>
      <p:ext uri="{BB962C8B-B14F-4D97-AF65-F5344CB8AC3E}">
        <p14:creationId xmlns:p14="http://schemas.microsoft.com/office/powerpoint/2010/main" val="4201398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research</a:t>
            </a:r>
            <a:r>
              <a:rPr lang="en-US" baseline="0" dirty="0" smtClean="0"/>
              <a:t> </a:t>
            </a:r>
            <a:r>
              <a:rPr lang="en-US" dirty="0" smtClean="0"/>
              <a:t>was the first to take a detailed look </a:t>
            </a:r>
            <a:r>
              <a:rPr lang="en-US" dirty="0"/>
              <a:t>at the directional guidance and general usability of reading with a finger-mounted camera quantitatively as well as subjectively. </a:t>
            </a:r>
            <a:endParaRPr lang="en-US" dirty="0" smtClean="0"/>
          </a:p>
          <a:p>
            <a:endParaRPr lang="en-US" dirty="0" smtClean="0"/>
          </a:p>
          <a:p>
            <a:r>
              <a:rPr lang="en-US" dirty="0" smtClean="0"/>
              <a:t>The </a:t>
            </a:r>
            <a:r>
              <a:rPr lang="en-US" dirty="0"/>
              <a:t>main</a:t>
            </a:r>
            <a:r>
              <a:rPr lang="en-US" baseline="0" dirty="0"/>
              <a:t> questions driving our research were to learn to </a:t>
            </a:r>
            <a:r>
              <a:rPr lang="en-US" dirty="0"/>
              <a:t>what extent finger-based cameras are a viable accessibility solution for reading printed text? And also what design choices </a:t>
            </a:r>
            <a:r>
              <a:rPr lang="en-US" dirty="0" smtClean="0"/>
              <a:t>could improve </a:t>
            </a:r>
            <a:r>
              <a:rPr lang="en-US" dirty="0"/>
              <a:t>that viability?</a:t>
            </a:r>
          </a:p>
        </p:txBody>
      </p:sp>
      <p:sp>
        <p:nvSpPr>
          <p:cNvPr id="4" name="Slide Number Placeholder 3"/>
          <p:cNvSpPr>
            <a:spLocks noGrp="1"/>
          </p:cNvSpPr>
          <p:nvPr>
            <p:ph type="sldNum" sz="quarter" idx="10"/>
          </p:nvPr>
        </p:nvSpPr>
        <p:spPr/>
        <p:txBody>
          <a:bodyPr/>
          <a:lstStyle/>
          <a:p>
            <a:fld id="{85065075-C8F1-A340-9AB0-CF3758A32522}" type="slidenum">
              <a:rPr lang="en-US" smtClean="0"/>
              <a:t>34</a:t>
            </a:fld>
            <a:endParaRPr lang="en-US"/>
          </a:p>
        </p:txBody>
      </p:sp>
    </p:spTree>
    <p:extLst>
      <p:ext uri="{BB962C8B-B14F-4D97-AF65-F5344CB8AC3E}">
        <p14:creationId xmlns:p14="http://schemas.microsoft.com/office/powerpoint/2010/main" val="14780537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conducted two studies to further investigate this idea. The first was a controlled lab experiment with 19 participants, which looked at the user experience of reading through touch and specifically compared the two types of directional finger guidance</a:t>
            </a:r>
            <a:r>
              <a:rPr lang="en-US" baseline="0" dirty="0"/>
              <a:t>. The second was a smaller follow-up study with 4 participants, which collected preliminary feedback about our wearable prototype.</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35</a:t>
            </a:fld>
            <a:endParaRPr lang="en-US"/>
          </a:p>
        </p:txBody>
      </p:sp>
    </p:spTree>
    <p:extLst>
      <p:ext uri="{BB962C8B-B14F-4D97-AF65-F5344CB8AC3E}">
        <p14:creationId xmlns:p14="http://schemas.microsoft.com/office/powerpoint/2010/main" val="1441658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primary goal of the first study was to compare audio and haptic directional finger guidance in terms of user performance and preference. But we also explored the extent </a:t>
            </a:r>
            <a:r>
              <a:rPr lang="en-US" dirty="0" smtClean="0"/>
              <a:t>that our </a:t>
            </a:r>
            <a:r>
              <a:rPr lang="en-US" dirty="0"/>
              <a:t>approach would allow a blind reader to interpret the spatial layout of a document and to read and understand that document.</a:t>
            </a:r>
          </a:p>
        </p:txBody>
      </p:sp>
      <p:sp>
        <p:nvSpPr>
          <p:cNvPr id="4" name="Slide Number Placeholder 3"/>
          <p:cNvSpPr>
            <a:spLocks noGrp="1"/>
          </p:cNvSpPr>
          <p:nvPr>
            <p:ph type="sldNum" sz="quarter" idx="10"/>
          </p:nvPr>
        </p:nvSpPr>
        <p:spPr/>
        <p:txBody>
          <a:bodyPr/>
          <a:lstStyle/>
          <a:p>
            <a:fld id="{85065075-C8F1-A340-9AB0-CF3758A32522}" type="slidenum">
              <a:rPr lang="en-US" smtClean="0"/>
              <a:t>36</a:t>
            </a:fld>
            <a:endParaRPr lang="en-US"/>
          </a:p>
        </p:txBody>
      </p:sp>
    </p:spTree>
    <p:extLst>
      <p:ext uri="{BB962C8B-B14F-4D97-AF65-F5344CB8AC3E}">
        <p14:creationId xmlns:p14="http://schemas.microsoft.com/office/powerpoint/2010/main" val="1455726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primary goal of the first study was to compare audio and haptic directional finger guidance in terms of user performance and </a:t>
            </a:r>
            <a:r>
              <a:rPr lang="en-US" dirty="0" smtClean="0"/>
              <a:t>preference</a:t>
            </a:r>
            <a:r>
              <a:rPr lang="en-US" baseline="0" dirty="0" smtClean="0"/>
              <a:t>. </a:t>
            </a:r>
            <a:r>
              <a:rPr lang="en-US" dirty="0"/>
              <a:t>But we also explored the extent </a:t>
            </a:r>
            <a:r>
              <a:rPr lang="en-US" dirty="0" smtClean="0"/>
              <a:t>that our </a:t>
            </a:r>
            <a:r>
              <a:rPr lang="en-US" dirty="0"/>
              <a:t>approach would allow a blind reader to interpret the spatial layout of a document and to read and understand that document.</a:t>
            </a:r>
          </a:p>
        </p:txBody>
      </p:sp>
      <p:sp>
        <p:nvSpPr>
          <p:cNvPr id="4" name="Slide Number Placeholder 3"/>
          <p:cNvSpPr>
            <a:spLocks noGrp="1"/>
          </p:cNvSpPr>
          <p:nvPr>
            <p:ph type="sldNum" sz="quarter" idx="10"/>
          </p:nvPr>
        </p:nvSpPr>
        <p:spPr/>
        <p:txBody>
          <a:bodyPr/>
          <a:lstStyle/>
          <a:p>
            <a:fld id="{85065075-C8F1-A340-9AB0-CF3758A32522}" type="slidenum">
              <a:rPr lang="en-US" smtClean="0"/>
              <a:t>37</a:t>
            </a:fld>
            <a:endParaRPr lang="en-US"/>
          </a:p>
        </p:txBody>
      </p:sp>
    </p:spTree>
    <p:extLst>
      <p:ext uri="{BB962C8B-B14F-4D97-AF65-F5344CB8AC3E}">
        <p14:creationId xmlns:p14="http://schemas.microsoft.com/office/powerpoint/2010/main" val="12339845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a:t>
            </a:r>
            <a:r>
              <a:rPr lang="en-US" baseline="0" dirty="0"/>
              <a:t>e used an iPad covered with a thin sheet of paper to </a:t>
            </a:r>
            <a:r>
              <a:rPr lang="en-US" dirty="0"/>
              <a:t>simulate the </a:t>
            </a:r>
            <a:r>
              <a:rPr lang="en-US" baseline="0" dirty="0"/>
              <a:t>experience of reading a physical document</a:t>
            </a:r>
            <a:r>
              <a:rPr lang="en-US" dirty="0"/>
              <a:t>. That let us bypass some of the technical challenges and instead focus just on the user experience. It also allowed us to collect precise finger trace data to perform detailed analysis of finger movements.</a:t>
            </a:r>
            <a:endParaRPr lang="en-US" baseline="0" dirty="0"/>
          </a:p>
        </p:txBody>
      </p:sp>
      <p:sp>
        <p:nvSpPr>
          <p:cNvPr id="4" name="Slide Number Placeholder 3"/>
          <p:cNvSpPr>
            <a:spLocks noGrp="1"/>
          </p:cNvSpPr>
          <p:nvPr>
            <p:ph type="sldNum" sz="quarter" idx="10"/>
          </p:nvPr>
        </p:nvSpPr>
        <p:spPr/>
        <p:txBody>
          <a:bodyPr/>
          <a:lstStyle/>
          <a:p>
            <a:fld id="{85065075-C8F1-A340-9AB0-CF3758A32522}" type="slidenum">
              <a:rPr lang="en-US" smtClean="0"/>
              <a:t>38</a:t>
            </a:fld>
            <a:endParaRPr lang="en-US"/>
          </a:p>
        </p:txBody>
      </p:sp>
    </p:spTree>
    <p:extLst>
      <p:ext uri="{BB962C8B-B14F-4D97-AF65-F5344CB8AC3E}">
        <p14:creationId xmlns:p14="http://schemas.microsoft.com/office/powerpoint/2010/main" val="3162146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recruited 19 participants, all of whom were totally blind or with only minimal light perception.</a:t>
            </a:r>
          </a:p>
        </p:txBody>
      </p:sp>
      <p:sp>
        <p:nvSpPr>
          <p:cNvPr id="4" name="Slide Number Placeholder 3"/>
          <p:cNvSpPr>
            <a:spLocks noGrp="1"/>
          </p:cNvSpPr>
          <p:nvPr>
            <p:ph type="sldNum" sz="quarter" idx="10"/>
          </p:nvPr>
        </p:nvSpPr>
        <p:spPr/>
        <p:txBody>
          <a:bodyPr/>
          <a:lstStyle/>
          <a:p>
            <a:fld id="{85065075-C8F1-A340-9AB0-CF3758A32522}" type="slidenum">
              <a:rPr lang="en-US" smtClean="0"/>
              <a:t>39</a:t>
            </a:fld>
            <a:endParaRPr lang="en-US"/>
          </a:p>
        </p:txBody>
      </p:sp>
    </p:spTree>
    <p:extLst>
      <p:ext uri="{BB962C8B-B14F-4D97-AF65-F5344CB8AC3E}">
        <p14:creationId xmlns:p14="http://schemas.microsoft.com/office/powerpoint/2010/main" val="3162146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But relatively little material is available in Braille, and even with the increasing availability of digital information and screen reader software, reading printed text materials is still an important but challenging task for people with visual impairments.</a:t>
            </a:r>
          </a:p>
        </p:txBody>
      </p:sp>
      <p:sp>
        <p:nvSpPr>
          <p:cNvPr id="4" name="Slide Number Placeholder 3"/>
          <p:cNvSpPr>
            <a:spLocks noGrp="1"/>
          </p:cNvSpPr>
          <p:nvPr>
            <p:ph type="sldNum" sz="quarter" idx="10"/>
          </p:nvPr>
        </p:nvSpPr>
        <p:spPr/>
        <p:txBody>
          <a:bodyPr/>
          <a:lstStyle/>
          <a:p>
            <a:fld id="{85065075-C8F1-A340-9AB0-CF3758A32522}" type="slidenum">
              <a:rPr lang="en-US" smtClean="0"/>
              <a:t>4</a:t>
            </a:fld>
            <a:endParaRPr lang="en-US"/>
          </a:p>
        </p:txBody>
      </p:sp>
    </p:spTree>
    <p:extLst>
      <p:ext uri="{BB962C8B-B14F-4D97-AF65-F5344CB8AC3E}">
        <p14:creationId xmlns:p14="http://schemas.microsoft.com/office/powerpoint/2010/main" val="22410385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used a within-subjects experiment design with 2 directional guidance conditions: audio and haptic. The conditions were identical aside from the type of directional</a:t>
            </a:r>
            <a:r>
              <a:rPr lang="en-US" baseline="0" dirty="0"/>
              <a:t> guidance that was provided while the participant was tracing a line of text or searching for the start of the next line.</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40</a:t>
            </a:fld>
            <a:endParaRPr lang="en-US"/>
          </a:p>
        </p:txBody>
      </p:sp>
    </p:spTree>
    <p:extLst>
      <p:ext uri="{BB962C8B-B14F-4D97-AF65-F5344CB8AC3E}">
        <p14:creationId xmlns:p14="http://schemas.microsoft.com/office/powerpoint/2010/main" val="31621464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We asked each participant to read 2 documents for each condition, a plain text document and a magazine-style document that had</a:t>
            </a:r>
            <a:r>
              <a:rPr lang="en-US" baseline="0" dirty="0"/>
              <a:t> two columns, a title, and an image</a:t>
            </a:r>
            <a:r>
              <a:rPr lang="en-US" dirty="0"/>
              <a:t>.</a:t>
            </a:r>
          </a:p>
        </p:txBody>
      </p:sp>
      <p:sp>
        <p:nvSpPr>
          <p:cNvPr id="4" name="Slide Number Placeholder 3"/>
          <p:cNvSpPr>
            <a:spLocks noGrp="1"/>
          </p:cNvSpPr>
          <p:nvPr>
            <p:ph type="sldNum" sz="quarter" idx="10"/>
          </p:nvPr>
        </p:nvSpPr>
        <p:spPr/>
        <p:txBody>
          <a:bodyPr/>
          <a:lstStyle/>
          <a:p>
            <a:fld id="{85065075-C8F1-A340-9AB0-CF3758A32522}" type="slidenum">
              <a:rPr lang="en-US" smtClean="0"/>
              <a:t>41</a:t>
            </a:fld>
            <a:endParaRPr lang="en-US"/>
          </a:p>
        </p:txBody>
      </p:sp>
    </p:spTree>
    <p:extLst>
      <p:ext uri="{BB962C8B-B14F-4D97-AF65-F5344CB8AC3E}">
        <p14:creationId xmlns:p14="http://schemas.microsoft.com/office/powerpoint/2010/main" val="20116738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We collected statistics on the participants’ reading speed and accuracy, their comprehension of each document, and subjective feedback about the ease of use. We used all of that information to compare the two guidance</a:t>
            </a:r>
            <a:r>
              <a:rPr lang="en-US" baseline="0" dirty="0"/>
              <a:t> conditions and to evaluate the overall usability of our interface.</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42</a:t>
            </a:fld>
            <a:endParaRPr lang="en-US"/>
          </a:p>
        </p:txBody>
      </p:sp>
    </p:spTree>
    <p:extLst>
      <p:ext uri="{BB962C8B-B14F-4D97-AF65-F5344CB8AC3E}">
        <p14:creationId xmlns:p14="http://schemas.microsoft.com/office/powerpoint/2010/main" val="31621464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Our system had 2</a:t>
            </a:r>
            <a:r>
              <a:rPr lang="en-US" baseline="0" dirty="0"/>
              <a:t> modes: exploration mode and reading mode. For each document, participants first explored to learn its layout and find the first line of text, and then read sequentially through the selected passage.</a:t>
            </a:r>
          </a:p>
        </p:txBody>
      </p:sp>
      <p:sp>
        <p:nvSpPr>
          <p:cNvPr id="4" name="Slide Number Placeholder 3"/>
          <p:cNvSpPr>
            <a:spLocks noGrp="1"/>
          </p:cNvSpPr>
          <p:nvPr>
            <p:ph type="sldNum" sz="quarter" idx="10"/>
          </p:nvPr>
        </p:nvSpPr>
        <p:spPr/>
        <p:txBody>
          <a:bodyPr/>
          <a:lstStyle/>
          <a:p>
            <a:fld id="{85065075-C8F1-A340-9AB0-CF3758A32522}" type="slidenum">
              <a:rPr lang="en-US" smtClean="0"/>
              <a:t>43</a:t>
            </a:fld>
            <a:endParaRPr lang="en-US"/>
          </a:p>
        </p:txBody>
      </p:sp>
    </p:spTree>
    <p:extLst>
      <p:ext uri="{BB962C8B-B14F-4D97-AF65-F5344CB8AC3E}">
        <p14:creationId xmlns:p14="http://schemas.microsoft.com/office/powerpoint/2010/main" val="24576668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In the exploration mode, the participant could move around the page however they liked, and the system provided continuous audio feedback to identify the content that was underneath their finger. We chose distinctive high and low pitched sounds to represent text or pictures, and silence to represent empty space. The exploration mode was the same across both conditions.</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I’m now going to play a video demo of that interface.</a:t>
            </a:r>
            <a:endParaRPr lang="en-US" baseline="0" dirty="0"/>
          </a:p>
        </p:txBody>
      </p:sp>
      <p:sp>
        <p:nvSpPr>
          <p:cNvPr id="4" name="Slide Number Placeholder 3"/>
          <p:cNvSpPr>
            <a:spLocks noGrp="1"/>
          </p:cNvSpPr>
          <p:nvPr>
            <p:ph type="sldNum" sz="quarter" idx="10"/>
          </p:nvPr>
        </p:nvSpPr>
        <p:spPr/>
        <p:txBody>
          <a:bodyPr/>
          <a:lstStyle/>
          <a:p>
            <a:fld id="{85065075-C8F1-A340-9AB0-CF3758A32522}" type="slidenum">
              <a:rPr lang="en-US" smtClean="0"/>
              <a:t>44</a:t>
            </a:fld>
            <a:endParaRPr lang="en-US"/>
          </a:p>
        </p:txBody>
      </p:sp>
    </p:spTree>
    <p:extLst>
      <p:ext uri="{BB962C8B-B14F-4D97-AF65-F5344CB8AC3E}">
        <p14:creationId xmlns:p14="http://schemas.microsoft.com/office/powerpoint/2010/main" val="21631601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[play video]</a:t>
            </a:r>
          </a:p>
        </p:txBody>
      </p:sp>
      <p:sp>
        <p:nvSpPr>
          <p:cNvPr id="4" name="Slide Number Placeholder 3"/>
          <p:cNvSpPr>
            <a:spLocks noGrp="1"/>
          </p:cNvSpPr>
          <p:nvPr>
            <p:ph type="sldNum" sz="quarter" idx="10"/>
          </p:nvPr>
        </p:nvSpPr>
        <p:spPr/>
        <p:txBody>
          <a:bodyPr/>
          <a:lstStyle/>
          <a:p>
            <a:fld id="{85065075-C8F1-A340-9AB0-CF3758A32522}" type="slidenum">
              <a:rPr lang="en-US" smtClean="0"/>
              <a:t>45</a:t>
            </a:fld>
            <a:endParaRPr lang="en-US"/>
          </a:p>
        </p:txBody>
      </p:sp>
    </p:spTree>
    <p:extLst>
      <p:ext uri="{BB962C8B-B14F-4D97-AF65-F5344CB8AC3E}">
        <p14:creationId xmlns:p14="http://schemas.microsoft.com/office/powerpoint/2010/main" val="33492522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In the reading mode, participants moved sequentially along each line and the system read each word out loud as their finger passed over it. They could use their right index finger to read and their left as an anchor to help them find the start of the next line. We provided vertical directional guidance to help stay on a line or to locate the start of a new line.</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For the audio condition, continuous audio cues played when the participant’s finger drifted off of the line, and the pitch changed depending the direction and distance to the line. The haptic condition was very similar, but it used the location and intensity of the vibrations in place of the audio pitch. We also played distinctive audio cues to identify the start and end of each line or paragraph, as well as the speech feedback.</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Here’s </a:t>
            </a:r>
            <a:r>
              <a:rPr lang="en-US" baseline="0" dirty="0" smtClean="0"/>
              <a:t>a </a:t>
            </a:r>
            <a:r>
              <a:rPr lang="en-US" baseline="0" dirty="0"/>
              <a:t>demo of the reading interface.</a:t>
            </a:r>
          </a:p>
        </p:txBody>
      </p:sp>
      <p:sp>
        <p:nvSpPr>
          <p:cNvPr id="4" name="Slide Number Placeholder 3"/>
          <p:cNvSpPr>
            <a:spLocks noGrp="1"/>
          </p:cNvSpPr>
          <p:nvPr>
            <p:ph type="sldNum" sz="quarter" idx="10"/>
          </p:nvPr>
        </p:nvSpPr>
        <p:spPr/>
        <p:txBody>
          <a:bodyPr/>
          <a:lstStyle/>
          <a:p>
            <a:fld id="{85065075-C8F1-A340-9AB0-CF3758A32522}" type="slidenum">
              <a:rPr lang="en-US" smtClean="0"/>
              <a:t>46</a:t>
            </a:fld>
            <a:endParaRPr lang="en-US"/>
          </a:p>
        </p:txBody>
      </p:sp>
    </p:spTree>
    <p:extLst>
      <p:ext uri="{BB962C8B-B14F-4D97-AF65-F5344CB8AC3E}">
        <p14:creationId xmlns:p14="http://schemas.microsoft.com/office/powerpoint/2010/main" val="24576668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[play video]</a:t>
            </a:r>
          </a:p>
        </p:txBody>
      </p:sp>
      <p:sp>
        <p:nvSpPr>
          <p:cNvPr id="4" name="Slide Number Placeholder 3"/>
          <p:cNvSpPr>
            <a:spLocks noGrp="1"/>
          </p:cNvSpPr>
          <p:nvPr>
            <p:ph type="sldNum" sz="quarter" idx="10"/>
          </p:nvPr>
        </p:nvSpPr>
        <p:spPr/>
        <p:txBody>
          <a:bodyPr/>
          <a:lstStyle/>
          <a:p>
            <a:fld id="{85065075-C8F1-A340-9AB0-CF3758A32522}" type="slidenum">
              <a:rPr lang="en-US" smtClean="0"/>
              <a:t>47</a:t>
            </a:fld>
            <a:endParaRPr lang="en-US"/>
          </a:p>
        </p:txBody>
      </p:sp>
    </p:spTree>
    <p:extLst>
      <p:ext uri="{BB962C8B-B14F-4D97-AF65-F5344CB8AC3E}">
        <p14:creationId xmlns:p14="http://schemas.microsoft.com/office/powerpoint/2010/main" val="42692117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Our findings highlighted tradeoffs between the two guidance conditions.</a:t>
            </a:r>
          </a:p>
        </p:txBody>
      </p:sp>
      <p:sp>
        <p:nvSpPr>
          <p:cNvPr id="4" name="Slide Number Placeholder 3"/>
          <p:cNvSpPr>
            <a:spLocks noGrp="1"/>
          </p:cNvSpPr>
          <p:nvPr>
            <p:ph type="sldNum" sz="quarter" idx="10"/>
          </p:nvPr>
        </p:nvSpPr>
        <p:spPr/>
        <p:txBody>
          <a:bodyPr/>
          <a:lstStyle/>
          <a:p>
            <a:fld id="{85065075-C8F1-A340-9AB0-CF3758A32522}" type="slidenum">
              <a:rPr lang="en-US" smtClean="0"/>
              <a:t>48</a:t>
            </a:fld>
            <a:endParaRPr lang="en-US"/>
          </a:p>
        </p:txBody>
      </p:sp>
    </p:spTree>
    <p:extLst>
      <p:ext uri="{BB962C8B-B14F-4D97-AF65-F5344CB8AC3E}">
        <p14:creationId xmlns:p14="http://schemas.microsoft.com/office/powerpoint/2010/main" val="31621464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speed and accuracy of the two types of guidance were very similar for both line finding and line tracing, but audio may offer some advantages to accuracy since it </a:t>
            </a:r>
            <a:r>
              <a:rPr lang="en-US" baseline="0" dirty="0"/>
              <a:t>was significantly better than haptics while reading the magazine documents</a:t>
            </a:r>
            <a:r>
              <a:rPr lang="en-US" dirty="0"/>
              <a:t>.</a:t>
            </a:r>
          </a:p>
        </p:txBody>
      </p:sp>
      <p:sp>
        <p:nvSpPr>
          <p:cNvPr id="4" name="Slide Number Placeholder 3"/>
          <p:cNvSpPr>
            <a:spLocks noGrp="1"/>
          </p:cNvSpPr>
          <p:nvPr>
            <p:ph type="sldNum" sz="quarter" idx="10"/>
          </p:nvPr>
        </p:nvSpPr>
        <p:spPr/>
        <p:txBody>
          <a:bodyPr/>
          <a:lstStyle/>
          <a:p>
            <a:fld id="{85065075-C8F1-A340-9AB0-CF3758A32522}" type="slidenum">
              <a:rPr lang="en-US" smtClean="0"/>
              <a:t>49</a:t>
            </a:fld>
            <a:endParaRPr lang="en-US"/>
          </a:p>
        </p:txBody>
      </p:sp>
    </p:spTree>
    <p:extLst>
      <p:ext uri="{BB962C8B-B14F-4D97-AF65-F5344CB8AC3E}">
        <p14:creationId xmlns:p14="http://schemas.microsoft.com/office/powerpoint/2010/main" val="205522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looked at several existing devices that offer reading solutions,</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5</a:t>
            </a:fld>
            <a:endParaRPr lang="en-US"/>
          </a:p>
        </p:txBody>
      </p:sp>
    </p:spTree>
    <p:extLst>
      <p:ext uri="{BB962C8B-B14F-4D97-AF65-F5344CB8AC3E}">
        <p14:creationId xmlns:p14="http://schemas.microsoft.com/office/powerpoint/2010/main" val="29143222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images</a:t>
            </a:r>
            <a:r>
              <a:rPr lang="en-US" baseline="0" dirty="0"/>
              <a:t> show some example finger traces from a single </a:t>
            </a:r>
            <a:r>
              <a:rPr lang="en-US" baseline="0" dirty="0" smtClean="0"/>
              <a:t>participant. The solid </a:t>
            </a:r>
            <a:r>
              <a:rPr lang="en-US" baseline="0" dirty="0"/>
              <a:t>green </a:t>
            </a:r>
            <a:r>
              <a:rPr lang="en-US" baseline="0" dirty="0" smtClean="0"/>
              <a:t>lines show when </a:t>
            </a:r>
            <a:r>
              <a:rPr lang="en-US" baseline="0" dirty="0"/>
              <a:t>the participant was </a:t>
            </a:r>
            <a:r>
              <a:rPr lang="en-US" baseline="0" dirty="0" smtClean="0"/>
              <a:t>accurately following the line, </a:t>
            </a:r>
            <a:r>
              <a:rPr lang="en-US" baseline="0" dirty="0"/>
              <a:t>and </a:t>
            </a:r>
            <a:r>
              <a:rPr lang="en-US" baseline="0" dirty="0" smtClean="0"/>
              <a:t>dashed </a:t>
            </a:r>
            <a:r>
              <a:rPr lang="en-US" baseline="0" dirty="0"/>
              <a:t>red </a:t>
            </a:r>
            <a:r>
              <a:rPr lang="en-US" baseline="0" dirty="0" smtClean="0"/>
              <a:t>lines show where they </a:t>
            </a:r>
            <a:r>
              <a:rPr lang="en-US" baseline="0" dirty="0"/>
              <a:t>were off the line and receiving directional guidance. Audio guidance tended to prompt a more immediate correction than </a:t>
            </a:r>
            <a:r>
              <a:rPr lang="en-US" baseline="0" dirty="0" smtClean="0"/>
              <a:t>haptic</a:t>
            </a:r>
            <a:r>
              <a:rPr lang="en-US" baseline="0" dirty="0"/>
              <a:t>.</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50</a:t>
            </a:fld>
            <a:endParaRPr lang="en-US"/>
          </a:p>
        </p:txBody>
      </p:sp>
    </p:spTree>
    <p:extLst>
      <p:ext uri="{BB962C8B-B14F-4D97-AF65-F5344CB8AC3E}">
        <p14:creationId xmlns:p14="http://schemas.microsoft.com/office/powerpoint/2010/main" val="12760279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Comprehension was high across all of the documents, with no significant differences between the two conditions.</a:t>
            </a:r>
          </a:p>
        </p:txBody>
      </p:sp>
      <p:sp>
        <p:nvSpPr>
          <p:cNvPr id="4" name="Slide Number Placeholder 3"/>
          <p:cNvSpPr>
            <a:spLocks noGrp="1"/>
          </p:cNvSpPr>
          <p:nvPr>
            <p:ph type="sldNum" sz="quarter" idx="10"/>
          </p:nvPr>
        </p:nvSpPr>
        <p:spPr/>
        <p:txBody>
          <a:bodyPr/>
          <a:lstStyle/>
          <a:p>
            <a:fld id="{85065075-C8F1-A340-9AB0-CF3758A32522}" type="slidenum">
              <a:rPr lang="en-US" smtClean="0"/>
              <a:t>51</a:t>
            </a:fld>
            <a:endParaRPr lang="en-US"/>
          </a:p>
        </p:txBody>
      </p:sp>
    </p:spTree>
    <p:extLst>
      <p:ext uri="{BB962C8B-B14F-4D97-AF65-F5344CB8AC3E}">
        <p14:creationId xmlns:p14="http://schemas.microsoft.com/office/powerpoint/2010/main" val="5779748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participants’ preferences were split, although a majority preferred haptic guidance. </a:t>
            </a:r>
            <a:endParaRPr lang="en-US" baseline="0" dirty="0"/>
          </a:p>
        </p:txBody>
      </p:sp>
      <p:sp>
        <p:nvSpPr>
          <p:cNvPr id="4" name="Slide Number Placeholder 3"/>
          <p:cNvSpPr>
            <a:spLocks noGrp="1"/>
          </p:cNvSpPr>
          <p:nvPr>
            <p:ph type="sldNum" sz="quarter" idx="10"/>
          </p:nvPr>
        </p:nvSpPr>
        <p:spPr/>
        <p:txBody>
          <a:bodyPr/>
          <a:lstStyle/>
          <a:p>
            <a:fld id="{85065075-C8F1-A340-9AB0-CF3758A32522}" type="slidenum">
              <a:rPr lang="en-US" smtClean="0"/>
              <a:t>52</a:t>
            </a:fld>
            <a:endParaRPr lang="en-US"/>
          </a:p>
        </p:txBody>
      </p:sp>
    </p:spTree>
    <p:extLst>
      <p:ext uri="{BB962C8B-B14F-4D97-AF65-F5344CB8AC3E}">
        <p14:creationId xmlns:p14="http://schemas.microsoft.com/office/powerpoint/2010/main" val="18904661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participants who preferred haptic felt</a:t>
            </a:r>
            <a:r>
              <a:rPr lang="en-US" baseline="0" dirty="0"/>
              <a:t> that it was more intuitive, easier to use, or faster than audio. Some also found the audio guidance </a:t>
            </a:r>
            <a:r>
              <a:rPr lang="en-US" baseline="0" dirty="0" smtClean="0"/>
              <a:t>more </a:t>
            </a:r>
            <a:r>
              <a:rPr lang="en-US" baseline="0" dirty="0"/>
              <a:t>distracting, and </a:t>
            </a:r>
            <a:r>
              <a:rPr lang="en-US" baseline="0" dirty="0" smtClean="0"/>
              <a:t>said that </a:t>
            </a:r>
            <a:r>
              <a:rPr lang="en-US" baseline="0" dirty="0"/>
              <a:t>it made it harder to focus on the speech feedback.</a:t>
            </a:r>
          </a:p>
        </p:txBody>
      </p:sp>
      <p:sp>
        <p:nvSpPr>
          <p:cNvPr id="4" name="Slide Number Placeholder 3"/>
          <p:cNvSpPr>
            <a:spLocks noGrp="1"/>
          </p:cNvSpPr>
          <p:nvPr>
            <p:ph type="sldNum" sz="quarter" idx="10"/>
          </p:nvPr>
        </p:nvSpPr>
        <p:spPr/>
        <p:txBody>
          <a:bodyPr/>
          <a:lstStyle/>
          <a:p>
            <a:fld id="{85065075-C8F1-A340-9AB0-CF3758A32522}" type="slidenum">
              <a:rPr lang="en-US" smtClean="0"/>
              <a:t>53</a:t>
            </a:fld>
            <a:endParaRPr lang="en-US"/>
          </a:p>
        </p:txBody>
      </p:sp>
    </p:spTree>
    <p:extLst>
      <p:ext uri="{BB962C8B-B14F-4D97-AF65-F5344CB8AC3E}">
        <p14:creationId xmlns:p14="http://schemas.microsoft.com/office/powerpoint/2010/main" val="5393737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On the other hand, almost all of those who preferred </a:t>
            </a:r>
            <a:r>
              <a:rPr lang="en-US" baseline="0" dirty="0" smtClean="0"/>
              <a:t>audio </a:t>
            </a:r>
            <a:r>
              <a:rPr lang="en-US" baseline="0" dirty="0"/>
              <a:t>guidance found it to be less confusing than </a:t>
            </a:r>
            <a:r>
              <a:rPr lang="en-US" baseline="0" dirty="0" smtClean="0"/>
              <a:t>haptic</a:t>
            </a:r>
            <a:r>
              <a:rPr lang="en-US" baseline="0" dirty="0"/>
              <a:t>. Several participants had trouble remembering which direction was indicated by which motor. A few felt that the mapping we used was the reverse of how it should be, and it’s possible that given the option to customize it more would have preferred the haptic guidance.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Two participants were also concerned with the comfort level of the haptic version and the potential for desensitization over time.</a:t>
            </a:r>
          </a:p>
        </p:txBody>
      </p:sp>
      <p:sp>
        <p:nvSpPr>
          <p:cNvPr id="4" name="Slide Number Placeholder 3"/>
          <p:cNvSpPr>
            <a:spLocks noGrp="1"/>
          </p:cNvSpPr>
          <p:nvPr>
            <p:ph type="sldNum" sz="quarter" idx="10"/>
          </p:nvPr>
        </p:nvSpPr>
        <p:spPr/>
        <p:txBody>
          <a:bodyPr/>
          <a:lstStyle/>
          <a:p>
            <a:fld id="{85065075-C8F1-A340-9AB0-CF3758A32522}" type="slidenum">
              <a:rPr lang="en-US" smtClean="0"/>
              <a:t>54</a:t>
            </a:fld>
            <a:endParaRPr lang="en-US"/>
          </a:p>
        </p:txBody>
      </p:sp>
    </p:spTree>
    <p:extLst>
      <p:ext uri="{BB962C8B-B14F-4D97-AF65-F5344CB8AC3E}">
        <p14:creationId xmlns:p14="http://schemas.microsoft.com/office/powerpoint/2010/main" val="9765115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split in user preferences reflects the contradictory findings in </a:t>
            </a:r>
            <a:r>
              <a:rPr lang="en-US" baseline="0" dirty="0" smtClean="0"/>
              <a:t>reported previous </a:t>
            </a:r>
            <a:r>
              <a:rPr lang="en-US" baseline="0" dirty="0"/>
              <a:t>studies.</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55</a:t>
            </a:fld>
            <a:endParaRPr lang="en-US"/>
          </a:p>
        </p:txBody>
      </p:sp>
    </p:spTree>
    <p:extLst>
      <p:ext uri="{BB962C8B-B14F-4D97-AF65-F5344CB8AC3E}">
        <p14:creationId xmlns:p14="http://schemas.microsoft.com/office/powerpoint/2010/main" val="14638137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In general, several participants </a:t>
            </a:r>
            <a:r>
              <a:rPr lang="en-US" sz="1200" kern="1200" dirty="0">
                <a:solidFill>
                  <a:schemeClr val="tx1"/>
                </a:solidFill>
                <a:effectLst/>
                <a:latin typeface="+mn-lt"/>
                <a:ea typeface="+mn-ea"/>
                <a:cs typeface="+mn-cs"/>
              </a:rPr>
              <a:t>liked the lower learning curve and flexibility of our system compared to other reading approaches, and especially the ability to directly control the reading speed. </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56</a:t>
            </a:fld>
            <a:endParaRPr lang="en-US"/>
          </a:p>
        </p:txBody>
      </p:sp>
    </p:spTree>
    <p:extLst>
      <p:ext uri="{BB962C8B-B14F-4D97-AF65-F5344CB8AC3E}">
        <p14:creationId xmlns:p14="http://schemas.microsoft.com/office/powerpoint/2010/main" val="10278271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others raised concerns about ease of use and cognitive load, which could affect comprehension and retention.</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57</a:t>
            </a:fld>
            <a:endParaRPr lang="en-US"/>
          </a:p>
        </p:txBody>
      </p:sp>
    </p:spTree>
    <p:extLst>
      <p:ext uri="{BB962C8B-B14F-4D97-AF65-F5344CB8AC3E}">
        <p14:creationId xmlns:p14="http://schemas.microsoft.com/office/powerpoint/2010/main" val="1980846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Finally, a few participants mentioned that they liked the knowledge about the document’s layout that the exploration mode provided, and nearly all were able to use it to locate images and count</a:t>
            </a:r>
            <a:r>
              <a:rPr lang="en-US" baseline="0" dirty="0"/>
              <a:t> the number of columns in a document.</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58</a:t>
            </a:fld>
            <a:endParaRPr lang="en-US"/>
          </a:p>
        </p:txBody>
      </p:sp>
    </p:spTree>
    <p:extLst>
      <p:ext uri="{BB962C8B-B14F-4D97-AF65-F5344CB8AC3E}">
        <p14:creationId xmlns:p14="http://schemas.microsoft.com/office/powerpoint/2010/main" val="3450152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conducted a follow-up study with 4 participants from Study I who returned </a:t>
            </a:r>
            <a:r>
              <a:rPr lang="en-US" baseline="0" dirty="0"/>
              <a:t>to test our proof-of-concept wearable prototype</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59</a:t>
            </a:fld>
            <a:endParaRPr lang="en-US"/>
          </a:p>
        </p:txBody>
      </p:sp>
    </p:spTree>
    <p:extLst>
      <p:ext uri="{BB962C8B-B14F-4D97-AF65-F5344CB8AC3E}">
        <p14:creationId xmlns:p14="http://schemas.microsoft.com/office/powerpoint/2010/main" val="1643047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from stationary scanners and screen reader software</a:t>
            </a:r>
            <a:r>
              <a:rPr lang="en-US" b="1" baseline="0" dirty="0"/>
              <a:t> [next slide]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to dedicated devices such as desktop video magnifiers, </a:t>
            </a:r>
            <a:r>
              <a:rPr lang="en-US" b="1" baseline="0" dirty="0"/>
              <a:t>[next slide]</a:t>
            </a: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to mobile phone applications like KNFB Reader</a:t>
            </a:r>
            <a:r>
              <a:rPr lang="en-US" b="1" baseline="0" dirty="0"/>
              <a:t> [next slide]</a:t>
            </a: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and more recently to wearable cameras such as </a:t>
            </a:r>
            <a:r>
              <a:rPr lang="en-US" baseline="0" dirty="0" err="1"/>
              <a:t>OrCam</a:t>
            </a:r>
            <a:r>
              <a:rPr lang="en-US" baseline="0" dirty="0"/>
              <a:t>.</a:t>
            </a:r>
          </a:p>
        </p:txBody>
      </p:sp>
      <p:sp>
        <p:nvSpPr>
          <p:cNvPr id="4" name="Slide Number Placeholder 3"/>
          <p:cNvSpPr>
            <a:spLocks noGrp="1"/>
          </p:cNvSpPr>
          <p:nvPr>
            <p:ph type="sldNum" sz="quarter" idx="10"/>
          </p:nvPr>
        </p:nvSpPr>
        <p:spPr/>
        <p:txBody>
          <a:bodyPr/>
          <a:lstStyle/>
          <a:p>
            <a:fld id="{85065075-C8F1-A340-9AB0-CF3758A32522}" type="slidenum">
              <a:rPr lang="en-US" smtClean="0"/>
              <a:t>6</a:t>
            </a:fld>
            <a:endParaRPr lang="en-US"/>
          </a:p>
        </p:txBody>
      </p:sp>
    </p:spTree>
    <p:extLst>
      <p:ext uri="{BB962C8B-B14F-4D97-AF65-F5344CB8AC3E}">
        <p14:creationId xmlns:p14="http://schemas.microsoft.com/office/powerpoint/2010/main" val="9710256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The first study was primarily focused on the user experience, and the iPad let us performed detailed analysis of the participants finger movements. For this second study, we implemented the interfaces from our iPad version as a fully functioning physical prototype, which we called HandSight. We asked participants to try the system and provide subjective feedback, and also compared it against the KNFB Reader iPhone app, which was the current state of the art for reading printed documents.</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60</a:t>
            </a:fld>
            <a:endParaRPr lang="en-US"/>
          </a:p>
        </p:txBody>
      </p:sp>
    </p:spTree>
    <p:extLst>
      <p:ext uri="{BB962C8B-B14F-4D97-AF65-F5344CB8AC3E}">
        <p14:creationId xmlns:p14="http://schemas.microsoft.com/office/powerpoint/2010/main" val="8827759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The first study was primarily focused on the user experience, and the iPad let us performed detailed analysis of the participants finger movements. For this second study, we implemented the interfaces from our iPad version as a fully functioning physical prototype, which we called HandSight. We asked participants </a:t>
            </a:r>
            <a:r>
              <a:rPr lang="en-US" baseline="0" dirty="0" smtClean="0"/>
              <a:t>to try the system and provide subjective feedback, </a:t>
            </a:r>
            <a:r>
              <a:rPr lang="en-US" baseline="0" dirty="0"/>
              <a:t>and also compared it against the KNFB Reader iPhone app, which was the current state of the art for reading printed documents.</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61</a:t>
            </a:fld>
            <a:endParaRPr lang="en-US"/>
          </a:p>
        </p:txBody>
      </p:sp>
    </p:spTree>
    <p:extLst>
      <p:ext uri="{BB962C8B-B14F-4D97-AF65-F5344CB8AC3E}">
        <p14:creationId xmlns:p14="http://schemas.microsoft.com/office/powerpoint/2010/main" val="14530840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Unfortunately I don’t have time to talk much about our prototype </a:t>
            </a:r>
            <a:r>
              <a:rPr lang="en-US" dirty="0" smtClean="0"/>
              <a:t>system, </a:t>
            </a:r>
            <a:r>
              <a:rPr lang="en-US" dirty="0"/>
              <a:t>but all of the details are available in our paper. We used the same haptic and audio cues as in the first</a:t>
            </a:r>
            <a:r>
              <a:rPr lang="en-US" baseline="0" dirty="0"/>
              <a:t> study and the process for exploring and reading a document was very similar from the participants’ perspective.</a:t>
            </a:r>
          </a:p>
        </p:txBody>
      </p:sp>
      <p:sp>
        <p:nvSpPr>
          <p:cNvPr id="4" name="Slide Number Placeholder 3"/>
          <p:cNvSpPr>
            <a:spLocks noGrp="1"/>
          </p:cNvSpPr>
          <p:nvPr>
            <p:ph type="sldNum" sz="quarter" idx="10"/>
          </p:nvPr>
        </p:nvSpPr>
        <p:spPr/>
        <p:txBody>
          <a:bodyPr/>
          <a:lstStyle/>
          <a:p>
            <a:fld id="{85065075-C8F1-A340-9AB0-CF3758A32522}" type="slidenum">
              <a:rPr lang="en-US" smtClean="0"/>
              <a:t>62</a:t>
            </a:fld>
            <a:endParaRPr lang="en-US"/>
          </a:p>
        </p:txBody>
      </p:sp>
    </p:spTree>
    <p:extLst>
      <p:ext uri="{BB962C8B-B14F-4D97-AF65-F5344CB8AC3E}">
        <p14:creationId xmlns:p14="http://schemas.microsoft.com/office/powerpoint/2010/main" val="10300124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Participants each </a:t>
            </a:r>
            <a:r>
              <a:rPr lang="en-US" dirty="0" smtClean="0"/>
              <a:t>used their preferred directional guidance type from the first study to explore </a:t>
            </a:r>
            <a:r>
              <a:rPr lang="en-US" dirty="0"/>
              <a:t>and read two documents using our prototype </a:t>
            </a:r>
            <a:r>
              <a:rPr lang="en-US" dirty="0" smtClean="0"/>
              <a:t>system. The </a:t>
            </a:r>
            <a:r>
              <a:rPr lang="en-US" dirty="0"/>
              <a:t>documents had</a:t>
            </a:r>
            <a:r>
              <a:rPr lang="en-US" baseline="0" dirty="0"/>
              <a:t> a single column and </a:t>
            </a:r>
            <a:r>
              <a:rPr lang="en-US" dirty="0"/>
              <a:t>were approximately the same length and reading level.</a:t>
            </a:r>
          </a:p>
        </p:txBody>
      </p:sp>
      <p:sp>
        <p:nvSpPr>
          <p:cNvPr id="4" name="Slide Number Placeholder 3"/>
          <p:cNvSpPr>
            <a:spLocks noGrp="1"/>
          </p:cNvSpPr>
          <p:nvPr>
            <p:ph type="sldNum" sz="quarter" idx="10"/>
          </p:nvPr>
        </p:nvSpPr>
        <p:spPr/>
        <p:txBody>
          <a:bodyPr/>
          <a:lstStyle/>
          <a:p>
            <a:fld id="{85065075-C8F1-A340-9AB0-CF3758A32522}" type="slidenum">
              <a:rPr lang="en-US" smtClean="0"/>
              <a:t>63</a:t>
            </a:fld>
            <a:endParaRPr lang="en-US"/>
          </a:p>
        </p:txBody>
      </p:sp>
    </p:spTree>
    <p:extLst>
      <p:ext uri="{BB962C8B-B14F-4D97-AF65-F5344CB8AC3E}">
        <p14:creationId xmlns:p14="http://schemas.microsoft.com/office/powerpoint/2010/main" val="1907810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Afterward, participants used the KNFB Reader iPhone app to</a:t>
            </a:r>
            <a:r>
              <a:rPr lang="en-US" baseline="0" dirty="0"/>
              <a:t> photograph and read 3 more documents. Two of these were similar to those read with our prototype, but the third had two columns since KNFB Reader supports multi-column documents.</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64</a:t>
            </a:fld>
            <a:endParaRPr lang="en-US"/>
          </a:p>
        </p:txBody>
      </p:sp>
    </p:spTree>
    <p:extLst>
      <p:ext uri="{BB962C8B-B14F-4D97-AF65-F5344CB8AC3E}">
        <p14:creationId xmlns:p14="http://schemas.microsoft.com/office/powerpoint/2010/main" val="7811666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four participants</a:t>
            </a:r>
            <a:r>
              <a:rPr lang="en-US" baseline="0" dirty="0"/>
              <a:t> completed the reading tasks with our prototype, but their performance and subjective feedback was mixed.</a:t>
            </a:r>
          </a:p>
          <a:p>
            <a:endParaRPr lang="en-US" baseline="0" dirty="0"/>
          </a:p>
          <a:p>
            <a:r>
              <a:rPr lang="en-US" baseline="0" dirty="0"/>
              <a:t>The average reading speed was 45 words per minute, but the speed varied quite a bit. The participants all expressed concern over the level of concentration that was required to interpret the directional guidance and other audio cues while listening to the speech feedback.</a:t>
            </a:r>
          </a:p>
        </p:txBody>
      </p:sp>
      <p:sp>
        <p:nvSpPr>
          <p:cNvPr id="4" name="Slide Number Placeholder 3"/>
          <p:cNvSpPr>
            <a:spLocks noGrp="1"/>
          </p:cNvSpPr>
          <p:nvPr>
            <p:ph type="sldNum" sz="quarter" idx="10"/>
          </p:nvPr>
        </p:nvSpPr>
        <p:spPr/>
        <p:txBody>
          <a:bodyPr/>
          <a:lstStyle/>
          <a:p>
            <a:fld id="{85065075-C8F1-A340-9AB0-CF3758A32522}" type="slidenum">
              <a:rPr lang="en-US" smtClean="0"/>
              <a:t>65</a:t>
            </a:fld>
            <a:endParaRPr lang="en-US"/>
          </a:p>
        </p:txBody>
      </p:sp>
    </p:spTree>
    <p:extLst>
      <p:ext uri="{BB962C8B-B14F-4D97-AF65-F5344CB8AC3E}">
        <p14:creationId xmlns:p14="http://schemas.microsoft.com/office/powerpoint/2010/main" val="13040556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Two quotes in particular highlight the difference in opinions. One participant was enthusiastic about the concept, saying “I’m very pleased and excited about the system. I think it could make a great difference in my life.” Another was more critical, finding the approach to be slower than expected: “It seems like a lot of effort for reading text.”</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66</a:t>
            </a:fld>
            <a:endParaRPr lang="en-US"/>
          </a:p>
        </p:txBody>
      </p:sp>
    </p:spTree>
    <p:extLst>
      <p:ext uri="{BB962C8B-B14F-4D97-AF65-F5344CB8AC3E}">
        <p14:creationId xmlns:p14="http://schemas.microsoft.com/office/powerpoint/2010/main" val="29126196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want to stress that our experiment with the KNFB Reader app was not a controlled comparison. But even without</a:t>
            </a:r>
            <a:r>
              <a:rPr lang="en-US" baseline="0" dirty="0"/>
              <a:t> that and without using all of the app’s features, participants unanimously preferred KNFB Reader for the types of documents we asked them read.</a:t>
            </a:r>
          </a:p>
        </p:txBody>
      </p:sp>
      <p:sp>
        <p:nvSpPr>
          <p:cNvPr id="4" name="Slide Number Placeholder 3"/>
          <p:cNvSpPr>
            <a:spLocks noGrp="1"/>
          </p:cNvSpPr>
          <p:nvPr>
            <p:ph type="sldNum" sz="quarter" idx="10"/>
          </p:nvPr>
        </p:nvSpPr>
        <p:spPr/>
        <p:txBody>
          <a:bodyPr/>
          <a:lstStyle/>
          <a:p>
            <a:fld id="{85065075-C8F1-A340-9AB0-CF3758A32522}" type="slidenum">
              <a:rPr lang="en-US" smtClean="0"/>
              <a:t>67</a:t>
            </a:fld>
            <a:endParaRPr lang="en-US"/>
          </a:p>
        </p:txBody>
      </p:sp>
    </p:spTree>
    <p:extLst>
      <p:ext uri="{BB962C8B-B14F-4D97-AF65-F5344CB8AC3E}">
        <p14:creationId xmlns:p14="http://schemas.microsoft.com/office/powerpoint/2010/main" val="415181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The main reason for that was how fluid the reading experience was after the document had been captured, since the app read the document quickly and participants were able to concentrate fully on the content.</a:t>
            </a:r>
          </a:p>
        </p:txBody>
      </p:sp>
      <p:sp>
        <p:nvSpPr>
          <p:cNvPr id="4" name="Slide Number Placeholder 3"/>
          <p:cNvSpPr>
            <a:spLocks noGrp="1"/>
          </p:cNvSpPr>
          <p:nvPr>
            <p:ph type="sldNum" sz="quarter" idx="10"/>
          </p:nvPr>
        </p:nvSpPr>
        <p:spPr/>
        <p:txBody>
          <a:bodyPr/>
          <a:lstStyle/>
          <a:p>
            <a:fld id="{85065075-C8F1-A340-9AB0-CF3758A32522}" type="slidenum">
              <a:rPr lang="en-US" smtClean="0"/>
              <a:t>68</a:t>
            </a:fld>
            <a:endParaRPr lang="en-US"/>
          </a:p>
        </p:txBody>
      </p:sp>
    </p:spTree>
    <p:extLst>
      <p:ext uri="{BB962C8B-B14F-4D97-AF65-F5344CB8AC3E}">
        <p14:creationId xmlns:p14="http://schemas.microsoft.com/office/powerpoint/2010/main" val="26020092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ties into our original questions about the feasibility</a:t>
            </a:r>
            <a:r>
              <a:rPr lang="en-US" baseline="0" dirty="0"/>
              <a:t> </a:t>
            </a:r>
            <a:r>
              <a:rPr lang="en-US" baseline="0" dirty="0" smtClean="0"/>
              <a:t>of </a:t>
            </a:r>
            <a:r>
              <a:rPr lang="en-US" dirty="0" smtClean="0"/>
              <a:t>a touch-based approach for reading printed text</a:t>
            </a:r>
            <a:r>
              <a:rPr lang="en-US" baseline="0" dirty="0" smtClean="0"/>
              <a:t>.</a:t>
            </a:r>
            <a:r>
              <a:rPr lang="en-US" dirty="0" smtClean="0"/>
              <a:t> </a:t>
            </a:r>
            <a:r>
              <a:rPr lang="en-US" dirty="0"/>
              <a:t>We expected</a:t>
            </a:r>
            <a:r>
              <a:rPr lang="en-US" baseline="0" dirty="0"/>
              <a:t> that </a:t>
            </a:r>
            <a:r>
              <a:rPr lang="en-US" baseline="0" dirty="0" smtClean="0"/>
              <a:t>it </a:t>
            </a:r>
            <a:r>
              <a:rPr lang="en-US" baseline="0" dirty="0"/>
              <a:t>would have many </a:t>
            </a:r>
            <a:r>
              <a:rPr lang="en-US" baseline="0" dirty="0" smtClean="0"/>
              <a:t>advantages. </a:t>
            </a:r>
            <a:r>
              <a:rPr lang="en-US" b="1" baseline="0" dirty="0"/>
              <a:t>[next slide] </a:t>
            </a:r>
            <a:r>
              <a:rPr lang="en-US" baseline="0" dirty="0"/>
              <a:t>These included information about the spatial layout, </a:t>
            </a:r>
            <a:r>
              <a:rPr lang="en-US" b="1" baseline="0" dirty="0"/>
              <a:t>[next slide] </a:t>
            </a:r>
            <a:r>
              <a:rPr lang="en-US" baseline="0" dirty="0"/>
              <a:t>direct access to the text on the page and control over the reading speed, </a:t>
            </a:r>
            <a:r>
              <a:rPr lang="en-US" b="1" baseline="0" dirty="0"/>
              <a:t>[next slide] </a:t>
            </a:r>
            <a:r>
              <a:rPr lang="en-US" baseline="0" dirty="0"/>
              <a:t>easier camera framing, </a:t>
            </a:r>
            <a:r>
              <a:rPr lang="en-US" b="1" baseline="0" dirty="0"/>
              <a:t>[next slide] </a:t>
            </a:r>
            <a:r>
              <a:rPr lang="en-US" baseline="0" dirty="0"/>
              <a:t>and the potential for more efficient text detection and recognition.</a:t>
            </a:r>
          </a:p>
        </p:txBody>
      </p:sp>
      <p:sp>
        <p:nvSpPr>
          <p:cNvPr id="4" name="Slide Number Placeholder 3"/>
          <p:cNvSpPr>
            <a:spLocks noGrp="1"/>
          </p:cNvSpPr>
          <p:nvPr>
            <p:ph type="sldNum" sz="quarter" idx="10"/>
          </p:nvPr>
        </p:nvSpPr>
        <p:spPr/>
        <p:txBody>
          <a:bodyPr/>
          <a:lstStyle/>
          <a:p>
            <a:fld id="{85065075-C8F1-A340-9AB0-CF3758A32522}" type="slidenum">
              <a:rPr lang="en-US" smtClean="0"/>
              <a:t>69</a:t>
            </a:fld>
            <a:endParaRPr lang="en-US"/>
          </a:p>
        </p:txBody>
      </p:sp>
    </p:spTree>
    <p:extLst>
      <p:ext uri="{BB962C8B-B14F-4D97-AF65-F5344CB8AC3E}">
        <p14:creationId xmlns:p14="http://schemas.microsoft.com/office/powerpoint/2010/main" val="1238412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from stationary scanners and screen reader software</a:t>
            </a:r>
            <a:r>
              <a:rPr lang="en-US" b="1" baseline="0" dirty="0"/>
              <a:t> [next slide]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to dedicated devices such as desktop video magnifiers, </a:t>
            </a:r>
            <a:r>
              <a:rPr lang="en-US" b="1" baseline="0" dirty="0"/>
              <a:t>[next slide]</a:t>
            </a: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to mobile phone applications like KNFB Reader</a:t>
            </a:r>
            <a:r>
              <a:rPr lang="en-US" b="1" baseline="0" dirty="0"/>
              <a:t> [next slide]</a:t>
            </a: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and more recently to wearable cameras such as </a:t>
            </a:r>
            <a:r>
              <a:rPr lang="en-US" baseline="0" dirty="0" err="1"/>
              <a:t>OrCam</a:t>
            </a:r>
            <a:r>
              <a:rPr lang="en-US" baseline="0" dirty="0"/>
              <a:t>.</a:t>
            </a:r>
          </a:p>
        </p:txBody>
      </p:sp>
      <p:sp>
        <p:nvSpPr>
          <p:cNvPr id="4" name="Slide Number Placeholder 3"/>
          <p:cNvSpPr>
            <a:spLocks noGrp="1"/>
          </p:cNvSpPr>
          <p:nvPr>
            <p:ph type="sldNum" sz="quarter" idx="10"/>
          </p:nvPr>
        </p:nvSpPr>
        <p:spPr/>
        <p:txBody>
          <a:bodyPr/>
          <a:lstStyle/>
          <a:p>
            <a:fld id="{85065075-C8F1-A340-9AB0-CF3758A32522}" type="slidenum">
              <a:rPr lang="en-US" smtClean="0"/>
              <a:t>7</a:t>
            </a:fld>
            <a:endParaRPr lang="en-US"/>
          </a:p>
        </p:txBody>
      </p:sp>
    </p:spTree>
    <p:extLst>
      <p:ext uri="{BB962C8B-B14F-4D97-AF65-F5344CB8AC3E}">
        <p14:creationId xmlns:p14="http://schemas.microsoft.com/office/powerpoint/2010/main" val="15699738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ties into our original questions about the feasibility</a:t>
            </a:r>
            <a:r>
              <a:rPr lang="en-US" baseline="0" dirty="0" smtClean="0"/>
              <a:t> of </a:t>
            </a:r>
            <a:r>
              <a:rPr lang="en-US" dirty="0" smtClean="0"/>
              <a:t>a touch-based approach for reading printed text</a:t>
            </a:r>
            <a:r>
              <a:rPr lang="en-US" baseline="0" dirty="0" smtClean="0"/>
              <a:t>.</a:t>
            </a:r>
            <a:r>
              <a:rPr lang="en-US" dirty="0" smtClean="0"/>
              <a:t> We expected</a:t>
            </a:r>
            <a:r>
              <a:rPr lang="en-US" baseline="0" dirty="0" smtClean="0"/>
              <a:t> that it would have many advantages. </a:t>
            </a:r>
            <a:r>
              <a:rPr lang="en-US" b="1" baseline="0" dirty="0" smtClean="0"/>
              <a:t>[next slide] </a:t>
            </a:r>
            <a:r>
              <a:rPr lang="en-US" baseline="0" dirty="0" smtClean="0"/>
              <a:t>These included information about the spatial layout, </a:t>
            </a:r>
            <a:r>
              <a:rPr lang="en-US" b="1" baseline="0" dirty="0" smtClean="0"/>
              <a:t>[next slide] </a:t>
            </a:r>
            <a:r>
              <a:rPr lang="en-US" baseline="0" dirty="0" smtClean="0"/>
              <a:t>direct access to the text on the page and control over the reading speed, </a:t>
            </a:r>
            <a:r>
              <a:rPr lang="en-US" b="1" baseline="0" dirty="0" smtClean="0"/>
              <a:t>[next slide] </a:t>
            </a:r>
            <a:r>
              <a:rPr lang="en-US" baseline="0" dirty="0" smtClean="0"/>
              <a:t>easier camera framing, </a:t>
            </a:r>
            <a:r>
              <a:rPr lang="en-US" b="1" baseline="0" dirty="0" smtClean="0"/>
              <a:t>[next slide] </a:t>
            </a:r>
            <a:r>
              <a:rPr lang="en-US" baseline="0" dirty="0" smtClean="0"/>
              <a:t>and the potential for more efficient text detection and recognition.</a:t>
            </a:r>
            <a:endParaRPr lang="en-US" baseline="0" dirty="0"/>
          </a:p>
        </p:txBody>
      </p:sp>
      <p:sp>
        <p:nvSpPr>
          <p:cNvPr id="4" name="Slide Number Placeholder 3"/>
          <p:cNvSpPr>
            <a:spLocks noGrp="1"/>
          </p:cNvSpPr>
          <p:nvPr>
            <p:ph type="sldNum" sz="quarter" idx="10"/>
          </p:nvPr>
        </p:nvSpPr>
        <p:spPr/>
        <p:txBody>
          <a:bodyPr/>
          <a:lstStyle/>
          <a:p>
            <a:fld id="{85065075-C8F1-A340-9AB0-CF3758A32522}" type="slidenum">
              <a:rPr lang="en-US" smtClean="0"/>
              <a:t>70</a:t>
            </a:fld>
            <a:endParaRPr lang="en-US"/>
          </a:p>
        </p:txBody>
      </p:sp>
    </p:spTree>
    <p:extLst>
      <p:ext uri="{BB962C8B-B14F-4D97-AF65-F5344CB8AC3E}">
        <p14:creationId xmlns:p14="http://schemas.microsoft.com/office/powerpoint/2010/main" val="9044117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ties into our original questions about the feasibility</a:t>
            </a:r>
            <a:r>
              <a:rPr lang="en-US" baseline="0" dirty="0" smtClean="0"/>
              <a:t> of </a:t>
            </a:r>
            <a:r>
              <a:rPr lang="en-US" dirty="0" smtClean="0"/>
              <a:t>a touch-based approach for reading printed text</a:t>
            </a:r>
            <a:r>
              <a:rPr lang="en-US" baseline="0" dirty="0" smtClean="0"/>
              <a:t>.</a:t>
            </a:r>
            <a:r>
              <a:rPr lang="en-US" dirty="0" smtClean="0"/>
              <a:t> We expected</a:t>
            </a:r>
            <a:r>
              <a:rPr lang="en-US" baseline="0" dirty="0" smtClean="0"/>
              <a:t> that it would have many advantages. </a:t>
            </a:r>
            <a:r>
              <a:rPr lang="en-US" b="1" baseline="0" dirty="0" smtClean="0"/>
              <a:t>[next slide] </a:t>
            </a:r>
            <a:r>
              <a:rPr lang="en-US" baseline="0" dirty="0" smtClean="0"/>
              <a:t>These included information about the spatial layout, </a:t>
            </a:r>
            <a:r>
              <a:rPr lang="en-US" b="1" baseline="0" dirty="0" smtClean="0"/>
              <a:t>[next slide] </a:t>
            </a:r>
            <a:r>
              <a:rPr lang="en-US" baseline="0" dirty="0" smtClean="0"/>
              <a:t>direct access to the text on the page and control over the reading speed, </a:t>
            </a:r>
            <a:r>
              <a:rPr lang="en-US" b="1" baseline="0" dirty="0" smtClean="0"/>
              <a:t>[next slide] </a:t>
            </a:r>
            <a:r>
              <a:rPr lang="en-US" baseline="0" dirty="0" smtClean="0"/>
              <a:t>easier camera framing, </a:t>
            </a:r>
            <a:r>
              <a:rPr lang="en-US" b="1" baseline="0" dirty="0" smtClean="0"/>
              <a:t>[next slide] </a:t>
            </a:r>
            <a:r>
              <a:rPr lang="en-US" baseline="0" dirty="0" smtClean="0"/>
              <a:t>and the potential for more efficient text detection and recognition.</a:t>
            </a:r>
            <a:endParaRPr lang="en-US" baseline="0" dirty="0"/>
          </a:p>
        </p:txBody>
      </p:sp>
      <p:sp>
        <p:nvSpPr>
          <p:cNvPr id="4" name="Slide Number Placeholder 3"/>
          <p:cNvSpPr>
            <a:spLocks noGrp="1"/>
          </p:cNvSpPr>
          <p:nvPr>
            <p:ph type="sldNum" sz="quarter" idx="10"/>
          </p:nvPr>
        </p:nvSpPr>
        <p:spPr/>
        <p:txBody>
          <a:bodyPr/>
          <a:lstStyle/>
          <a:p>
            <a:fld id="{85065075-C8F1-A340-9AB0-CF3758A32522}" type="slidenum">
              <a:rPr lang="en-US" smtClean="0"/>
              <a:t>71</a:t>
            </a:fld>
            <a:endParaRPr lang="en-US"/>
          </a:p>
        </p:txBody>
      </p:sp>
    </p:spTree>
    <p:extLst>
      <p:ext uri="{BB962C8B-B14F-4D97-AF65-F5344CB8AC3E}">
        <p14:creationId xmlns:p14="http://schemas.microsoft.com/office/powerpoint/2010/main" val="25889275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ties into our original questions about the feasibility</a:t>
            </a:r>
            <a:r>
              <a:rPr lang="en-US" baseline="0" dirty="0" smtClean="0"/>
              <a:t> of </a:t>
            </a:r>
            <a:r>
              <a:rPr lang="en-US" dirty="0" smtClean="0"/>
              <a:t>a touch-based approach for reading printed text</a:t>
            </a:r>
            <a:r>
              <a:rPr lang="en-US" baseline="0" dirty="0" smtClean="0"/>
              <a:t>.</a:t>
            </a:r>
            <a:r>
              <a:rPr lang="en-US" dirty="0" smtClean="0"/>
              <a:t> We expected</a:t>
            </a:r>
            <a:r>
              <a:rPr lang="en-US" baseline="0" dirty="0" smtClean="0"/>
              <a:t> that it would have many advantages. </a:t>
            </a:r>
            <a:r>
              <a:rPr lang="en-US" b="1" baseline="0" dirty="0" smtClean="0"/>
              <a:t>[next slide] </a:t>
            </a:r>
            <a:r>
              <a:rPr lang="en-US" baseline="0" dirty="0" smtClean="0"/>
              <a:t>These included information about the spatial layout, </a:t>
            </a:r>
            <a:r>
              <a:rPr lang="en-US" b="1" baseline="0" dirty="0" smtClean="0"/>
              <a:t>[next slide] </a:t>
            </a:r>
            <a:r>
              <a:rPr lang="en-US" baseline="0" dirty="0" smtClean="0"/>
              <a:t>direct access to the text on the page and control over the reading speed, </a:t>
            </a:r>
            <a:r>
              <a:rPr lang="en-US" b="1" baseline="0" dirty="0" smtClean="0"/>
              <a:t>[next slide] </a:t>
            </a:r>
            <a:r>
              <a:rPr lang="en-US" baseline="0" dirty="0" smtClean="0"/>
              <a:t>easier camera framing, </a:t>
            </a:r>
            <a:r>
              <a:rPr lang="en-US" b="1" baseline="0" dirty="0" smtClean="0"/>
              <a:t>[next slide] </a:t>
            </a:r>
            <a:r>
              <a:rPr lang="en-US" baseline="0" dirty="0" smtClean="0"/>
              <a:t>and the potential for more efficient text detection and recognition.</a:t>
            </a:r>
            <a:endParaRPr lang="en-US" baseline="0" dirty="0"/>
          </a:p>
        </p:txBody>
      </p:sp>
      <p:sp>
        <p:nvSpPr>
          <p:cNvPr id="4" name="Slide Number Placeholder 3"/>
          <p:cNvSpPr>
            <a:spLocks noGrp="1"/>
          </p:cNvSpPr>
          <p:nvPr>
            <p:ph type="sldNum" sz="quarter" idx="10"/>
          </p:nvPr>
        </p:nvSpPr>
        <p:spPr/>
        <p:txBody>
          <a:bodyPr/>
          <a:lstStyle/>
          <a:p>
            <a:fld id="{85065075-C8F1-A340-9AB0-CF3758A32522}" type="slidenum">
              <a:rPr lang="en-US" smtClean="0"/>
              <a:t>72</a:t>
            </a:fld>
            <a:endParaRPr lang="en-US"/>
          </a:p>
        </p:txBody>
      </p:sp>
    </p:spTree>
    <p:extLst>
      <p:ext uri="{BB962C8B-B14F-4D97-AF65-F5344CB8AC3E}">
        <p14:creationId xmlns:p14="http://schemas.microsoft.com/office/powerpoint/2010/main" val="16262290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ties into our original questions about the feasibility</a:t>
            </a:r>
            <a:r>
              <a:rPr lang="en-US" baseline="0" dirty="0" smtClean="0"/>
              <a:t> of </a:t>
            </a:r>
            <a:r>
              <a:rPr lang="en-US" dirty="0" smtClean="0"/>
              <a:t>a touch-based approach for reading printed text</a:t>
            </a:r>
            <a:r>
              <a:rPr lang="en-US" baseline="0" dirty="0" smtClean="0"/>
              <a:t>.</a:t>
            </a:r>
            <a:r>
              <a:rPr lang="en-US" dirty="0" smtClean="0"/>
              <a:t> We expected</a:t>
            </a:r>
            <a:r>
              <a:rPr lang="en-US" baseline="0" dirty="0" smtClean="0"/>
              <a:t> that it would have many advantages. </a:t>
            </a:r>
            <a:r>
              <a:rPr lang="en-US" b="1" baseline="0" dirty="0" smtClean="0"/>
              <a:t>[next slide] </a:t>
            </a:r>
            <a:r>
              <a:rPr lang="en-US" baseline="0" dirty="0" smtClean="0"/>
              <a:t>These included information about the spatial layout, </a:t>
            </a:r>
            <a:r>
              <a:rPr lang="en-US" b="1" baseline="0" dirty="0" smtClean="0"/>
              <a:t>[next slide] </a:t>
            </a:r>
            <a:r>
              <a:rPr lang="en-US" baseline="0" dirty="0" smtClean="0"/>
              <a:t>direct access to the text on the page and control over the reading speed, </a:t>
            </a:r>
            <a:r>
              <a:rPr lang="en-US" b="1" baseline="0" dirty="0" smtClean="0"/>
              <a:t>[next slide] </a:t>
            </a:r>
            <a:r>
              <a:rPr lang="en-US" baseline="0" dirty="0" smtClean="0"/>
              <a:t>easier camera framing, </a:t>
            </a:r>
            <a:r>
              <a:rPr lang="en-US" b="1" baseline="0" dirty="0" smtClean="0"/>
              <a:t>[next slide] </a:t>
            </a:r>
            <a:r>
              <a:rPr lang="en-US" baseline="0" dirty="0" smtClean="0"/>
              <a:t>and the potential for more efficient text detection and recognition.</a:t>
            </a:r>
            <a:endParaRPr lang="en-US" baseline="0" dirty="0"/>
          </a:p>
        </p:txBody>
      </p:sp>
      <p:sp>
        <p:nvSpPr>
          <p:cNvPr id="4" name="Slide Number Placeholder 3"/>
          <p:cNvSpPr>
            <a:spLocks noGrp="1"/>
          </p:cNvSpPr>
          <p:nvPr>
            <p:ph type="sldNum" sz="quarter" idx="10"/>
          </p:nvPr>
        </p:nvSpPr>
        <p:spPr/>
        <p:txBody>
          <a:bodyPr/>
          <a:lstStyle/>
          <a:p>
            <a:fld id="{85065075-C8F1-A340-9AB0-CF3758A32522}" type="slidenum">
              <a:rPr lang="en-US" smtClean="0"/>
              <a:t>73</a:t>
            </a:fld>
            <a:endParaRPr lang="en-US"/>
          </a:p>
        </p:txBody>
      </p:sp>
    </p:spTree>
    <p:extLst>
      <p:ext uri="{BB962C8B-B14F-4D97-AF65-F5344CB8AC3E}">
        <p14:creationId xmlns:p14="http://schemas.microsoft.com/office/powerpoint/2010/main" val="2313927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We did observe these advantages in our experiments, but some important concerns also came up.</a:t>
            </a:r>
          </a:p>
        </p:txBody>
      </p:sp>
      <p:sp>
        <p:nvSpPr>
          <p:cNvPr id="4" name="Slide Number Placeholder 3"/>
          <p:cNvSpPr>
            <a:spLocks noGrp="1"/>
          </p:cNvSpPr>
          <p:nvPr>
            <p:ph type="sldNum" sz="quarter" idx="10"/>
          </p:nvPr>
        </p:nvSpPr>
        <p:spPr/>
        <p:txBody>
          <a:bodyPr/>
          <a:lstStyle/>
          <a:p>
            <a:fld id="{85065075-C8F1-A340-9AB0-CF3758A32522}" type="slidenum">
              <a:rPr lang="en-US" smtClean="0"/>
              <a:t>74</a:t>
            </a:fld>
            <a:endParaRPr lang="en-US"/>
          </a:p>
        </p:txBody>
      </p:sp>
    </p:spTree>
    <p:extLst>
      <p:ext uri="{BB962C8B-B14F-4D97-AF65-F5344CB8AC3E}">
        <p14:creationId xmlns:p14="http://schemas.microsoft.com/office/powerpoint/2010/main" val="41620594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Our studies showed that reading text line-by-line can be slow and require high mental and physical effort. The reader has to pay attention to multiple haptic or audio cues along with the speech feedback.</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75</a:t>
            </a:fld>
            <a:endParaRPr lang="en-US"/>
          </a:p>
        </p:txBody>
      </p:sp>
    </p:spTree>
    <p:extLst>
      <p:ext uri="{BB962C8B-B14F-4D97-AF65-F5344CB8AC3E}">
        <p14:creationId xmlns:p14="http://schemas.microsoft.com/office/powerpoint/2010/main" val="14690492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a:t>
            </a:r>
            <a:r>
              <a:rPr lang="en-US" baseline="0" dirty="0"/>
              <a:t>finding is consistent with previous work in this area, and is one of the biggest limitations of our approach. Practice and improvements to the guidance interface might help, but we’d need to do a longer study over multiple sessions to see how much.</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76</a:t>
            </a:fld>
            <a:endParaRPr lang="en-US"/>
          </a:p>
        </p:txBody>
      </p:sp>
    </p:spTree>
    <p:extLst>
      <p:ext uri="{BB962C8B-B14F-4D97-AF65-F5344CB8AC3E}">
        <p14:creationId xmlns:p14="http://schemas.microsoft.com/office/powerpoint/2010/main" val="185055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We also don’t know how important spatial layout information will be in general. For relatively simple documents like the ones we used in our studies, it might not have much benefit. But for documents with important spatial information, such as maps and graphs, an approach like ours could become much more useful</a:t>
            </a:r>
            <a:r>
              <a:rPr lang="en-US" baseline="0" dirty="0" smtClean="0"/>
              <a:t>.</a:t>
            </a:r>
            <a:endParaRPr lang="en-US" baseline="0" dirty="0"/>
          </a:p>
        </p:txBody>
      </p:sp>
      <p:sp>
        <p:nvSpPr>
          <p:cNvPr id="4" name="Slide Number Placeholder 3"/>
          <p:cNvSpPr>
            <a:spLocks noGrp="1"/>
          </p:cNvSpPr>
          <p:nvPr>
            <p:ph type="sldNum" sz="quarter" idx="10"/>
          </p:nvPr>
        </p:nvSpPr>
        <p:spPr/>
        <p:txBody>
          <a:bodyPr/>
          <a:lstStyle/>
          <a:p>
            <a:fld id="{85065075-C8F1-A340-9AB0-CF3758A32522}" type="slidenum">
              <a:rPr lang="en-US" smtClean="0"/>
              <a:t>77</a:t>
            </a:fld>
            <a:endParaRPr lang="en-US"/>
          </a:p>
        </p:txBody>
      </p:sp>
    </p:spTree>
    <p:extLst>
      <p:ext uri="{BB962C8B-B14F-4D97-AF65-F5344CB8AC3E}">
        <p14:creationId xmlns:p14="http://schemas.microsoft.com/office/powerpoint/2010/main" val="1372644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To </a:t>
            </a:r>
            <a:r>
              <a:rPr lang="en-US" baseline="0" dirty="0"/>
              <a:t>our knowledge, no one has investigated this question </a:t>
            </a:r>
            <a:r>
              <a:rPr lang="en-US" baseline="0" dirty="0" smtClean="0"/>
              <a:t>as of yet, at least not in </a:t>
            </a:r>
            <a:r>
              <a:rPr lang="en-US" baseline="0" dirty="0"/>
              <a:t>the context of touch-based access to physical </a:t>
            </a:r>
            <a:r>
              <a:rPr lang="en-US" baseline="0" dirty="0" smtClean="0"/>
              <a:t>documents.</a:t>
            </a:r>
            <a:endParaRPr lang="en-US" baseline="0" dirty="0"/>
          </a:p>
        </p:txBody>
      </p:sp>
      <p:sp>
        <p:nvSpPr>
          <p:cNvPr id="4" name="Slide Number Placeholder 3"/>
          <p:cNvSpPr>
            <a:spLocks noGrp="1"/>
          </p:cNvSpPr>
          <p:nvPr>
            <p:ph type="sldNum" sz="quarter" idx="10"/>
          </p:nvPr>
        </p:nvSpPr>
        <p:spPr/>
        <p:txBody>
          <a:bodyPr/>
          <a:lstStyle/>
          <a:p>
            <a:fld id="{85065075-C8F1-A340-9AB0-CF3758A32522}" type="slidenum">
              <a:rPr lang="en-US" smtClean="0"/>
              <a:t>78</a:t>
            </a:fld>
            <a:endParaRPr lang="en-US"/>
          </a:p>
        </p:txBody>
      </p:sp>
    </p:spTree>
    <p:extLst>
      <p:ext uri="{BB962C8B-B14F-4D97-AF65-F5344CB8AC3E}">
        <p14:creationId xmlns:p14="http://schemas.microsoft.com/office/powerpoint/2010/main" val="4836774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Toward that end, we plan to run </a:t>
            </a:r>
            <a:r>
              <a:rPr lang="en-US" baseline="0" dirty="0"/>
              <a:t>a more in-depth study in the near future with these types of documents to see how useful spatial layout information might be in everyday use.</a:t>
            </a:r>
          </a:p>
        </p:txBody>
      </p:sp>
      <p:sp>
        <p:nvSpPr>
          <p:cNvPr id="4" name="Slide Number Placeholder 3"/>
          <p:cNvSpPr>
            <a:spLocks noGrp="1"/>
          </p:cNvSpPr>
          <p:nvPr>
            <p:ph type="sldNum" sz="quarter" idx="10"/>
          </p:nvPr>
        </p:nvSpPr>
        <p:spPr/>
        <p:txBody>
          <a:bodyPr/>
          <a:lstStyle/>
          <a:p>
            <a:fld id="{85065075-C8F1-A340-9AB0-CF3758A32522}" type="slidenum">
              <a:rPr lang="en-US" smtClean="0"/>
              <a:t>79</a:t>
            </a:fld>
            <a:endParaRPr lang="en-US"/>
          </a:p>
        </p:txBody>
      </p:sp>
    </p:spTree>
    <p:extLst>
      <p:ext uri="{BB962C8B-B14F-4D97-AF65-F5344CB8AC3E}">
        <p14:creationId xmlns:p14="http://schemas.microsoft.com/office/powerpoint/2010/main" val="718780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from stationary scanners and screen reader software</a:t>
            </a:r>
            <a:r>
              <a:rPr lang="en-US" b="1" baseline="0" dirty="0"/>
              <a:t> [next slide]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to dedicated devices such as desktop video magnifiers, </a:t>
            </a:r>
            <a:r>
              <a:rPr lang="en-US" b="1" baseline="0" dirty="0"/>
              <a:t>[next slide]</a:t>
            </a: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to mobile phone applications like KNFB Reader</a:t>
            </a:r>
            <a:r>
              <a:rPr lang="en-US" b="1" baseline="0" dirty="0"/>
              <a:t> [next slide]</a:t>
            </a: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and more recently to wearable cameras such as </a:t>
            </a:r>
            <a:r>
              <a:rPr lang="en-US" baseline="0" dirty="0" err="1"/>
              <a:t>OrCam</a:t>
            </a:r>
            <a:r>
              <a:rPr lang="en-US" baseline="0" dirty="0"/>
              <a:t>.</a:t>
            </a:r>
          </a:p>
        </p:txBody>
      </p:sp>
      <p:sp>
        <p:nvSpPr>
          <p:cNvPr id="4" name="Slide Number Placeholder 3"/>
          <p:cNvSpPr>
            <a:spLocks noGrp="1"/>
          </p:cNvSpPr>
          <p:nvPr>
            <p:ph type="sldNum" sz="quarter" idx="10"/>
          </p:nvPr>
        </p:nvSpPr>
        <p:spPr/>
        <p:txBody>
          <a:bodyPr/>
          <a:lstStyle/>
          <a:p>
            <a:fld id="{85065075-C8F1-A340-9AB0-CF3758A32522}" type="slidenum">
              <a:rPr lang="en-US" smtClean="0"/>
              <a:t>8</a:t>
            </a:fld>
            <a:endParaRPr lang="en-US"/>
          </a:p>
        </p:txBody>
      </p:sp>
    </p:spTree>
    <p:extLst>
      <p:ext uri="{BB962C8B-B14F-4D97-AF65-F5344CB8AC3E}">
        <p14:creationId xmlns:p14="http://schemas.microsoft.com/office/powerpoint/2010/main" val="3810518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We’ve also considered the idea that a hybrid system </a:t>
            </a:r>
            <a:r>
              <a:rPr lang="en-US" baseline="0" dirty="0" smtClean="0"/>
              <a:t>might be </a:t>
            </a:r>
            <a:r>
              <a:rPr lang="en-US" baseline="0" dirty="0"/>
              <a:t>a good compromise. It could use a </a:t>
            </a:r>
            <a:r>
              <a:rPr lang="en-US" baseline="0" dirty="0" smtClean="0"/>
              <a:t>body-mounted </a:t>
            </a:r>
            <a:r>
              <a:rPr lang="en-US" baseline="0" dirty="0"/>
              <a:t>camera to determine context and read back longer passages, but then use the finger-mounted camera for immediate access and exploration.</a:t>
            </a:r>
          </a:p>
        </p:txBody>
      </p:sp>
      <p:sp>
        <p:nvSpPr>
          <p:cNvPr id="4" name="Slide Number Placeholder 3"/>
          <p:cNvSpPr>
            <a:spLocks noGrp="1"/>
          </p:cNvSpPr>
          <p:nvPr>
            <p:ph type="sldNum" sz="quarter" idx="10"/>
          </p:nvPr>
        </p:nvSpPr>
        <p:spPr/>
        <p:txBody>
          <a:bodyPr/>
          <a:lstStyle/>
          <a:p>
            <a:fld id="{85065075-C8F1-A340-9AB0-CF3758A32522}" type="slidenum">
              <a:rPr lang="en-US" smtClean="0"/>
              <a:t>80</a:t>
            </a:fld>
            <a:endParaRPr lang="en-US"/>
          </a:p>
        </p:txBody>
      </p:sp>
    </p:spTree>
    <p:extLst>
      <p:ext uri="{BB962C8B-B14F-4D97-AF65-F5344CB8AC3E}">
        <p14:creationId xmlns:p14="http://schemas.microsoft.com/office/powerpoint/2010/main" val="7187809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Finally, reading is only one of the applications</a:t>
            </a:r>
            <a:r>
              <a:rPr lang="en-US" baseline="0" dirty="0"/>
              <a:t> we hope to support, and our goal is to produce a wearable device that augments the sense of touch and helps with </a:t>
            </a:r>
            <a:r>
              <a:rPr lang="en-US" baseline="0" dirty="0" smtClean="0"/>
              <a:t>a variety </a:t>
            </a:r>
            <a:r>
              <a:rPr lang="en-US" baseline="0" dirty="0"/>
              <a:t>of activities of daily living.</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81</a:t>
            </a:fld>
            <a:endParaRPr lang="en-US"/>
          </a:p>
        </p:txBody>
      </p:sp>
    </p:spTree>
    <p:extLst>
      <p:ext uri="{BB962C8B-B14F-4D97-AF65-F5344CB8AC3E}">
        <p14:creationId xmlns:p14="http://schemas.microsoft.com/office/powerpoint/2010/main" val="4860708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That’s it for my presentation.</a:t>
            </a:r>
            <a:r>
              <a:rPr lang="en-US" baseline="0" dirty="0"/>
              <a:t> </a:t>
            </a:r>
            <a:r>
              <a:rPr lang="en-US" dirty="0"/>
              <a:t>Thank</a:t>
            </a:r>
            <a:r>
              <a:rPr lang="en-US" baseline="0" dirty="0"/>
              <a:t> you to everyone on my team, and to all of you attending today.</a:t>
            </a:r>
            <a:endParaRPr lang="en-US" dirty="0"/>
          </a:p>
        </p:txBody>
      </p:sp>
      <p:sp>
        <p:nvSpPr>
          <p:cNvPr id="4" name="Slide Number Placeholder 3"/>
          <p:cNvSpPr>
            <a:spLocks noGrp="1"/>
          </p:cNvSpPr>
          <p:nvPr>
            <p:ph type="sldNum" sz="quarter" idx="10"/>
          </p:nvPr>
        </p:nvSpPr>
        <p:spPr/>
        <p:txBody>
          <a:bodyPr/>
          <a:lstStyle/>
          <a:p>
            <a:fld id="{85065075-C8F1-A340-9AB0-CF3758A32522}" type="slidenum">
              <a:rPr lang="en-US" smtClean="0"/>
              <a:t>82</a:t>
            </a:fld>
            <a:endParaRPr lang="en-US"/>
          </a:p>
        </p:txBody>
      </p:sp>
    </p:spTree>
    <p:extLst>
      <p:ext uri="{BB962C8B-B14F-4D97-AF65-F5344CB8AC3E}">
        <p14:creationId xmlns:p14="http://schemas.microsoft.com/office/powerpoint/2010/main" val="34286430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 research has used directional guidance</a:t>
            </a:r>
            <a:r>
              <a:rPr lang="en-US" baseline="0" dirty="0"/>
              <a:t> methods</a:t>
            </a:r>
            <a:r>
              <a:rPr lang="en-US" dirty="0"/>
              <a:t> similar to these, but in each case the focus was on feasibility. The user studies had small sample sizes of 3 to 4 participants, and didn’t report on quantitative performance metrics. That prevents us from fully understanding the effectiveness of finger guidance, as well as the reading performance and user reactions. Participants in the previous studies also had contradictory preferences when comparing the different types of directional guidance.</a:t>
            </a:r>
          </a:p>
        </p:txBody>
      </p:sp>
      <p:sp>
        <p:nvSpPr>
          <p:cNvPr id="4" name="Slide Number Placeholder 3"/>
          <p:cNvSpPr>
            <a:spLocks noGrp="1"/>
          </p:cNvSpPr>
          <p:nvPr>
            <p:ph type="sldNum" sz="quarter" idx="10"/>
          </p:nvPr>
        </p:nvSpPr>
        <p:spPr/>
        <p:txBody>
          <a:bodyPr/>
          <a:lstStyle/>
          <a:p>
            <a:fld id="{85065075-C8F1-A340-9AB0-CF3758A32522}" type="slidenum">
              <a:rPr lang="en-US" smtClean="0"/>
              <a:t>83</a:t>
            </a:fld>
            <a:endParaRPr lang="en-US"/>
          </a:p>
        </p:txBody>
      </p:sp>
    </p:spTree>
    <p:extLst>
      <p:ext uri="{BB962C8B-B14F-4D97-AF65-F5344CB8AC3E}">
        <p14:creationId xmlns:p14="http://schemas.microsoft.com/office/powerpoint/2010/main" val="1700137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from stationary scanners and screen reader software</a:t>
            </a:r>
            <a:r>
              <a:rPr lang="en-US" b="1" baseline="0" dirty="0"/>
              <a:t> [next slide]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to dedicated devices such as desktop video magnifiers, </a:t>
            </a:r>
            <a:r>
              <a:rPr lang="en-US" b="1" baseline="0" dirty="0"/>
              <a:t>[next slide]</a:t>
            </a: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to mobile phone applications like KNFB Reader</a:t>
            </a:r>
            <a:r>
              <a:rPr lang="en-US" b="1" baseline="0" dirty="0"/>
              <a:t> [next slide]</a:t>
            </a: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and more recently to wearable cameras such as </a:t>
            </a:r>
            <a:r>
              <a:rPr lang="en-US" baseline="0" dirty="0" err="1"/>
              <a:t>OrCam</a:t>
            </a:r>
            <a:r>
              <a:rPr lang="en-US" baseline="0" dirty="0"/>
              <a:t>.</a:t>
            </a:r>
          </a:p>
        </p:txBody>
      </p:sp>
      <p:sp>
        <p:nvSpPr>
          <p:cNvPr id="4" name="Slide Number Placeholder 3"/>
          <p:cNvSpPr>
            <a:spLocks noGrp="1"/>
          </p:cNvSpPr>
          <p:nvPr>
            <p:ph type="sldNum" sz="quarter" idx="10"/>
          </p:nvPr>
        </p:nvSpPr>
        <p:spPr/>
        <p:txBody>
          <a:bodyPr/>
          <a:lstStyle/>
          <a:p>
            <a:fld id="{85065075-C8F1-A340-9AB0-CF3758A32522}" type="slidenum">
              <a:rPr lang="en-US" smtClean="0"/>
              <a:t>9</a:t>
            </a:fld>
            <a:endParaRPr lang="en-US"/>
          </a:p>
        </p:txBody>
      </p:sp>
    </p:spTree>
    <p:extLst>
      <p:ext uri="{BB962C8B-B14F-4D97-AF65-F5344CB8AC3E}">
        <p14:creationId xmlns:p14="http://schemas.microsoft.com/office/powerpoint/2010/main" val="670588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0DA5E69-5A6C-4F5B-A11F-6EE31A21F2CA}" type="datetimeFigureOut">
              <a:rPr lang="en-US" smtClean="0"/>
              <a:t>10/26/16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7332F4-76FC-44B2-99A0-C44E74949E2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0DA5E69-5A6C-4F5B-A11F-6EE31A21F2CA}" type="datetimeFigureOut">
              <a:rPr lang="en-US" smtClean="0"/>
              <a:t>10/26/16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7332F4-76FC-44B2-99A0-C44E74949E2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0DA5E69-5A6C-4F5B-A11F-6EE31A21F2CA}" type="datetimeFigureOut">
              <a:rPr lang="en-US" smtClean="0"/>
              <a:t>10/26/16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7332F4-76FC-44B2-99A0-C44E74949E2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0DA5E69-5A6C-4F5B-A11F-6EE31A21F2CA}" type="datetimeFigureOut">
              <a:rPr lang="en-US" smtClean="0"/>
              <a:pPr/>
              <a:t>10/26/16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7332F4-76FC-44B2-99A0-C44E74949E2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0DA5E69-5A6C-4F5B-A11F-6EE31A21F2CA}" type="datetimeFigureOut">
              <a:rPr lang="en-US" smtClean="0"/>
              <a:pPr/>
              <a:t>10/26/16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7332F4-76FC-44B2-99A0-C44E74949E2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0DA5E69-5A6C-4F5B-A11F-6EE31A21F2CA}" type="datetimeFigureOut">
              <a:rPr lang="en-US" smtClean="0"/>
              <a:pPr/>
              <a:t>10/26/16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7332F4-76FC-44B2-99A0-C44E74949E2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0DA5E69-5A6C-4F5B-A11F-6EE31A21F2CA}" type="datetimeFigureOut">
              <a:rPr lang="en-US" smtClean="0"/>
              <a:t>10/26/16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7332F4-76FC-44B2-99A0-C44E74949E2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0DA5E69-5A6C-4F5B-A11F-6EE31A21F2CA}" type="datetimeFigureOut">
              <a:rPr lang="en-US" smtClean="0"/>
              <a:t>10/26/16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7332F4-76FC-44B2-99A0-C44E74949E2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0DA5E69-5A6C-4F5B-A11F-6EE31A21F2CA}" type="datetimeFigureOut">
              <a:rPr lang="en-US" smtClean="0"/>
              <a:t>10/26/16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7332F4-76FC-44B2-99A0-C44E74949E2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0DA5E69-5A6C-4F5B-A11F-6EE31A21F2CA}" type="datetimeFigureOut">
              <a:rPr lang="en-US" smtClean="0"/>
              <a:t>10/26/16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7332F4-76FC-44B2-99A0-C44E74949E2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3273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0" i="0" kern="1200">
          <a:solidFill>
            <a:schemeClr val="bg1"/>
          </a:solidFill>
          <a:latin typeface="Segoe UI Light" charset="0"/>
          <a:ea typeface="Segoe UI Light" charset="0"/>
          <a:cs typeface="Segoe UI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Segoe UI Light" charset="0"/>
          <a:ea typeface="Segoe UI Light" charset="0"/>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Segoe UI Light" charset="0"/>
          <a:ea typeface="Segoe UI Light" charset="0"/>
          <a:cs typeface="Segoe UI Light"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Segoe UI Light" charset="0"/>
          <a:ea typeface="Segoe UI Light" charset="0"/>
          <a:cs typeface="Segoe UI Light"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tiff"/><Relationship Id="rId6"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tiff"/><Relationship Id="rId6"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tiff"/><Relationship Id="rId6"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microsoft.com/office/2007/relationships/hdphoto" Target="../media/hdphoto1.wdp"/><Relationship Id="rId6"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microsoft.com/office/2007/relationships/hdphoto" Target="../media/hdphoto1.wdp"/><Relationship Id="rId6"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microsoft.com/office/2007/relationships/hdphoto" Target="../media/hdphoto1.wdp"/><Relationship Id="rId6"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xml"/><Relationship Id="rId5" Type="http://schemas.openxmlformats.org/officeDocument/2006/relationships/image" Target="../media/image1.jpeg"/><Relationship Id="rId6"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4.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4.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4.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4.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4.tiff"/></Relationships>
</file>

<file path=ppt/slides/_rels/slide34.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6.JP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8.xml"/><Relationship Id="rId5" Type="http://schemas.openxmlformats.org/officeDocument/2006/relationships/image" Target="../media/image17.png"/><Relationship Id="rId1" Type="http://schemas.openxmlformats.org/officeDocument/2006/relationships/video" Target="NULL" TargetMode="External"/><Relationship Id="rId2" Type="http://schemas.microsoft.com/office/2007/relationships/media" Target="../media/media2.mp4"/></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4.tiff"/></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microsoft.com/office/2007/relationships/media" Target="../media/media4.mp4"/><Relationship Id="rId4" Type="http://schemas.openxmlformats.org/officeDocument/2006/relationships/video" Target="../media/media4.mp4"/><Relationship Id="rId5" Type="http://schemas.openxmlformats.org/officeDocument/2006/relationships/slideLayout" Target="../slideLayouts/slideLayout2.xml"/><Relationship Id="rId6" Type="http://schemas.openxmlformats.org/officeDocument/2006/relationships/notesSlide" Target="../notesSlides/notesSlide43.xml"/><Relationship Id="rId7" Type="http://schemas.openxmlformats.org/officeDocument/2006/relationships/image" Target="../media/image22.png"/><Relationship Id="rId8" Type="http://schemas.openxmlformats.org/officeDocument/2006/relationships/image" Target="../media/image23.png"/><Relationship Id="rId1" Type="http://schemas.microsoft.com/office/2007/relationships/media" Target="../media/media3.mp4"/><Relationship Id="rId2" Type="http://schemas.openxmlformats.org/officeDocument/2006/relationships/video" Target="../media/media3.mp4"/></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4.xml"/><Relationship Id="rId5" Type="http://schemas.openxmlformats.org/officeDocument/2006/relationships/image" Target="../media/image22.png"/><Relationship Id="rId1" Type="http://schemas.microsoft.com/office/2007/relationships/media" Target="../media/media3.mp4"/><Relationship Id="rId2" Type="http://schemas.openxmlformats.org/officeDocument/2006/relationships/video" Target="../media/media3.mp4"/></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5.xml"/><Relationship Id="rId5" Type="http://schemas.openxmlformats.org/officeDocument/2006/relationships/image" Target="../media/image22.png"/><Relationship Id="rId1" Type="http://schemas.microsoft.com/office/2007/relationships/media" Target="../media/media3.mp4"/><Relationship Id="rId2" Type="http://schemas.openxmlformats.org/officeDocument/2006/relationships/video" Target="../media/media3.mp4"/></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6.xml"/><Relationship Id="rId5" Type="http://schemas.openxmlformats.org/officeDocument/2006/relationships/image" Target="../media/image23.png"/><Relationship Id="rId1" Type="http://schemas.microsoft.com/office/2007/relationships/media" Target="../media/media4.mp4"/><Relationship Id="rId2" Type="http://schemas.openxmlformats.org/officeDocument/2006/relationships/video" Target="../media/media4.mp4"/></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7.xml"/><Relationship Id="rId5" Type="http://schemas.openxmlformats.org/officeDocument/2006/relationships/image" Target="../media/image23.png"/><Relationship Id="rId1" Type="http://schemas.microsoft.com/office/2007/relationships/media" Target="../media/media4.mp4"/><Relationship Id="rId2" Type="http://schemas.openxmlformats.org/officeDocument/2006/relationships/video" Target="../media/media4.mp4"/></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tiff"/><Relationship Id="rId6"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26.png"/></Relationships>
</file>

<file path=ppt/slides/_rels/slide59.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tiff"/></Relationships>
</file>

<file path=ppt/slides/_rels/slide60.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5.JP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2.xml"/><Relationship Id="rId5" Type="http://schemas.openxmlformats.org/officeDocument/2006/relationships/image" Target="../media/image27.png"/><Relationship Id="rId1" Type="http://schemas.openxmlformats.org/officeDocument/2006/relationships/video" Target="NULL" TargetMode="External"/><Relationship Id="rId2" Type="http://schemas.microsoft.com/office/2007/relationships/media" Target="../media/media5.mp4"/></Relationships>
</file>

<file path=ppt/slides/_rels/slide63.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tiff"/></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5930"/>
          <a:stretch/>
        </p:blipFill>
        <p:spPr>
          <a:xfrm>
            <a:off x="0" y="13"/>
            <a:ext cx="12192000" cy="6857988"/>
          </a:xfrm>
          <a:prstGeom prst="rect">
            <a:avLst/>
          </a:prstGeom>
        </p:spPr>
      </p:pic>
      <p:sp>
        <p:nvSpPr>
          <p:cNvPr id="9" name="Rectangle 8"/>
          <p:cNvSpPr/>
          <p:nvPr/>
        </p:nvSpPr>
        <p:spPr>
          <a:xfrm>
            <a:off x="0" y="12"/>
            <a:ext cx="12204819" cy="6472574"/>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95274" y="5200650"/>
            <a:ext cx="11601451" cy="732812"/>
          </a:xfrm>
        </p:spPr>
        <p:txBody>
          <a:bodyPr>
            <a:normAutofit/>
          </a:bodyPr>
          <a:lstStyle/>
          <a:p>
            <a:pPr algn="l" hangingPunct="0"/>
            <a:r>
              <a:rPr lang="en-US" sz="2100" dirty="0">
                <a:solidFill>
                  <a:schemeClr val="accent4"/>
                </a:solidFill>
                <a:latin typeface="Segoe UI Semibold" panose="020B0702040204020203" pitchFamily="34" charset="0"/>
                <a:cs typeface="Segoe UI Semibold" panose="020B0702040204020203" pitchFamily="34" charset="0"/>
              </a:rPr>
              <a:t>Lee Stearns</a:t>
            </a:r>
            <a:r>
              <a:rPr lang="en-US" sz="2100" baseline="30000" dirty="0">
                <a:solidFill>
                  <a:schemeClr val="accent4"/>
                </a:solidFill>
                <a:latin typeface="Segoe UI Semibold" panose="020B0702040204020203" pitchFamily="34" charset="0"/>
                <a:cs typeface="Segoe UI Semibold" panose="020B0702040204020203" pitchFamily="34" charset="0"/>
              </a:rPr>
              <a:t>1</a:t>
            </a:r>
            <a:r>
              <a:rPr lang="en-US" sz="2100" dirty="0"/>
              <a:t>, Ruofei Du</a:t>
            </a:r>
            <a:r>
              <a:rPr lang="en-US" sz="2100" baseline="30000" dirty="0"/>
              <a:t>1</a:t>
            </a:r>
            <a:r>
              <a:rPr lang="en-US" sz="2100" dirty="0"/>
              <a:t>, Uran Oh</a:t>
            </a:r>
            <a:r>
              <a:rPr lang="en-US" sz="2100" baseline="30000" dirty="0"/>
              <a:t>1</a:t>
            </a:r>
            <a:r>
              <a:rPr lang="en-US" sz="2100" dirty="0"/>
              <a:t>, Catherine Jou</a:t>
            </a:r>
            <a:r>
              <a:rPr lang="en-US" sz="2100" baseline="30000" dirty="0"/>
              <a:t>1</a:t>
            </a:r>
            <a:r>
              <a:rPr lang="en-US" sz="2100" dirty="0"/>
              <a:t>, Leah Findlater</a:t>
            </a:r>
            <a:r>
              <a:rPr lang="en-US" sz="2100" baseline="30000" dirty="0"/>
              <a:t>2</a:t>
            </a:r>
            <a:r>
              <a:rPr lang="en-US" sz="2100" dirty="0"/>
              <a:t>, David A. Ross</a:t>
            </a:r>
            <a:r>
              <a:rPr lang="en-US" sz="2100" baseline="30000" dirty="0"/>
              <a:t>3</a:t>
            </a:r>
            <a:r>
              <a:rPr lang="en-US" sz="2100" dirty="0"/>
              <a:t>, Jon E. Froehlich</a:t>
            </a:r>
            <a:r>
              <a:rPr lang="en-US" sz="2100" baseline="30000" dirty="0"/>
              <a:t>1</a:t>
            </a:r>
            <a:endParaRPr lang="en-US" sz="2100" dirty="0"/>
          </a:p>
          <a:p>
            <a:pPr algn="l" hangingPunct="0"/>
            <a:r>
              <a:rPr lang="en-US" sz="1550" dirty="0">
                <a:solidFill>
                  <a:srgbClr val="FFC000"/>
                </a:solidFill>
                <a:latin typeface="Segoe UI Semibold" panose="020B0702040204020203" pitchFamily="34" charset="0"/>
                <a:cs typeface="Segoe UI Semibold" panose="020B0702040204020203" pitchFamily="34" charset="0"/>
              </a:rPr>
              <a:t>University of Maryland:</a:t>
            </a:r>
            <a:r>
              <a:rPr lang="en-US" sz="1550" dirty="0">
                <a:latin typeface="Segoe UI Semibold" panose="020B0702040204020203" pitchFamily="34" charset="0"/>
                <a:cs typeface="Segoe UI Semibold" panose="020B0702040204020203" pitchFamily="34" charset="0"/>
              </a:rPr>
              <a:t> </a:t>
            </a:r>
            <a:r>
              <a:rPr lang="en-US" sz="1550" dirty="0">
                <a:solidFill>
                  <a:srgbClr val="FFC000"/>
                </a:solidFill>
                <a:latin typeface="Segoe UI Semibold" panose="020B0702040204020203" pitchFamily="34" charset="0"/>
                <a:cs typeface="Segoe UI Semibold" panose="020B0702040204020203" pitchFamily="34" charset="0"/>
              </a:rPr>
              <a:t>Computer Science</a:t>
            </a:r>
            <a:r>
              <a:rPr lang="en-US" sz="1550" baseline="30000" dirty="0">
                <a:solidFill>
                  <a:srgbClr val="FFC000"/>
                </a:solidFill>
                <a:latin typeface="Segoe UI Semibold" panose="020B0702040204020203" pitchFamily="34" charset="0"/>
                <a:cs typeface="Segoe UI Semibold" panose="020B0702040204020203" pitchFamily="34" charset="0"/>
              </a:rPr>
              <a:t>1</a:t>
            </a:r>
            <a:r>
              <a:rPr lang="en-US" sz="1550" dirty="0"/>
              <a:t>, Information Studies</a:t>
            </a:r>
            <a:r>
              <a:rPr lang="en-US" sz="1550" baseline="30000" dirty="0"/>
              <a:t>2</a:t>
            </a:r>
            <a:r>
              <a:rPr lang="en-US" sz="1550" dirty="0"/>
              <a:t>, Atlanta VA R&amp;D Center for Visual &amp; Neurocognitive Rehabilitation</a:t>
            </a:r>
            <a:r>
              <a:rPr lang="en-US" sz="1550" baseline="30000" dirty="0"/>
              <a:t>3</a:t>
            </a:r>
            <a:endParaRPr lang="en-US" sz="1550" dirty="0"/>
          </a:p>
          <a:p>
            <a:pPr hangingPunct="0"/>
            <a:endParaRPr lang="en-US" dirty="0">
              <a:solidFill>
                <a:schemeClr val="bg1"/>
              </a:solidFill>
              <a:latin typeface="Segoe UI Light" panose="020B0502040204020203" pitchFamily="34" charset="0"/>
            </a:endParaRPr>
          </a:p>
        </p:txBody>
      </p:sp>
      <p:sp>
        <p:nvSpPr>
          <p:cNvPr id="4" name="Rectangle 3"/>
          <p:cNvSpPr/>
          <p:nvPr/>
        </p:nvSpPr>
        <p:spPr>
          <a:xfrm>
            <a:off x="0" y="6117816"/>
            <a:ext cx="12204819" cy="740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75625"/>
          <a:stretch/>
        </p:blipFill>
        <p:spPr>
          <a:xfrm>
            <a:off x="295274" y="6117810"/>
            <a:ext cx="2228851" cy="740190"/>
          </a:xfrm>
          <a:prstGeom prst="rect">
            <a:avLst/>
          </a:prstGeom>
          <a:ln>
            <a:noFill/>
          </a:ln>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6041" r="65417"/>
          <a:stretch/>
        </p:blipFill>
        <p:spPr>
          <a:xfrm>
            <a:off x="3370659" y="6117810"/>
            <a:ext cx="781051" cy="740190"/>
          </a:xfrm>
          <a:prstGeom prst="rect">
            <a:avLst/>
          </a:prstGeom>
          <a:ln>
            <a:noFill/>
          </a:ln>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36250" r="49792"/>
          <a:stretch/>
        </p:blipFill>
        <p:spPr>
          <a:xfrm>
            <a:off x="4855091" y="6117810"/>
            <a:ext cx="1276350" cy="740190"/>
          </a:xfrm>
          <a:prstGeom prst="rect">
            <a:avLst/>
          </a:prstGeom>
          <a:ln>
            <a:noFill/>
          </a:ln>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74635"/>
          <a:stretch/>
        </p:blipFill>
        <p:spPr>
          <a:xfrm>
            <a:off x="9577388" y="6117810"/>
            <a:ext cx="2319337" cy="740190"/>
          </a:xfrm>
          <a:prstGeom prst="rect">
            <a:avLst/>
          </a:prstGeom>
          <a:ln>
            <a:noFill/>
          </a:ln>
        </p:spPr>
      </p:pic>
      <p:sp>
        <p:nvSpPr>
          <p:cNvPr id="15" name="Title 1"/>
          <p:cNvSpPr txBox="1">
            <a:spLocks/>
          </p:cNvSpPr>
          <p:nvPr/>
        </p:nvSpPr>
        <p:spPr>
          <a:xfrm>
            <a:off x="295275" y="261256"/>
            <a:ext cx="11601450" cy="1377453"/>
          </a:xfrm>
          <a:prstGeom prst="rect">
            <a:avLst/>
          </a:prstGeom>
        </p:spPr>
        <p:txBody>
          <a:bodyPr anchor="ctr" anchorCtr="0">
            <a:noAutofit/>
          </a:bodyPr>
          <a:lstStyle>
            <a:lvl1pPr algn="ctr" defTabSz="914400" rtl="0" eaLnBrk="1" latinLnBrk="0" hangingPunct="1">
              <a:lnSpc>
                <a:spcPct val="90000"/>
              </a:lnSpc>
              <a:spcBef>
                <a:spcPct val="0"/>
              </a:spcBef>
              <a:buNone/>
              <a:defRPr sz="6000" b="0" i="0" kern="1200">
                <a:solidFill>
                  <a:schemeClr val="bg1"/>
                </a:solidFill>
                <a:latin typeface="Segoe UI Light" charset="0"/>
                <a:ea typeface="Segoe UI Light" charset="0"/>
                <a:cs typeface="Segoe UI Light" charset="0"/>
              </a:defRPr>
            </a:lvl1pPr>
          </a:lstStyle>
          <a:p>
            <a:pPr algn="l" hangingPunct="0"/>
            <a:r>
              <a:rPr lang="en-US" sz="3800" b="1" dirty="0">
                <a:latin typeface="Segoe Condensed" charset="0"/>
                <a:ea typeface="Segoe Condensed" charset="0"/>
                <a:cs typeface="Segoe Condensed" charset="0"/>
              </a:rPr>
              <a:t>Evaluating Haptic and Auditory Guidance to Assist Blind People in Reading Printed Text Using Finger-Mounted Cameras</a:t>
            </a:r>
          </a:p>
        </p:txBody>
      </p:sp>
      <p:sp>
        <p:nvSpPr>
          <p:cNvPr id="16" name="Subtitle 2"/>
          <p:cNvSpPr txBox="1">
            <a:spLocks/>
          </p:cNvSpPr>
          <p:nvPr/>
        </p:nvSpPr>
        <p:spPr>
          <a:xfrm>
            <a:off x="295272" y="1638709"/>
            <a:ext cx="3268828" cy="4223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Segoe UI Light" charset="0"/>
                <a:ea typeface="Segoe UI Light" charset="0"/>
                <a:cs typeface="Segoe UI Light"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Light" charset="0"/>
                <a:ea typeface="Segoe UI Light" charset="0"/>
                <a:cs typeface="Segoe UI Light"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Light" charset="0"/>
                <a:ea typeface="Segoe UI Light" charset="0"/>
                <a:cs typeface="Segoe UI Light"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Segoe UI Light" charset="0"/>
                <a:ea typeface="Segoe UI Light" charset="0"/>
                <a:cs typeface="Segoe UI Light"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Segoe UI Light" charset="0"/>
                <a:ea typeface="Segoe UI Light" charset="0"/>
                <a:cs typeface="Segoe UI Light"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hangingPunct="0"/>
            <a:r>
              <a:rPr lang="en-US" b="1" dirty="0">
                <a:solidFill>
                  <a:schemeClr val="accent4"/>
                </a:solidFill>
              </a:rPr>
              <a:t>TACCESS | ASSETS 2016</a:t>
            </a:r>
            <a:endParaRPr lang="en-US" sz="2800" b="1" dirty="0"/>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50209" r="27031"/>
          <a:stretch/>
        </p:blipFill>
        <p:spPr>
          <a:xfrm>
            <a:off x="6818491" y="6117810"/>
            <a:ext cx="2081213" cy="740190"/>
          </a:xfrm>
          <a:prstGeom prst="rect">
            <a:avLst/>
          </a:prstGeom>
          <a:ln>
            <a:noFill/>
          </a:ln>
        </p:spPr>
      </p:pic>
    </p:spTree>
    <p:extLst>
      <p:ext uri="{BB962C8B-B14F-4D97-AF65-F5344CB8AC3E}">
        <p14:creationId xmlns:p14="http://schemas.microsoft.com/office/powerpoint/2010/main" val="24774323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https://www.quantumrlv.com.au/media/catalog/product/cache/1/image/9df78eab33525d08d6e5fb8d27136e95/o/r/orcam76.jpg"/>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r="-13"/>
          <a:stretch/>
        </p:blipFill>
        <p:spPr bwMode="auto">
          <a:xfrm>
            <a:off x="6096760" y="3428998"/>
            <a:ext cx="609524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sara ce reader"/>
          <p:cNvPicPr>
            <a:picLocks noChangeAspect="1" noChangeArrowheads="1"/>
          </p:cNvPicPr>
          <p:nvPr/>
        </p:nvPicPr>
        <p:blipFill rotWithShape="1">
          <a:blip r:embed="rId4">
            <a:extLst>
              <a:ext uri="{28A0092B-C50C-407E-A947-70E740481C1C}">
                <a14:useLocalDpi xmlns:a14="http://schemas.microsoft.com/office/drawing/2010/main" val="0"/>
              </a:ext>
            </a:extLst>
          </a:blip>
          <a:srcRect l="-142" r="1" b="15849"/>
          <a:stretch/>
        </p:blipFill>
        <p:spPr bwMode="auto">
          <a:xfrm>
            <a:off x="6071118" y="2"/>
            <a:ext cx="6120881" cy="34289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5"/>
          <a:srcRect b="30245"/>
          <a:stretch/>
        </p:blipFill>
        <p:spPr>
          <a:xfrm>
            <a:off x="0" y="3504521"/>
            <a:ext cx="4414838" cy="3353479"/>
          </a:xfrm>
          <a:prstGeom prst="rect">
            <a:avLst/>
          </a:prstGeom>
        </p:spPr>
      </p:pic>
      <p:pic>
        <p:nvPicPr>
          <p:cNvPr id="11" name="Picture 10"/>
          <p:cNvPicPr>
            <a:picLocks noChangeAspect="1"/>
          </p:cNvPicPr>
          <p:nvPr/>
        </p:nvPicPr>
        <p:blipFill rotWithShape="1">
          <a:blip r:embed="rId6"/>
          <a:srcRect t="1877" b="23048"/>
          <a:stretch/>
        </p:blipFill>
        <p:spPr>
          <a:xfrm>
            <a:off x="0" y="1"/>
            <a:ext cx="6089904" cy="3429000"/>
          </a:xfrm>
          <a:prstGeom prst="rect">
            <a:avLst/>
          </a:prstGeom>
        </p:spPr>
      </p:pic>
      <p:sp>
        <p:nvSpPr>
          <p:cNvPr id="14" name="Title 1"/>
          <p:cNvSpPr txBox="1">
            <a:spLocks/>
          </p:cNvSpPr>
          <p:nvPr/>
        </p:nvSpPr>
        <p:spPr>
          <a:xfrm>
            <a:off x="0" y="2697480"/>
            <a:ext cx="4128117" cy="548640"/>
          </a:xfrm>
          <a:prstGeom prst="rect">
            <a:avLst/>
          </a:prstGeom>
          <a:solidFill>
            <a:schemeClr val="dk1">
              <a:alpha val="85000"/>
            </a:schemeClr>
          </a:solidFill>
          <a:ln w="12700" cap="flat" cmpd="sng" algn="ctr">
            <a:noFill/>
            <a:prstDash val="solid"/>
            <a:miter lim="800000"/>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i="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500" dirty="0">
                <a:solidFill>
                  <a:srgbClr val="FFFFFF"/>
                </a:solidFill>
                <a:latin typeface="Segoe UI Light"/>
                <a:cs typeface="Segoe UI Light"/>
              </a:rPr>
              <a:t>Scanner | OCR | Screen Reader</a:t>
            </a:r>
            <a:endParaRPr lang="en-US" sz="2500" b="1" dirty="0">
              <a:solidFill>
                <a:srgbClr val="FFFFFF"/>
              </a:solidFill>
              <a:latin typeface="Segoe UI Light"/>
              <a:cs typeface="Segoe UI Light"/>
            </a:endParaRPr>
          </a:p>
        </p:txBody>
      </p:sp>
      <p:sp>
        <p:nvSpPr>
          <p:cNvPr id="22" name="Title 1"/>
          <p:cNvSpPr txBox="1">
            <a:spLocks/>
          </p:cNvSpPr>
          <p:nvPr/>
        </p:nvSpPr>
        <p:spPr>
          <a:xfrm>
            <a:off x="6080509" y="2697480"/>
            <a:ext cx="5153547" cy="548640"/>
          </a:xfrm>
          <a:prstGeom prst="rect">
            <a:avLst/>
          </a:prstGeom>
          <a:solidFill>
            <a:schemeClr val="dk1">
              <a:alpha val="85000"/>
            </a:schemeClr>
          </a:solidFill>
          <a:ln w="12700" cap="flat" cmpd="sng" algn="ctr">
            <a:noFill/>
            <a:prstDash val="solid"/>
            <a:miter lim="800000"/>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300" dirty="0">
                <a:solidFill>
                  <a:srgbClr val="FFFFFF"/>
                </a:solidFill>
                <a:latin typeface="Segoe UI Light"/>
                <a:cs typeface="Segoe UI Light"/>
              </a:rPr>
              <a:t>Dedicated Devices (</a:t>
            </a:r>
            <a:r>
              <a:rPr lang="en-US" sz="2300" i="1" dirty="0">
                <a:solidFill>
                  <a:srgbClr val="FFFFFF"/>
                </a:solidFill>
                <a:latin typeface="Segoe UI Light"/>
                <a:cs typeface="Segoe UI Light"/>
              </a:rPr>
              <a:t>e.g.</a:t>
            </a:r>
            <a:r>
              <a:rPr lang="en-US" sz="2300" dirty="0">
                <a:solidFill>
                  <a:srgbClr val="FFFFFF"/>
                </a:solidFill>
                <a:latin typeface="Segoe UI Light"/>
                <a:cs typeface="Segoe UI Light"/>
              </a:rPr>
              <a:t>, video </a:t>
            </a:r>
            <a:r>
              <a:rPr lang="en-US" sz="2300" dirty="0" err="1">
                <a:solidFill>
                  <a:srgbClr val="FFFFFF"/>
                </a:solidFill>
                <a:latin typeface="Segoe UI Light"/>
                <a:cs typeface="Segoe UI Light"/>
              </a:rPr>
              <a:t>magifiers</a:t>
            </a:r>
            <a:r>
              <a:rPr lang="en-US" sz="2300" dirty="0">
                <a:solidFill>
                  <a:srgbClr val="FFFFFF"/>
                </a:solidFill>
                <a:latin typeface="Segoe UI Light"/>
                <a:cs typeface="Segoe UI Light"/>
              </a:rPr>
              <a:t>)</a:t>
            </a:r>
            <a:endParaRPr lang="en-US" sz="2300" b="1" dirty="0">
              <a:solidFill>
                <a:srgbClr val="FFFFFF"/>
              </a:solidFill>
              <a:latin typeface="Segoe UI Light"/>
              <a:cs typeface="Segoe UI Light"/>
            </a:endParaRPr>
          </a:p>
        </p:txBody>
      </p:sp>
      <p:sp>
        <p:nvSpPr>
          <p:cNvPr id="23" name="Title 1"/>
          <p:cNvSpPr txBox="1">
            <a:spLocks/>
          </p:cNvSpPr>
          <p:nvPr/>
        </p:nvSpPr>
        <p:spPr>
          <a:xfrm>
            <a:off x="0" y="6126480"/>
            <a:ext cx="5367867" cy="548640"/>
          </a:xfrm>
          <a:prstGeom prst="rect">
            <a:avLst/>
          </a:prstGeom>
          <a:solidFill>
            <a:schemeClr val="dk1">
              <a:alpha val="85000"/>
            </a:schemeClr>
          </a:solidFill>
          <a:ln w="12700" cap="flat" cmpd="sng" algn="ctr">
            <a:noFill/>
            <a:prstDash val="solid"/>
            <a:miter lim="800000"/>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0" i="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500" dirty="0">
                <a:solidFill>
                  <a:srgbClr val="FFFFFF"/>
                </a:solidFill>
                <a:latin typeface="Segoe UI Light"/>
                <a:cs typeface="Segoe UI Light"/>
              </a:rPr>
              <a:t>Smartphone Apps (</a:t>
            </a:r>
            <a:r>
              <a:rPr lang="en-US" sz="2500" i="1" dirty="0">
                <a:solidFill>
                  <a:srgbClr val="FFFFFF"/>
                </a:solidFill>
                <a:latin typeface="Segoe UI Light"/>
                <a:cs typeface="Segoe UI Light"/>
              </a:rPr>
              <a:t>e.g.</a:t>
            </a:r>
            <a:r>
              <a:rPr lang="en-US" sz="2500" dirty="0">
                <a:solidFill>
                  <a:srgbClr val="FFFFFF"/>
                </a:solidFill>
                <a:latin typeface="Segoe UI Light"/>
                <a:cs typeface="Segoe UI Light"/>
              </a:rPr>
              <a:t>, KNFB Reader iOS)</a:t>
            </a:r>
            <a:endParaRPr lang="en-US" sz="2500" b="1" dirty="0">
              <a:solidFill>
                <a:srgbClr val="FFFFFF"/>
              </a:solidFill>
              <a:latin typeface="Segoe UI Light"/>
              <a:cs typeface="Segoe UI Light"/>
            </a:endParaRPr>
          </a:p>
        </p:txBody>
      </p:sp>
      <p:sp>
        <p:nvSpPr>
          <p:cNvPr id="25" name="Title 1"/>
          <p:cNvSpPr txBox="1">
            <a:spLocks/>
          </p:cNvSpPr>
          <p:nvPr/>
        </p:nvSpPr>
        <p:spPr>
          <a:xfrm>
            <a:off x="6089904" y="6126480"/>
            <a:ext cx="4214955" cy="548640"/>
          </a:xfrm>
          <a:prstGeom prst="rect">
            <a:avLst/>
          </a:prstGeom>
          <a:solidFill>
            <a:schemeClr val="dk1">
              <a:alpha val="85000"/>
            </a:schemeClr>
          </a:solidFill>
          <a:ln w="12700" cap="flat" cmpd="sng" algn="ctr">
            <a:noFill/>
            <a:prstDash val="solid"/>
            <a:miter lim="800000"/>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0" i="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500" dirty="0">
                <a:solidFill>
                  <a:srgbClr val="FFFFFF"/>
                </a:solidFill>
                <a:latin typeface="Segoe UI Light"/>
                <a:cs typeface="Segoe UI Light"/>
              </a:rPr>
              <a:t>Wearable Cameras (</a:t>
            </a:r>
            <a:r>
              <a:rPr lang="en-US" sz="2500" i="1" dirty="0">
                <a:solidFill>
                  <a:srgbClr val="FFFFFF"/>
                </a:solidFill>
                <a:latin typeface="Segoe UI Light"/>
                <a:cs typeface="Segoe UI Light"/>
              </a:rPr>
              <a:t>e.g.</a:t>
            </a:r>
            <a:r>
              <a:rPr lang="en-US" sz="2500" dirty="0">
                <a:solidFill>
                  <a:srgbClr val="FFFFFF"/>
                </a:solidFill>
                <a:latin typeface="Segoe UI Light"/>
                <a:cs typeface="Segoe UI Light"/>
              </a:rPr>
              <a:t>, </a:t>
            </a:r>
            <a:r>
              <a:rPr lang="en-US" sz="2500" dirty="0" err="1">
                <a:solidFill>
                  <a:srgbClr val="FFFFFF"/>
                </a:solidFill>
                <a:latin typeface="Segoe UI Light"/>
                <a:cs typeface="Segoe UI Light"/>
              </a:rPr>
              <a:t>OrCam</a:t>
            </a:r>
            <a:r>
              <a:rPr lang="en-US" sz="2500" dirty="0">
                <a:solidFill>
                  <a:srgbClr val="FFFFFF"/>
                </a:solidFill>
                <a:latin typeface="Segoe UI Light"/>
                <a:cs typeface="Segoe UI Light"/>
              </a:rPr>
              <a:t>)</a:t>
            </a:r>
            <a:endParaRPr lang="en-US" sz="2500" b="1" dirty="0">
              <a:solidFill>
                <a:srgbClr val="FFFFFF"/>
              </a:solidFill>
              <a:latin typeface="Segoe UI Light"/>
              <a:cs typeface="Segoe UI Light"/>
            </a:endParaRPr>
          </a:p>
        </p:txBody>
      </p:sp>
      <p:sp>
        <p:nvSpPr>
          <p:cNvPr id="18" name="Title 1"/>
          <p:cNvSpPr txBox="1">
            <a:spLocks/>
          </p:cNvSpPr>
          <p:nvPr/>
        </p:nvSpPr>
        <p:spPr>
          <a:xfrm>
            <a:off x="-1" y="449943"/>
            <a:ext cx="6089905" cy="711200"/>
          </a:xfrm>
          <a:prstGeom prst="rect">
            <a:avLst/>
          </a:prstGeom>
          <a:solidFill>
            <a:schemeClr val="dk1">
              <a:alpha val="80000"/>
            </a:schemeClr>
          </a:solidFill>
          <a:ln w="12700" cap="flat" cmpd="sng" algn="ctr">
            <a:noFill/>
            <a:prstDash val="solid"/>
            <a:miter lim="800000"/>
          </a:ln>
        </p:spPr>
        <p:style>
          <a:lnRef idx="2">
            <a:schemeClr val="dk1">
              <a:shade val="50000"/>
            </a:schemeClr>
          </a:lnRef>
          <a:fillRef idx="1">
            <a:schemeClr val="dk1"/>
          </a:fillRef>
          <a:effectRef idx="0">
            <a:schemeClr val="dk1"/>
          </a:effectRef>
          <a:fontRef idx="minor">
            <a:schemeClr val="lt1"/>
          </a:fontRef>
        </p:style>
        <p:txBody>
          <a:bodyPr vert="horz" lIns="45720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Segoe UI Light" panose="020B0502040204020203"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cap="small" dirty="0">
                <a:solidFill>
                  <a:schemeClr val="accent4"/>
                </a:solidFill>
                <a:latin typeface="Segoe UI Semibold" panose="020B0702040204020203" pitchFamily="34" charset="0"/>
                <a:cs typeface="Segoe UI Semibold" panose="020B0702040204020203" pitchFamily="34" charset="0"/>
              </a:rPr>
              <a:t>Popular Reading Devices</a:t>
            </a:r>
          </a:p>
        </p:txBody>
      </p:sp>
    </p:spTree>
    <p:extLst>
      <p:ext uri="{BB962C8B-B14F-4D97-AF65-F5344CB8AC3E}">
        <p14:creationId xmlns:p14="http://schemas.microsoft.com/office/powerpoint/2010/main" val="592135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s://www.quantumrlv.com.au/media/catalog/product/cache/1/image/9df78eab33525d08d6e5fb8d27136e95/o/r/orcam76.jpg"/>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r="-13"/>
          <a:stretch/>
        </p:blipFill>
        <p:spPr bwMode="auto">
          <a:xfrm>
            <a:off x="6096760" y="3428998"/>
            <a:ext cx="609524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sara ce reader"/>
          <p:cNvPicPr>
            <a:picLocks noChangeAspect="1" noChangeArrowheads="1"/>
          </p:cNvPicPr>
          <p:nvPr/>
        </p:nvPicPr>
        <p:blipFill rotWithShape="1">
          <a:blip r:embed="rId4">
            <a:extLst>
              <a:ext uri="{28A0092B-C50C-407E-A947-70E740481C1C}">
                <a14:useLocalDpi xmlns:a14="http://schemas.microsoft.com/office/drawing/2010/main" val="0"/>
              </a:ext>
            </a:extLst>
          </a:blip>
          <a:srcRect l="-142" r="1" b="15849"/>
          <a:stretch/>
        </p:blipFill>
        <p:spPr bwMode="auto">
          <a:xfrm>
            <a:off x="6071118" y="2"/>
            <a:ext cx="6120881" cy="34289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5"/>
          <a:srcRect b="30245"/>
          <a:stretch/>
        </p:blipFill>
        <p:spPr>
          <a:xfrm>
            <a:off x="0" y="3504521"/>
            <a:ext cx="4414838" cy="3353479"/>
          </a:xfrm>
          <a:prstGeom prst="rect">
            <a:avLst/>
          </a:prstGeom>
        </p:spPr>
      </p:pic>
      <p:pic>
        <p:nvPicPr>
          <p:cNvPr id="11" name="Picture 10"/>
          <p:cNvPicPr>
            <a:picLocks noChangeAspect="1"/>
          </p:cNvPicPr>
          <p:nvPr/>
        </p:nvPicPr>
        <p:blipFill rotWithShape="1">
          <a:blip r:embed="rId6"/>
          <a:srcRect t="1877" b="23048"/>
          <a:stretch/>
        </p:blipFill>
        <p:spPr>
          <a:xfrm>
            <a:off x="0" y="1"/>
            <a:ext cx="6089904" cy="3429000"/>
          </a:xfrm>
          <a:prstGeom prst="rect">
            <a:avLst/>
          </a:prstGeom>
        </p:spPr>
      </p:pic>
      <p:sp>
        <p:nvSpPr>
          <p:cNvPr id="12" name="Rectangle 11"/>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93988"/>
            <a:endParaRPr lang="en-US" sz="3200" dirty="0">
              <a:latin typeface="Segoe UI Light" charset="0"/>
              <a:ea typeface="Segoe UI Light" charset="0"/>
              <a:cs typeface="Segoe UI Light" charset="0"/>
            </a:endParaRPr>
          </a:p>
        </p:txBody>
      </p:sp>
      <p:sp>
        <p:nvSpPr>
          <p:cNvPr id="13" name="TextBox 12"/>
          <p:cNvSpPr txBox="1"/>
          <p:nvPr/>
        </p:nvSpPr>
        <p:spPr>
          <a:xfrm>
            <a:off x="0" y="1613119"/>
            <a:ext cx="12170415" cy="2154436"/>
          </a:xfrm>
          <a:prstGeom prst="rect">
            <a:avLst/>
          </a:prstGeom>
          <a:noFill/>
        </p:spPr>
        <p:txBody>
          <a:bodyPr wrap="square" rtlCol="0">
            <a:spAutoFit/>
          </a:bodyPr>
          <a:lstStyle/>
          <a:p>
            <a:pPr marL="2298700"/>
            <a:r>
              <a:rPr lang="en-US" sz="4000" dirty="0">
                <a:solidFill>
                  <a:schemeClr val="accent4"/>
                </a:solidFill>
                <a:latin typeface="Segoe UI Semibold" panose="020B0702040204020203" pitchFamily="34" charset="0"/>
                <a:ea typeface="Segoe UI Light" charset="0"/>
                <a:cs typeface="Segoe UI Semibold" panose="020B0702040204020203" pitchFamily="34" charset="0"/>
              </a:rPr>
              <a:t>Open Questions (Existing Devices)</a:t>
            </a:r>
          </a:p>
          <a:p>
            <a:pPr marL="2298700"/>
            <a:endParaRPr lang="en-US" dirty="0">
              <a:solidFill>
                <a:schemeClr val="bg1"/>
              </a:solidFill>
              <a:latin typeface="Segoe UI Light" charset="0"/>
              <a:ea typeface="Segoe UI Light" charset="0"/>
              <a:cs typeface="Segoe UI Light" charset="0"/>
            </a:endParaRPr>
          </a:p>
          <a:p>
            <a:pPr marL="2298700">
              <a:buAutoNum type="arabicPeriod"/>
            </a:pPr>
            <a:r>
              <a:rPr lang="en-US" sz="3600" dirty="0">
                <a:solidFill>
                  <a:schemeClr val="bg1"/>
                </a:solidFill>
                <a:latin typeface="Segoe UI Light" charset="0"/>
                <a:ea typeface="Segoe UI Light" charset="0"/>
                <a:cs typeface="Segoe UI Light" charset="0"/>
              </a:rPr>
              <a:t> How to assist with aiming the camera </a:t>
            </a:r>
          </a:p>
          <a:p>
            <a:pPr marL="2751138"/>
            <a:r>
              <a:rPr lang="en-US" sz="3600" dirty="0">
                <a:solidFill>
                  <a:schemeClr val="bg1"/>
                </a:solidFill>
                <a:latin typeface="Segoe UI Light" charset="0"/>
                <a:ea typeface="Segoe UI Light" charset="0"/>
                <a:cs typeface="Segoe UI Light" charset="0"/>
              </a:rPr>
              <a:t>to capture desired content?</a:t>
            </a:r>
          </a:p>
        </p:txBody>
      </p:sp>
    </p:spTree>
    <p:extLst>
      <p:ext uri="{BB962C8B-B14F-4D97-AF65-F5344CB8AC3E}">
        <p14:creationId xmlns:p14="http://schemas.microsoft.com/office/powerpoint/2010/main" val="167622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s://www.quantumrlv.com.au/media/catalog/product/cache/1/image/9df78eab33525d08d6e5fb8d27136e95/o/r/orcam76.jpg"/>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r="-13"/>
          <a:stretch/>
        </p:blipFill>
        <p:spPr bwMode="auto">
          <a:xfrm>
            <a:off x="6096760" y="3428998"/>
            <a:ext cx="609524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sara ce reader"/>
          <p:cNvPicPr>
            <a:picLocks noChangeAspect="1" noChangeArrowheads="1"/>
          </p:cNvPicPr>
          <p:nvPr/>
        </p:nvPicPr>
        <p:blipFill rotWithShape="1">
          <a:blip r:embed="rId4">
            <a:extLst>
              <a:ext uri="{28A0092B-C50C-407E-A947-70E740481C1C}">
                <a14:useLocalDpi xmlns:a14="http://schemas.microsoft.com/office/drawing/2010/main" val="0"/>
              </a:ext>
            </a:extLst>
          </a:blip>
          <a:srcRect l="-142" r="1" b="15849"/>
          <a:stretch/>
        </p:blipFill>
        <p:spPr bwMode="auto">
          <a:xfrm>
            <a:off x="6071118" y="2"/>
            <a:ext cx="6120881" cy="34289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5"/>
          <a:srcRect b="30245"/>
          <a:stretch/>
        </p:blipFill>
        <p:spPr>
          <a:xfrm>
            <a:off x="0" y="3504521"/>
            <a:ext cx="4414838" cy="3353479"/>
          </a:xfrm>
          <a:prstGeom prst="rect">
            <a:avLst/>
          </a:prstGeom>
        </p:spPr>
      </p:pic>
      <p:pic>
        <p:nvPicPr>
          <p:cNvPr id="11" name="Picture 10"/>
          <p:cNvPicPr>
            <a:picLocks noChangeAspect="1"/>
          </p:cNvPicPr>
          <p:nvPr/>
        </p:nvPicPr>
        <p:blipFill rotWithShape="1">
          <a:blip r:embed="rId6"/>
          <a:srcRect t="1877" b="23048"/>
          <a:stretch/>
        </p:blipFill>
        <p:spPr>
          <a:xfrm>
            <a:off x="0" y="1"/>
            <a:ext cx="6089904" cy="3429000"/>
          </a:xfrm>
          <a:prstGeom prst="rect">
            <a:avLst/>
          </a:prstGeom>
        </p:spPr>
      </p:pic>
      <p:sp>
        <p:nvSpPr>
          <p:cNvPr id="12" name="Rectangle 11"/>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93988"/>
            <a:endParaRPr lang="en-US" sz="3200" dirty="0">
              <a:latin typeface="Segoe UI Light" charset="0"/>
              <a:ea typeface="Segoe UI Light" charset="0"/>
              <a:cs typeface="Segoe UI Light" charset="0"/>
            </a:endParaRPr>
          </a:p>
        </p:txBody>
      </p:sp>
      <p:sp>
        <p:nvSpPr>
          <p:cNvPr id="7" name="TextBox 6"/>
          <p:cNvSpPr txBox="1"/>
          <p:nvPr/>
        </p:nvSpPr>
        <p:spPr>
          <a:xfrm>
            <a:off x="0" y="1613119"/>
            <a:ext cx="12192000" cy="3539430"/>
          </a:xfrm>
          <a:prstGeom prst="rect">
            <a:avLst/>
          </a:prstGeom>
          <a:noFill/>
        </p:spPr>
        <p:txBody>
          <a:bodyPr wrap="square" rtlCol="0">
            <a:spAutoFit/>
          </a:bodyPr>
          <a:lstStyle/>
          <a:p>
            <a:pPr marL="2298700"/>
            <a:r>
              <a:rPr lang="en-US" sz="4000" dirty="0">
                <a:solidFill>
                  <a:schemeClr val="accent4"/>
                </a:solidFill>
                <a:latin typeface="Segoe UI Semibold" panose="020B0702040204020203" pitchFamily="34" charset="0"/>
                <a:ea typeface="Segoe UI Light" charset="0"/>
                <a:cs typeface="Segoe UI Semibold" panose="020B0702040204020203" pitchFamily="34" charset="0"/>
              </a:rPr>
              <a:t>Open Questions (Existing Devices)</a:t>
            </a:r>
          </a:p>
          <a:p>
            <a:pPr marL="2298700"/>
            <a:endParaRPr lang="en-US" dirty="0">
              <a:solidFill>
                <a:schemeClr val="bg1"/>
              </a:solidFill>
              <a:latin typeface="Segoe UI Light" charset="0"/>
              <a:ea typeface="Segoe UI Light" charset="0"/>
              <a:cs typeface="Segoe UI Light" charset="0"/>
            </a:endParaRPr>
          </a:p>
          <a:p>
            <a:pPr marL="2298700">
              <a:buAutoNum type="arabicPeriod"/>
            </a:pPr>
            <a:r>
              <a:rPr lang="en-US" sz="3600" dirty="0">
                <a:solidFill>
                  <a:schemeClr val="bg1">
                    <a:lumMod val="65000"/>
                  </a:schemeClr>
                </a:solidFill>
                <a:latin typeface="Segoe UI Light" charset="0"/>
                <a:ea typeface="Segoe UI Light" charset="0"/>
                <a:cs typeface="Segoe UI Light" charset="0"/>
              </a:rPr>
              <a:t> How to assist with aiming the camera </a:t>
            </a:r>
          </a:p>
          <a:p>
            <a:pPr marL="2751138"/>
            <a:r>
              <a:rPr lang="en-US" sz="3600" dirty="0">
                <a:solidFill>
                  <a:schemeClr val="bg1">
                    <a:lumMod val="65000"/>
                  </a:schemeClr>
                </a:solidFill>
                <a:latin typeface="Segoe UI Light" charset="0"/>
                <a:ea typeface="Segoe UI Light" charset="0"/>
                <a:cs typeface="Segoe UI Light" charset="0"/>
              </a:rPr>
              <a:t>to capture desired content?</a:t>
            </a:r>
          </a:p>
          <a:p>
            <a:pPr marL="2298700"/>
            <a:endParaRPr lang="en-US" dirty="0">
              <a:solidFill>
                <a:schemeClr val="bg1"/>
              </a:solidFill>
              <a:latin typeface="Segoe UI Light" charset="0"/>
              <a:ea typeface="Segoe UI Light" charset="0"/>
              <a:cs typeface="Segoe UI Light" charset="0"/>
            </a:endParaRPr>
          </a:p>
          <a:p>
            <a:pPr marL="2298700">
              <a:buFont typeface="+mj-lt"/>
              <a:buAutoNum type="arabicPeriod" startAt="2"/>
            </a:pPr>
            <a:r>
              <a:rPr lang="en-US" sz="3600" dirty="0">
                <a:solidFill>
                  <a:schemeClr val="bg1"/>
                </a:solidFill>
                <a:latin typeface="Segoe UI Light" charset="0"/>
                <a:ea typeface="Segoe UI Light" charset="0"/>
                <a:cs typeface="Segoe UI Light" charset="0"/>
              </a:rPr>
              <a:t> How to handle complex documents </a:t>
            </a:r>
          </a:p>
          <a:p>
            <a:pPr marL="2751138"/>
            <a:r>
              <a:rPr lang="en-US" sz="3600" dirty="0">
                <a:solidFill>
                  <a:schemeClr val="bg1"/>
                </a:solidFill>
                <a:latin typeface="Segoe UI Light" charset="0"/>
                <a:ea typeface="Segoe UI Light" charset="0"/>
                <a:cs typeface="Segoe UI Light" charset="0"/>
              </a:rPr>
              <a:t>and convey layout information?</a:t>
            </a:r>
          </a:p>
        </p:txBody>
      </p:sp>
    </p:spTree>
    <p:extLst>
      <p:ext uri="{BB962C8B-B14F-4D97-AF65-F5344CB8AC3E}">
        <p14:creationId xmlns:p14="http://schemas.microsoft.com/office/powerpoint/2010/main" val="114847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5342" y="-7488"/>
            <a:ext cx="5479143" cy="6433237"/>
          </a:xfrm>
          <a:prstGeom prst="rect">
            <a:avLst/>
          </a:prstGeom>
        </p:spPr>
      </p:pic>
      <p:sp>
        <p:nvSpPr>
          <p:cNvPr id="2" name="Title 1"/>
          <p:cNvSpPr>
            <a:spLocks noGrp="1"/>
          </p:cNvSpPr>
          <p:nvPr>
            <p:ph type="title" idx="4294967295"/>
          </p:nvPr>
        </p:nvSpPr>
        <p:spPr>
          <a:xfrm>
            <a:off x="228602" y="307069"/>
            <a:ext cx="10515600" cy="1325563"/>
          </a:xfrm>
          <a:prstGeom prst="rect">
            <a:avLst/>
          </a:prstGeom>
        </p:spPr>
        <p:txBody>
          <a:bodyPr>
            <a:normAutofit/>
          </a:bodyPr>
          <a:lstStyle/>
          <a:p>
            <a:r>
              <a:rPr lang="en-US" sz="5900" cap="small" dirty="0">
                <a:solidFill>
                  <a:schemeClr val="accent4"/>
                </a:solidFill>
                <a:latin typeface="Segoe UI Semibold" panose="020B0702040204020203" pitchFamily="34" charset="0"/>
                <a:cs typeface="Segoe UI Semibold" panose="020B0702040204020203" pitchFamily="34" charset="0"/>
              </a:rPr>
              <a:t>HandSight</a:t>
            </a:r>
            <a:r>
              <a:rPr lang="en-US" cap="small" dirty="0">
                <a:solidFill>
                  <a:schemeClr val="accent4"/>
                </a:solidFill>
              </a:rPr>
              <a:t/>
            </a:r>
            <a:br>
              <a:rPr lang="en-US" cap="small" dirty="0">
                <a:solidFill>
                  <a:schemeClr val="accent4"/>
                </a:solidFill>
              </a:rPr>
            </a:br>
            <a:endParaRPr lang="en-US" sz="1600" dirty="0"/>
          </a:p>
        </p:txBody>
      </p:sp>
      <p:sp>
        <p:nvSpPr>
          <p:cNvPr id="6" name="Rectangle 5"/>
          <p:cNvSpPr/>
          <p:nvPr/>
        </p:nvSpPr>
        <p:spPr>
          <a:xfrm>
            <a:off x="257630" y="1013392"/>
            <a:ext cx="3796232" cy="397032"/>
          </a:xfrm>
          <a:prstGeom prst="rect">
            <a:avLst/>
          </a:prstGeom>
        </p:spPr>
        <p:txBody>
          <a:bodyPr wrap="none">
            <a:spAutoFit/>
          </a:bodyPr>
          <a:lstStyle/>
          <a:p>
            <a:r>
              <a:rPr lang="en-US" sz="1980" dirty="0">
                <a:solidFill>
                  <a:schemeClr val="bg1"/>
                </a:solidFill>
                <a:latin typeface="Segoe UI Light" charset="0"/>
                <a:ea typeface="Segoe UI Light" charset="0"/>
                <a:cs typeface="Segoe UI Light" charset="0"/>
              </a:rPr>
              <a:t>A vision-augmented touch system</a:t>
            </a:r>
          </a:p>
        </p:txBody>
      </p:sp>
    </p:spTree>
    <p:extLst>
      <p:ext uri="{BB962C8B-B14F-4D97-AF65-F5344CB8AC3E}">
        <p14:creationId xmlns:p14="http://schemas.microsoft.com/office/powerpoint/2010/main" val="319980141"/>
      </p:ext>
    </p:extLst>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5342" y="-7488"/>
            <a:ext cx="5479143" cy="6433237"/>
          </a:xfrm>
          <a:prstGeom prst="rect">
            <a:avLst/>
          </a:prstGeom>
        </p:spPr>
      </p:pic>
      <p:sp>
        <p:nvSpPr>
          <p:cNvPr id="2" name="Title 1"/>
          <p:cNvSpPr>
            <a:spLocks noGrp="1"/>
          </p:cNvSpPr>
          <p:nvPr>
            <p:ph type="title" idx="4294967295"/>
          </p:nvPr>
        </p:nvSpPr>
        <p:spPr>
          <a:xfrm>
            <a:off x="228602" y="307069"/>
            <a:ext cx="10515600" cy="1325563"/>
          </a:xfrm>
          <a:prstGeom prst="rect">
            <a:avLst/>
          </a:prstGeom>
        </p:spPr>
        <p:txBody>
          <a:bodyPr>
            <a:normAutofit/>
          </a:bodyPr>
          <a:lstStyle/>
          <a:p>
            <a:r>
              <a:rPr lang="en-US" sz="5900" cap="small" dirty="0">
                <a:solidFill>
                  <a:schemeClr val="accent4"/>
                </a:solidFill>
                <a:latin typeface="Segoe UI Semibold" panose="020B0702040204020203" pitchFamily="34" charset="0"/>
                <a:cs typeface="Segoe UI Semibold" panose="020B0702040204020203" pitchFamily="34" charset="0"/>
              </a:rPr>
              <a:t>HandSight</a:t>
            </a:r>
            <a:r>
              <a:rPr lang="en-US" cap="small" dirty="0">
                <a:solidFill>
                  <a:schemeClr val="accent4"/>
                </a:solidFill>
              </a:rPr>
              <a:t/>
            </a:r>
            <a:br>
              <a:rPr lang="en-US" cap="small" dirty="0">
                <a:solidFill>
                  <a:schemeClr val="accent4"/>
                </a:solidFill>
              </a:rPr>
            </a:br>
            <a:endParaRPr lang="en-US" sz="1600" dirty="0"/>
          </a:p>
        </p:txBody>
      </p:sp>
      <p:sp>
        <p:nvSpPr>
          <p:cNvPr id="5" name="Rectangle 4"/>
          <p:cNvSpPr/>
          <p:nvPr/>
        </p:nvSpPr>
        <p:spPr>
          <a:xfrm>
            <a:off x="257630" y="1013392"/>
            <a:ext cx="3796232" cy="397032"/>
          </a:xfrm>
          <a:prstGeom prst="rect">
            <a:avLst/>
          </a:prstGeom>
        </p:spPr>
        <p:txBody>
          <a:bodyPr wrap="none">
            <a:spAutoFit/>
          </a:bodyPr>
          <a:lstStyle/>
          <a:p>
            <a:r>
              <a:rPr lang="en-US" sz="1980" dirty="0">
                <a:solidFill>
                  <a:schemeClr val="bg1"/>
                </a:solidFill>
                <a:latin typeface="Segoe UI Light" charset="0"/>
                <a:ea typeface="Segoe UI Light" charset="0"/>
                <a:cs typeface="Segoe UI Light" charset="0"/>
              </a:rPr>
              <a:t>A vision-augmented touch system</a:t>
            </a:r>
          </a:p>
        </p:txBody>
      </p:sp>
      <p:sp>
        <p:nvSpPr>
          <p:cNvPr id="6" name="TextBox 5"/>
          <p:cNvSpPr txBox="1"/>
          <p:nvPr/>
        </p:nvSpPr>
        <p:spPr>
          <a:xfrm>
            <a:off x="1842381" y="2701298"/>
            <a:ext cx="2409634" cy="400110"/>
          </a:xfrm>
          <a:prstGeom prst="rect">
            <a:avLst/>
          </a:prstGeom>
          <a:noFill/>
        </p:spPr>
        <p:txBody>
          <a:bodyPr wrap="none" rtlCol="0">
            <a:spAutoFit/>
          </a:bodyPr>
          <a:lstStyle/>
          <a:p>
            <a:r>
              <a:rPr lang="en-US" sz="2000" dirty="0">
                <a:solidFill>
                  <a:schemeClr val="bg1"/>
                </a:solidFill>
                <a:latin typeface="Segoe UI Light"/>
                <a:cs typeface="Segoe UI Light"/>
              </a:rPr>
              <a:t>Tiny CMOS cameras,</a:t>
            </a:r>
          </a:p>
        </p:txBody>
      </p:sp>
      <p:cxnSp>
        <p:nvCxnSpPr>
          <p:cNvPr id="9" name="Straight Connector 8"/>
          <p:cNvCxnSpPr/>
          <p:nvPr/>
        </p:nvCxnSpPr>
        <p:spPr>
          <a:xfrm flipV="1">
            <a:off x="4310743" y="2528694"/>
            <a:ext cx="1683657" cy="417706"/>
          </a:xfrm>
          <a:prstGeom prst="line">
            <a:avLst/>
          </a:prstGeom>
          <a:ln w="19050" cmpd="sng">
            <a:solidFill>
              <a:schemeClr val="bg2"/>
            </a:solidFill>
          </a:ln>
        </p:spPr>
        <p:style>
          <a:lnRef idx="2">
            <a:schemeClr val="accent1"/>
          </a:lnRef>
          <a:fillRef idx="0">
            <a:schemeClr val="accent1"/>
          </a:fillRef>
          <a:effectRef idx="1">
            <a:schemeClr val="accent1"/>
          </a:effectRef>
          <a:fontRef idx="minor">
            <a:schemeClr val="tx1"/>
          </a:fontRef>
        </p:style>
      </p:cxnSp>
      <p:pic>
        <p:nvPicPr>
          <p:cNvPr id="10" name="Picture 9" descr="naneye no background.jpg"/>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100000" l="0" r="89894"/>
                    </a14:imgEffect>
                  </a14:imgLayer>
                </a14:imgProps>
              </a:ext>
              <a:ext uri="{28A0092B-C50C-407E-A947-70E740481C1C}">
                <a14:useLocalDpi xmlns:a14="http://schemas.microsoft.com/office/drawing/2010/main" val="0"/>
              </a:ext>
            </a:extLst>
          </a:blip>
          <a:stretch>
            <a:fillRect/>
          </a:stretch>
        </p:blipFill>
        <p:spPr>
          <a:xfrm rot="16200000">
            <a:off x="611308" y="3875869"/>
            <a:ext cx="3753266" cy="2645255"/>
          </a:xfrm>
          <a:prstGeom prst="rect">
            <a:avLst/>
          </a:prstGeom>
          <a:scene3d>
            <a:camera prst="orthographicFront">
              <a:rot lat="0" lon="0" rev="20999999"/>
            </a:camera>
            <a:lightRig rig="threePt" dir="t"/>
          </a:scene3d>
        </p:spPr>
      </p:pic>
    </p:spTree>
    <p:extLst>
      <p:ext uri="{BB962C8B-B14F-4D97-AF65-F5344CB8AC3E}">
        <p14:creationId xmlns:p14="http://schemas.microsoft.com/office/powerpoint/2010/main" val="57549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5342" y="-7488"/>
            <a:ext cx="5479143" cy="6433237"/>
          </a:xfrm>
          <a:prstGeom prst="rect">
            <a:avLst/>
          </a:prstGeom>
        </p:spPr>
      </p:pic>
      <p:sp>
        <p:nvSpPr>
          <p:cNvPr id="2" name="Title 1"/>
          <p:cNvSpPr>
            <a:spLocks noGrp="1"/>
          </p:cNvSpPr>
          <p:nvPr>
            <p:ph type="title" idx="4294967295"/>
          </p:nvPr>
        </p:nvSpPr>
        <p:spPr>
          <a:xfrm>
            <a:off x="228602" y="307069"/>
            <a:ext cx="10515600" cy="1325563"/>
          </a:xfrm>
          <a:prstGeom prst="rect">
            <a:avLst/>
          </a:prstGeom>
        </p:spPr>
        <p:txBody>
          <a:bodyPr>
            <a:normAutofit/>
          </a:bodyPr>
          <a:lstStyle/>
          <a:p>
            <a:r>
              <a:rPr lang="en-US" sz="5900" cap="small" dirty="0">
                <a:solidFill>
                  <a:schemeClr val="accent4"/>
                </a:solidFill>
                <a:latin typeface="Segoe UI Semibold" panose="020B0702040204020203" pitchFamily="34" charset="0"/>
                <a:cs typeface="Segoe UI Semibold" panose="020B0702040204020203" pitchFamily="34" charset="0"/>
              </a:rPr>
              <a:t>HandSight</a:t>
            </a:r>
            <a:r>
              <a:rPr lang="en-US" cap="small" dirty="0">
                <a:solidFill>
                  <a:schemeClr val="accent4"/>
                </a:solidFill>
              </a:rPr>
              <a:t/>
            </a:r>
            <a:br>
              <a:rPr lang="en-US" cap="small" dirty="0">
                <a:solidFill>
                  <a:schemeClr val="accent4"/>
                </a:solidFill>
              </a:rPr>
            </a:br>
            <a:endParaRPr lang="en-US" sz="1600" dirty="0"/>
          </a:p>
        </p:txBody>
      </p:sp>
      <p:sp>
        <p:nvSpPr>
          <p:cNvPr id="6" name="TextBox 5"/>
          <p:cNvSpPr txBox="1"/>
          <p:nvPr/>
        </p:nvSpPr>
        <p:spPr>
          <a:xfrm>
            <a:off x="1842381" y="2701298"/>
            <a:ext cx="2948949" cy="1015663"/>
          </a:xfrm>
          <a:prstGeom prst="rect">
            <a:avLst/>
          </a:prstGeom>
          <a:noFill/>
        </p:spPr>
        <p:txBody>
          <a:bodyPr wrap="none" rtlCol="0">
            <a:spAutoFit/>
          </a:bodyPr>
          <a:lstStyle/>
          <a:p>
            <a:r>
              <a:rPr lang="en-US" sz="2000" dirty="0">
                <a:solidFill>
                  <a:schemeClr val="bg1"/>
                </a:solidFill>
                <a:latin typeface="Segoe UI Light"/>
                <a:cs typeface="Segoe UI Light"/>
              </a:rPr>
              <a:t>Tiny CMOS cameras,</a:t>
            </a:r>
          </a:p>
          <a:p>
            <a:r>
              <a:rPr lang="en-US" sz="2000" dirty="0">
                <a:solidFill>
                  <a:schemeClr val="bg1"/>
                </a:solidFill>
                <a:latin typeface="Segoe UI Light"/>
                <a:cs typeface="Segoe UI Light"/>
              </a:rPr>
              <a:t>haptic actuators mounted</a:t>
            </a:r>
          </a:p>
          <a:p>
            <a:r>
              <a:rPr lang="en-US" sz="2000" dirty="0">
                <a:solidFill>
                  <a:schemeClr val="bg1"/>
                </a:solidFill>
                <a:latin typeface="Segoe UI Light"/>
                <a:cs typeface="Segoe UI Light"/>
              </a:rPr>
              <a:t>on one or more fingers</a:t>
            </a:r>
          </a:p>
        </p:txBody>
      </p:sp>
      <p:pic>
        <p:nvPicPr>
          <p:cNvPr id="8" name="Picture 7" descr="naneye no background.jpg"/>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100000" l="0" r="89894"/>
                    </a14:imgEffect>
                  </a14:imgLayer>
                </a14:imgProps>
              </a:ext>
              <a:ext uri="{28A0092B-C50C-407E-A947-70E740481C1C}">
                <a14:useLocalDpi xmlns:a14="http://schemas.microsoft.com/office/drawing/2010/main" val="0"/>
              </a:ext>
            </a:extLst>
          </a:blip>
          <a:stretch>
            <a:fillRect/>
          </a:stretch>
        </p:blipFill>
        <p:spPr>
          <a:xfrm rot="16200000">
            <a:off x="611308" y="3875869"/>
            <a:ext cx="3753266" cy="2645255"/>
          </a:xfrm>
          <a:prstGeom prst="rect">
            <a:avLst/>
          </a:prstGeom>
          <a:scene3d>
            <a:camera prst="orthographicFront">
              <a:rot lat="0" lon="0" rev="20999999"/>
            </a:camera>
            <a:lightRig rig="threePt" dir="t"/>
          </a:scene3d>
        </p:spPr>
      </p:pic>
      <p:cxnSp>
        <p:nvCxnSpPr>
          <p:cNvPr id="9" name="Straight Connector 8"/>
          <p:cNvCxnSpPr/>
          <p:nvPr/>
        </p:nvCxnSpPr>
        <p:spPr>
          <a:xfrm flipV="1">
            <a:off x="4310743" y="2528694"/>
            <a:ext cx="1683657" cy="417706"/>
          </a:xfrm>
          <a:prstGeom prst="line">
            <a:avLst/>
          </a:prstGeom>
          <a:ln w="19050" cmpd="sng">
            <a:solidFill>
              <a:schemeClr val="bg2"/>
            </a:solidFill>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rotWithShape="1">
          <a:blip r:embed="rId6"/>
          <a:srcRect t="7739" r="6756" b="1865"/>
          <a:stretch/>
        </p:blipFill>
        <p:spPr>
          <a:xfrm rot="17783116">
            <a:off x="3085019" y="4209892"/>
            <a:ext cx="3673914" cy="2462593"/>
          </a:xfrm>
          <a:prstGeom prst="rect">
            <a:avLst/>
          </a:prstGeom>
        </p:spPr>
      </p:pic>
      <p:sp>
        <p:nvSpPr>
          <p:cNvPr id="10" name="Rectangle 9"/>
          <p:cNvSpPr/>
          <p:nvPr/>
        </p:nvSpPr>
        <p:spPr>
          <a:xfrm>
            <a:off x="257630" y="1013392"/>
            <a:ext cx="3796232" cy="397032"/>
          </a:xfrm>
          <a:prstGeom prst="rect">
            <a:avLst/>
          </a:prstGeom>
        </p:spPr>
        <p:txBody>
          <a:bodyPr wrap="none">
            <a:spAutoFit/>
          </a:bodyPr>
          <a:lstStyle/>
          <a:p>
            <a:r>
              <a:rPr lang="en-US" sz="1980" dirty="0">
                <a:solidFill>
                  <a:schemeClr val="bg1"/>
                </a:solidFill>
                <a:latin typeface="Segoe UI Light" charset="0"/>
                <a:ea typeface="Segoe UI Light" charset="0"/>
                <a:cs typeface="Segoe UI Light" charset="0"/>
              </a:rPr>
              <a:t>A vision-augmented touch system</a:t>
            </a:r>
          </a:p>
        </p:txBody>
      </p:sp>
    </p:spTree>
    <p:extLst>
      <p:ext uri="{BB962C8B-B14F-4D97-AF65-F5344CB8AC3E}">
        <p14:creationId xmlns:p14="http://schemas.microsoft.com/office/powerpoint/2010/main" val="20950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5342" y="-7488"/>
            <a:ext cx="5479143" cy="6433237"/>
          </a:xfrm>
          <a:prstGeom prst="rect">
            <a:avLst/>
          </a:prstGeom>
        </p:spPr>
      </p:pic>
      <p:sp>
        <p:nvSpPr>
          <p:cNvPr id="2" name="Title 1"/>
          <p:cNvSpPr>
            <a:spLocks noGrp="1"/>
          </p:cNvSpPr>
          <p:nvPr>
            <p:ph type="title" idx="4294967295"/>
          </p:nvPr>
        </p:nvSpPr>
        <p:spPr>
          <a:xfrm>
            <a:off x="228602" y="307069"/>
            <a:ext cx="10515600" cy="1325563"/>
          </a:xfrm>
          <a:prstGeom prst="rect">
            <a:avLst/>
          </a:prstGeom>
        </p:spPr>
        <p:txBody>
          <a:bodyPr>
            <a:normAutofit/>
          </a:bodyPr>
          <a:lstStyle/>
          <a:p>
            <a:r>
              <a:rPr lang="en-US" sz="5900" cap="small" dirty="0">
                <a:solidFill>
                  <a:schemeClr val="accent4"/>
                </a:solidFill>
                <a:latin typeface="Segoe UI Semibold" panose="020B0702040204020203" pitchFamily="34" charset="0"/>
                <a:cs typeface="Segoe UI Semibold" panose="020B0702040204020203" pitchFamily="34" charset="0"/>
              </a:rPr>
              <a:t>HandSight</a:t>
            </a:r>
            <a:r>
              <a:rPr lang="en-US" cap="small" dirty="0">
                <a:solidFill>
                  <a:schemeClr val="accent4"/>
                </a:solidFill>
              </a:rPr>
              <a:t/>
            </a:r>
            <a:br>
              <a:rPr lang="en-US" cap="small" dirty="0">
                <a:solidFill>
                  <a:schemeClr val="accent4"/>
                </a:solidFill>
              </a:rPr>
            </a:br>
            <a:endParaRPr lang="en-US" sz="1600" dirty="0"/>
          </a:p>
        </p:txBody>
      </p:sp>
      <p:sp>
        <p:nvSpPr>
          <p:cNvPr id="6" name="TextBox 5"/>
          <p:cNvSpPr txBox="1"/>
          <p:nvPr/>
        </p:nvSpPr>
        <p:spPr>
          <a:xfrm>
            <a:off x="1842381" y="2701298"/>
            <a:ext cx="2948949" cy="1015663"/>
          </a:xfrm>
          <a:prstGeom prst="rect">
            <a:avLst/>
          </a:prstGeom>
          <a:noFill/>
        </p:spPr>
        <p:txBody>
          <a:bodyPr wrap="none" rtlCol="0">
            <a:spAutoFit/>
          </a:bodyPr>
          <a:lstStyle/>
          <a:p>
            <a:r>
              <a:rPr lang="en-US" sz="2000" dirty="0">
                <a:solidFill>
                  <a:schemeClr val="bg1"/>
                </a:solidFill>
                <a:latin typeface="Segoe UI Light"/>
                <a:cs typeface="Segoe UI Light"/>
              </a:rPr>
              <a:t>Tiny CMOS cameras,</a:t>
            </a:r>
          </a:p>
          <a:p>
            <a:r>
              <a:rPr lang="en-US" sz="2000" dirty="0">
                <a:solidFill>
                  <a:schemeClr val="bg1"/>
                </a:solidFill>
                <a:latin typeface="Segoe UI Light"/>
                <a:cs typeface="Segoe UI Light"/>
              </a:rPr>
              <a:t>haptic actuators mounted</a:t>
            </a:r>
          </a:p>
          <a:p>
            <a:r>
              <a:rPr lang="en-US" sz="2000" dirty="0">
                <a:solidFill>
                  <a:schemeClr val="bg1"/>
                </a:solidFill>
                <a:latin typeface="Segoe UI Light"/>
                <a:cs typeface="Segoe UI Light"/>
              </a:rPr>
              <a:t>on one or more fingers</a:t>
            </a:r>
          </a:p>
        </p:txBody>
      </p:sp>
      <p:cxnSp>
        <p:nvCxnSpPr>
          <p:cNvPr id="9" name="Straight Connector 8"/>
          <p:cNvCxnSpPr/>
          <p:nvPr/>
        </p:nvCxnSpPr>
        <p:spPr>
          <a:xfrm flipV="1">
            <a:off x="4310743" y="2528694"/>
            <a:ext cx="1683657" cy="417706"/>
          </a:xfrm>
          <a:prstGeom prst="line">
            <a:avLst/>
          </a:prstGeom>
          <a:ln w="19050" cmpd="sng">
            <a:solidFill>
              <a:schemeClr val="bg2"/>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9106304" y="3157235"/>
            <a:ext cx="2595839" cy="1015663"/>
          </a:xfrm>
          <a:prstGeom prst="rect">
            <a:avLst/>
          </a:prstGeom>
          <a:noFill/>
        </p:spPr>
        <p:txBody>
          <a:bodyPr wrap="none" rtlCol="0">
            <a:spAutoFit/>
          </a:bodyPr>
          <a:lstStyle/>
          <a:p>
            <a:pPr algn="r"/>
            <a:r>
              <a:rPr lang="en-US" sz="2000" dirty="0">
                <a:solidFill>
                  <a:schemeClr val="bg1"/>
                </a:solidFill>
                <a:latin typeface="Segoe UI Light"/>
                <a:cs typeface="Segoe UI Light"/>
              </a:rPr>
              <a:t>Smartwatch for power,</a:t>
            </a:r>
          </a:p>
          <a:p>
            <a:pPr algn="r"/>
            <a:r>
              <a:rPr lang="en-US" sz="2000" dirty="0">
                <a:solidFill>
                  <a:schemeClr val="bg1"/>
                </a:solidFill>
                <a:latin typeface="Segoe UI Light"/>
                <a:cs typeface="Segoe UI Light"/>
              </a:rPr>
              <a:t>processing, speech </a:t>
            </a:r>
          </a:p>
          <a:p>
            <a:pPr algn="r"/>
            <a:r>
              <a:rPr lang="en-US" sz="2000" dirty="0">
                <a:solidFill>
                  <a:schemeClr val="bg1"/>
                </a:solidFill>
                <a:latin typeface="Segoe UI Light"/>
                <a:cs typeface="Segoe UI Light"/>
              </a:rPr>
              <a:t>and audio output</a:t>
            </a:r>
          </a:p>
        </p:txBody>
      </p:sp>
      <p:cxnSp>
        <p:nvCxnSpPr>
          <p:cNvPr id="11" name="Straight Connector 10"/>
          <p:cNvCxnSpPr/>
          <p:nvPr/>
        </p:nvCxnSpPr>
        <p:spPr>
          <a:xfrm flipV="1">
            <a:off x="8926286" y="3991429"/>
            <a:ext cx="638628" cy="870858"/>
          </a:xfrm>
          <a:prstGeom prst="line">
            <a:avLst/>
          </a:prstGeom>
          <a:ln w="19050" cmpd="sng">
            <a:solidFill>
              <a:schemeClr val="bg2"/>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57630" y="1013392"/>
            <a:ext cx="3796232" cy="397032"/>
          </a:xfrm>
          <a:prstGeom prst="rect">
            <a:avLst/>
          </a:prstGeom>
        </p:spPr>
        <p:txBody>
          <a:bodyPr wrap="none">
            <a:spAutoFit/>
          </a:bodyPr>
          <a:lstStyle/>
          <a:p>
            <a:r>
              <a:rPr lang="en-US" sz="1980" dirty="0">
                <a:solidFill>
                  <a:schemeClr val="bg1"/>
                </a:solidFill>
                <a:latin typeface="Segoe UI Light" charset="0"/>
                <a:ea typeface="Segoe UI Light" charset="0"/>
                <a:cs typeface="Segoe UI Light" charset="0"/>
              </a:rPr>
              <a:t>A vision-augmented touch system</a:t>
            </a:r>
          </a:p>
        </p:txBody>
      </p:sp>
      <p:pic>
        <p:nvPicPr>
          <p:cNvPr id="15" name="Picture 14" descr="naneye no background.jpg"/>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100000" l="0" r="89894"/>
                    </a14:imgEffect>
                  </a14:imgLayer>
                </a14:imgProps>
              </a:ext>
              <a:ext uri="{28A0092B-C50C-407E-A947-70E740481C1C}">
                <a14:useLocalDpi xmlns:a14="http://schemas.microsoft.com/office/drawing/2010/main" val="0"/>
              </a:ext>
            </a:extLst>
          </a:blip>
          <a:stretch>
            <a:fillRect/>
          </a:stretch>
        </p:blipFill>
        <p:spPr>
          <a:xfrm rot="16200000">
            <a:off x="611308" y="3875869"/>
            <a:ext cx="3753266" cy="2645255"/>
          </a:xfrm>
          <a:prstGeom prst="rect">
            <a:avLst/>
          </a:prstGeom>
          <a:scene3d>
            <a:camera prst="orthographicFront">
              <a:rot lat="0" lon="0" rev="20999999"/>
            </a:camera>
            <a:lightRig rig="threePt" dir="t"/>
          </a:scene3d>
        </p:spPr>
      </p:pic>
      <p:pic>
        <p:nvPicPr>
          <p:cNvPr id="16" name="Picture 15"/>
          <p:cNvPicPr>
            <a:picLocks noChangeAspect="1"/>
          </p:cNvPicPr>
          <p:nvPr/>
        </p:nvPicPr>
        <p:blipFill rotWithShape="1">
          <a:blip r:embed="rId6"/>
          <a:srcRect t="7739" r="6756" b="1865"/>
          <a:stretch/>
        </p:blipFill>
        <p:spPr>
          <a:xfrm rot="17783116">
            <a:off x="3085019" y="4209892"/>
            <a:ext cx="3673914" cy="2462593"/>
          </a:xfrm>
          <a:prstGeom prst="rect">
            <a:avLst/>
          </a:prstGeom>
        </p:spPr>
      </p:pic>
    </p:spTree>
    <p:extLst>
      <p:ext uri="{BB962C8B-B14F-4D97-AF65-F5344CB8AC3E}">
        <p14:creationId xmlns:p14="http://schemas.microsoft.com/office/powerpoint/2010/main" val="76558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5342" y="-7488"/>
            <a:ext cx="5479143" cy="6433237"/>
          </a:xfrm>
          <a:prstGeom prst="rect">
            <a:avLst/>
          </a:prstGeom>
        </p:spPr>
      </p:pic>
      <p:sp>
        <p:nvSpPr>
          <p:cNvPr id="2" name="Title 1"/>
          <p:cNvSpPr>
            <a:spLocks noGrp="1"/>
          </p:cNvSpPr>
          <p:nvPr>
            <p:ph type="title" idx="4294967295"/>
          </p:nvPr>
        </p:nvSpPr>
        <p:spPr>
          <a:xfrm>
            <a:off x="228602" y="307069"/>
            <a:ext cx="10515600" cy="1325563"/>
          </a:xfrm>
          <a:prstGeom prst="rect">
            <a:avLst/>
          </a:prstGeom>
        </p:spPr>
        <p:txBody>
          <a:bodyPr>
            <a:normAutofit/>
          </a:bodyPr>
          <a:lstStyle/>
          <a:p>
            <a:r>
              <a:rPr lang="en-US" sz="5900" cap="small" dirty="0">
                <a:solidFill>
                  <a:schemeClr val="accent4"/>
                </a:solidFill>
                <a:latin typeface="Segoe UI Semibold" panose="020B0702040204020203" pitchFamily="34" charset="0"/>
                <a:cs typeface="Segoe UI Semibold" panose="020B0702040204020203" pitchFamily="34" charset="0"/>
              </a:rPr>
              <a:t>HandSight</a:t>
            </a:r>
            <a:r>
              <a:rPr lang="en-US" cap="small" dirty="0">
                <a:solidFill>
                  <a:schemeClr val="accent4"/>
                </a:solidFill>
              </a:rPr>
              <a:t/>
            </a:r>
            <a:br>
              <a:rPr lang="en-US" cap="small" dirty="0">
                <a:solidFill>
                  <a:schemeClr val="accent4"/>
                </a:solidFill>
              </a:rPr>
            </a:br>
            <a:endParaRPr lang="en-US" sz="1600" dirty="0"/>
          </a:p>
        </p:txBody>
      </p:sp>
      <p:sp>
        <p:nvSpPr>
          <p:cNvPr id="6" name="TextBox 5"/>
          <p:cNvSpPr txBox="1"/>
          <p:nvPr/>
        </p:nvSpPr>
        <p:spPr>
          <a:xfrm>
            <a:off x="1842381" y="2701298"/>
            <a:ext cx="2948949" cy="1015663"/>
          </a:xfrm>
          <a:prstGeom prst="rect">
            <a:avLst/>
          </a:prstGeom>
          <a:noFill/>
        </p:spPr>
        <p:txBody>
          <a:bodyPr wrap="none" rtlCol="0">
            <a:spAutoFit/>
          </a:bodyPr>
          <a:lstStyle/>
          <a:p>
            <a:r>
              <a:rPr lang="en-US" sz="2000" dirty="0">
                <a:solidFill>
                  <a:schemeClr val="bg1"/>
                </a:solidFill>
                <a:latin typeface="Segoe UI Light"/>
                <a:cs typeface="Segoe UI Light"/>
              </a:rPr>
              <a:t>Tiny CMOS cameras,</a:t>
            </a:r>
          </a:p>
          <a:p>
            <a:r>
              <a:rPr lang="en-US" sz="2000" dirty="0">
                <a:solidFill>
                  <a:schemeClr val="bg1"/>
                </a:solidFill>
                <a:latin typeface="Segoe UI Light"/>
                <a:cs typeface="Segoe UI Light"/>
              </a:rPr>
              <a:t>haptic actuators mounted</a:t>
            </a:r>
          </a:p>
          <a:p>
            <a:r>
              <a:rPr lang="en-US" sz="2000" dirty="0">
                <a:solidFill>
                  <a:schemeClr val="bg1"/>
                </a:solidFill>
                <a:latin typeface="Segoe UI Light"/>
                <a:cs typeface="Segoe UI Light"/>
              </a:rPr>
              <a:t>on one or more fingers</a:t>
            </a:r>
          </a:p>
        </p:txBody>
      </p:sp>
      <p:cxnSp>
        <p:nvCxnSpPr>
          <p:cNvPr id="9" name="Straight Connector 8"/>
          <p:cNvCxnSpPr/>
          <p:nvPr/>
        </p:nvCxnSpPr>
        <p:spPr>
          <a:xfrm flipV="1">
            <a:off x="4310743" y="2528694"/>
            <a:ext cx="1683657" cy="417706"/>
          </a:xfrm>
          <a:prstGeom prst="line">
            <a:avLst/>
          </a:prstGeom>
          <a:ln w="19050" cmpd="sng">
            <a:solidFill>
              <a:schemeClr val="bg2"/>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9106304" y="3157235"/>
            <a:ext cx="2595839" cy="1015663"/>
          </a:xfrm>
          <a:prstGeom prst="rect">
            <a:avLst/>
          </a:prstGeom>
          <a:noFill/>
        </p:spPr>
        <p:txBody>
          <a:bodyPr wrap="none" rtlCol="0">
            <a:spAutoFit/>
          </a:bodyPr>
          <a:lstStyle/>
          <a:p>
            <a:pPr algn="r"/>
            <a:r>
              <a:rPr lang="en-US" sz="2000" dirty="0">
                <a:solidFill>
                  <a:schemeClr val="bg1"/>
                </a:solidFill>
                <a:latin typeface="Segoe UI Light"/>
                <a:cs typeface="Segoe UI Light"/>
              </a:rPr>
              <a:t>Smartwatch for power,</a:t>
            </a:r>
          </a:p>
          <a:p>
            <a:pPr algn="r"/>
            <a:r>
              <a:rPr lang="en-US" sz="2000" dirty="0">
                <a:solidFill>
                  <a:schemeClr val="bg1"/>
                </a:solidFill>
                <a:latin typeface="Segoe UI Light"/>
                <a:cs typeface="Segoe UI Light"/>
              </a:rPr>
              <a:t>processing, speech </a:t>
            </a:r>
          </a:p>
          <a:p>
            <a:pPr algn="r"/>
            <a:r>
              <a:rPr lang="en-US" sz="2000" dirty="0">
                <a:solidFill>
                  <a:schemeClr val="bg1"/>
                </a:solidFill>
                <a:latin typeface="Segoe UI Light"/>
                <a:cs typeface="Segoe UI Light"/>
              </a:rPr>
              <a:t>and audio output</a:t>
            </a:r>
          </a:p>
        </p:txBody>
      </p:sp>
      <p:cxnSp>
        <p:nvCxnSpPr>
          <p:cNvPr id="11" name="Straight Connector 10"/>
          <p:cNvCxnSpPr/>
          <p:nvPr/>
        </p:nvCxnSpPr>
        <p:spPr>
          <a:xfrm flipV="1">
            <a:off x="8926286" y="3991429"/>
            <a:ext cx="638628" cy="870858"/>
          </a:xfrm>
          <a:prstGeom prst="line">
            <a:avLst/>
          </a:prstGeom>
          <a:ln w="19050" cmpd="sng">
            <a:solidFill>
              <a:schemeClr val="bg2"/>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57630" y="1013392"/>
            <a:ext cx="3796232" cy="397032"/>
          </a:xfrm>
          <a:prstGeom prst="rect">
            <a:avLst/>
          </a:prstGeom>
        </p:spPr>
        <p:txBody>
          <a:bodyPr wrap="none">
            <a:spAutoFit/>
          </a:bodyPr>
          <a:lstStyle/>
          <a:p>
            <a:r>
              <a:rPr lang="en-US" sz="1980" dirty="0">
                <a:solidFill>
                  <a:schemeClr val="bg1"/>
                </a:solidFill>
                <a:latin typeface="Segoe UI Light" charset="0"/>
                <a:ea typeface="Segoe UI Light" charset="0"/>
                <a:cs typeface="Segoe UI Light" charset="0"/>
              </a:rPr>
              <a:t>A vision-augmented touch system</a:t>
            </a:r>
          </a:p>
        </p:txBody>
      </p:sp>
      <p:pic>
        <p:nvPicPr>
          <p:cNvPr id="15" name="Picture 14" descr="naneye no background.jpg"/>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100000" l="0" r="89894"/>
                    </a14:imgEffect>
                  </a14:imgLayer>
                </a14:imgProps>
              </a:ext>
              <a:ext uri="{28A0092B-C50C-407E-A947-70E740481C1C}">
                <a14:useLocalDpi xmlns:a14="http://schemas.microsoft.com/office/drawing/2010/main" val="0"/>
              </a:ext>
            </a:extLst>
          </a:blip>
          <a:stretch>
            <a:fillRect/>
          </a:stretch>
        </p:blipFill>
        <p:spPr>
          <a:xfrm rot="16200000">
            <a:off x="611308" y="3875869"/>
            <a:ext cx="3753266" cy="2645255"/>
          </a:xfrm>
          <a:prstGeom prst="rect">
            <a:avLst/>
          </a:prstGeom>
          <a:scene3d>
            <a:camera prst="orthographicFront">
              <a:rot lat="0" lon="0" rev="20999999"/>
            </a:camera>
            <a:lightRig rig="threePt" dir="t"/>
          </a:scene3d>
        </p:spPr>
      </p:pic>
      <p:pic>
        <p:nvPicPr>
          <p:cNvPr id="16" name="Picture 15"/>
          <p:cNvPicPr>
            <a:picLocks noChangeAspect="1"/>
          </p:cNvPicPr>
          <p:nvPr/>
        </p:nvPicPr>
        <p:blipFill rotWithShape="1">
          <a:blip r:embed="rId6"/>
          <a:srcRect t="7739" r="6756" b="1865"/>
          <a:stretch/>
        </p:blipFill>
        <p:spPr>
          <a:xfrm rot="17783116">
            <a:off x="3085019" y="4209892"/>
            <a:ext cx="3673914" cy="2462593"/>
          </a:xfrm>
          <a:prstGeom prst="rect">
            <a:avLst/>
          </a:prstGeom>
        </p:spPr>
      </p:pic>
      <p:sp>
        <p:nvSpPr>
          <p:cNvPr id="3" name="Rectangle 2"/>
          <p:cNvSpPr/>
          <p:nvPr/>
        </p:nvSpPr>
        <p:spPr>
          <a:xfrm>
            <a:off x="6846327" y="948759"/>
            <a:ext cx="4855816" cy="461665"/>
          </a:xfrm>
          <a:prstGeom prst="rect">
            <a:avLst/>
          </a:prstGeom>
        </p:spPr>
        <p:txBody>
          <a:bodyPr wrap="none">
            <a:spAutoFit/>
          </a:bodyPr>
          <a:lstStyle/>
          <a:p>
            <a:r>
              <a:rPr lang="en-US" sz="2400" dirty="0">
                <a:solidFill>
                  <a:schemeClr val="accent4"/>
                </a:solidFill>
                <a:latin typeface="Segoe Condensed" panose="020B0606040200020203" pitchFamily="34" charset="0"/>
                <a:ea typeface="Segoe UI Light" charset="0"/>
                <a:cs typeface="Segoe UI Light" charset="0"/>
              </a:rPr>
              <a:t>* Originally proposed in Stearns </a:t>
            </a:r>
            <a:r>
              <a:rPr lang="en-US" sz="2400" i="1" dirty="0">
                <a:solidFill>
                  <a:schemeClr val="accent4"/>
                </a:solidFill>
                <a:latin typeface="Segoe Condensed" panose="020B0606040200020203" pitchFamily="34" charset="0"/>
                <a:ea typeface="Segoe UI Light" charset="0"/>
                <a:cs typeface="Segoe UI Light" charset="0"/>
              </a:rPr>
              <a:t>et al</a:t>
            </a:r>
            <a:r>
              <a:rPr lang="en-US" sz="2400" dirty="0">
                <a:solidFill>
                  <a:schemeClr val="accent4"/>
                </a:solidFill>
                <a:latin typeface="Segoe Condensed" panose="020B0606040200020203" pitchFamily="34" charset="0"/>
                <a:ea typeface="Segoe UI Light" charset="0"/>
                <a:cs typeface="Segoe UI Light" charset="0"/>
              </a:rPr>
              <a:t>. 2014</a:t>
            </a:r>
            <a:endParaRPr lang="en-US" sz="2400" dirty="0"/>
          </a:p>
        </p:txBody>
      </p:sp>
    </p:spTree>
    <p:extLst>
      <p:ext uri="{BB962C8B-B14F-4D97-AF65-F5344CB8AC3E}">
        <p14:creationId xmlns:p14="http://schemas.microsoft.com/office/powerpoint/2010/main" val="82804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2017" r="38477"/>
          <a:stretch/>
        </p:blipFill>
        <p:spPr>
          <a:xfrm>
            <a:off x="4064000" y="0"/>
            <a:ext cx="4064000" cy="6858000"/>
          </a:xfrm>
          <a:prstGeom prst="rect">
            <a:avLst/>
          </a:prstGeom>
        </p:spPr>
      </p:pic>
      <p:pic>
        <p:nvPicPr>
          <p:cNvPr id="6" name="Picture 5"/>
          <p:cNvPicPr>
            <a:picLocks noChangeAspect="1"/>
          </p:cNvPicPr>
          <p:nvPr/>
        </p:nvPicPr>
        <p:blipFill rotWithShape="1">
          <a:blip r:embed="rId4"/>
          <a:srcRect l="60341" t="11676" r="5214" b="11676"/>
          <a:stretch/>
        </p:blipFill>
        <p:spPr>
          <a:xfrm>
            <a:off x="0" y="0"/>
            <a:ext cx="4064001" cy="685800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3861" r="26633"/>
          <a:stretch/>
        </p:blipFill>
        <p:spPr>
          <a:xfrm>
            <a:off x="8128000" y="0"/>
            <a:ext cx="4064000" cy="6858000"/>
          </a:xfrm>
          <a:prstGeom prst="rect">
            <a:avLst/>
          </a:prstGeom>
        </p:spPr>
      </p:pic>
      <p:sp>
        <p:nvSpPr>
          <p:cNvPr id="4" name="Title 1"/>
          <p:cNvSpPr txBox="1">
            <a:spLocks/>
          </p:cNvSpPr>
          <p:nvPr/>
        </p:nvSpPr>
        <p:spPr>
          <a:xfrm>
            <a:off x="0" y="449943"/>
            <a:ext cx="8128000" cy="1524000"/>
          </a:xfrm>
          <a:prstGeom prst="rect">
            <a:avLst/>
          </a:prstGeom>
          <a:solidFill>
            <a:schemeClr val="dk1">
              <a:alpha val="80000"/>
            </a:schemeClr>
          </a:solidFill>
          <a:ln w="12700" cap="flat" cmpd="sng" algn="ctr">
            <a:noFill/>
            <a:prstDash val="solid"/>
            <a:miter lim="800000"/>
          </a:ln>
        </p:spPr>
        <p:style>
          <a:lnRef idx="2">
            <a:schemeClr val="dk1">
              <a:shade val="50000"/>
            </a:schemeClr>
          </a:lnRef>
          <a:fillRef idx="1">
            <a:schemeClr val="dk1"/>
          </a:fillRef>
          <a:effectRef idx="0">
            <a:schemeClr val="dk1"/>
          </a:effectRef>
          <a:fontRef idx="minor">
            <a:schemeClr val="lt1"/>
          </a:fontRef>
        </p:style>
        <p:txBody>
          <a:bodyPr vert="horz" lIns="457200" tIns="45720" rIns="91440" bIns="45720" rtlCol="0" anchor="t">
            <a:normAutofit/>
          </a:bodyPr>
          <a:lstStyle>
            <a:lvl1pPr algn="l" defTabSz="914400" rtl="0" eaLnBrk="1" latinLnBrk="0" hangingPunct="1">
              <a:lnSpc>
                <a:spcPct val="90000"/>
              </a:lnSpc>
              <a:spcBef>
                <a:spcPct val="0"/>
              </a:spcBef>
              <a:buNone/>
              <a:defRPr sz="4400" kern="1200">
                <a:solidFill>
                  <a:schemeClr val="lt1"/>
                </a:solidFill>
                <a:latin typeface="Segoe UI Light" panose="020B0502040204020203"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1100" cap="small" dirty="0">
              <a:solidFill>
                <a:schemeClr val="accent4"/>
              </a:solidFill>
              <a:latin typeface="Segoe UI Semibold" panose="020B0702040204020203" pitchFamily="34" charset="0"/>
              <a:cs typeface="Segoe UI Semibold" panose="020B0702040204020203" pitchFamily="34" charset="0"/>
            </a:endParaRPr>
          </a:p>
          <a:p>
            <a:r>
              <a:rPr lang="en-US" cap="small" dirty="0">
                <a:solidFill>
                  <a:schemeClr val="accent4"/>
                </a:solidFill>
                <a:latin typeface="Segoe UI Semibold" panose="020B0702040204020203" pitchFamily="34" charset="0"/>
                <a:cs typeface="Segoe UI Semibold" panose="020B0702040204020203" pitchFamily="34" charset="0"/>
              </a:rPr>
              <a:t>Augmenting the User’s Finger</a:t>
            </a:r>
          </a:p>
          <a:p>
            <a:pPr>
              <a:spcBef>
                <a:spcPts val="600"/>
              </a:spcBef>
            </a:pPr>
            <a:r>
              <a:rPr lang="en-US" sz="3200" dirty="0">
                <a:solidFill>
                  <a:srgbClr val="FFFFFF"/>
                </a:solidFill>
                <a:latin typeface="Segoe UI Light"/>
                <a:cs typeface="Segoe UI Light"/>
              </a:rPr>
              <a:t>Survey: Digital Digits (</a:t>
            </a:r>
            <a:r>
              <a:rPr lang="en-US" sz="3200" smtClean="0">
                <a:solidFill>
                  <a:srgbClr val="FFFFFF"/>
                </a:solidFill>
                <a:latin typeface="Segoe UI Light"/>
                <a:cs typeface="Segoe UI Light"/>
              </a:rPr>
              <a:t>Shilkrot</a:t>
            </a:r>
            <a:r>
              <a:rPr lang="en-US" sz="3200" dirty="0" smtClean="0">
                <a:solidFill>
                  <a:srgbClr val="FFFFFF"/>
                </a:solidFill>
                <a:latin typeface="Segoe UI Light"/>
                <a:cs typeface="Segoe UI Light"/>
              </a:rPr>
              <a:t> </a:t>
            </a:r>
            <a:r>
              <a:rPr lang="en-US" sz="3200" i="1" dirty="0">
                <a:solidFill>
                  <a:srgbClr val="FFFFFF"/>
                </a:solidFill>
                <a:latin typeface="Segoe UI Light"/>
                <a:cs typeface="Segoe UI Light"/>
              </a:rPr>
              <a:t>et al.</a:t>
            </a:r>
            <a:r>
              <a:rPr lang="en-US" sz="3200" dirty="0">
                <a:solidFill>
                  <a:srgbClr val="FFFFFF"/>
                </a:solidFill>
                <a:latin typeface="Segoe UI Light"/>
                <a:cs typeface="Segoe UI Light"/>
              </a:rPr>
              <a:t> 2015)</a:t>
            </a:r>
          </a:p>
        </p:txBody>
      </p:sp>
    </p:spTree>
    <p:extLst>
      <p:ext uri="{BB962C8B-B14F-4D97-AF65-F5344CB8AC3E}">
        <p14:creationId xmlns:p14="http://schemas.microsoft.com/office/powerpoint/2010/main" val="1977311331"/>
      </p:ext>
    </p:extLst>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09" t="14251" r="29" b="11676"/>
          <a:stretch/>
        </p:blipFill>
        <p:spPr>
          <a:xfrm>
            <a:off x="-1" y="0"/>
            <a:ext cx="12192000" cy="6858000"/>
          </a:xfrm>
          <a:prstGeom prst="rect">
            <a:avLst/>
          </a:prstGeom>
        </p:spPr>
      </p:pic>
      <p:sp>
        <p:nvSpPr>
          <p:cNvPr id="5" name="TextBox 4"/>
          <p:cNvSpPr txBox="1"/>
          <p:nvPr/>
        </p:nvSpPr>
        <p:spPr>
          <a:xfrm>
            <a:off x="6453533" y="5450185"/>
            <a:ext cx="3821880" cy="461665"/>
          </a:xfrm>
          <a:prstGeom prst="rect">
            <a:avLst/>
          </a:prstGeom>
          <a:noFill/>
        </p:spPr>
        <p:txBody>
          <a:bodyPr wrap="none" rtlCol="0">
            <a:spAutoFit/>
          </a:bodyPr>
          <a:lstStyle/>
          <a:p>
            <a:r>
              <a:rPr lang="en-US" sz="2400" b="1" dirty="0">
                <a:effectLst>
                  <a:outerShdw blurRad="50800" dist="38100" dir="2700000" algn="tl" rotWithShape="0">
                    <a:prstClr val="black">
                      <a:alpha val="40000"/>
                    </a:prstClr>
                  </a:outerShdw>
                </a:effectLst>
                <a:latin typeface="Segoe Condensed" panose="020B0606040200020203" pitchFamily="34" charset="0"/>
              </a:rPr>
              <a:t>Camera &amp; Optical Mouse Sensor</a:t>
            </a:r>
          </a:p>
        </p:txBody>
      </p:sp>
      <p:cxnSp>
        <p:nvCxnSpPr>
          <p:cNvPr id="6" name="Straight Connector 5"/>
          <p:cNvCxnSpPr>
            <a:endCxn id="5" idx="0"/>
          </p:cNvCxnSpPr>
          <p:nvPr/>
        </p:nvCxnSpPr>
        <p:spPr>
          <a:xfrm flipH="1">
            <a:off x="8364473" y="4295775"/>
            <a:ext cx="1141207" cy="1154410"/>
          </a:xfrm>
          <a:prstGeom prst="line">
            <a:avLst/>
          </a:prstGeom>
          <a:ln w="254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0" y="449943"/>
            <a:ext cx="8128000" cy="1524000"/>
          </a:xfrm>
          <a:prstGeom prst="rect">
            <a:avLst/>
          </a:prstGeom>
          <a:solidFill>
            <a:schemeClr val="dk1">
              <a:alpha val="80000"/>
            </a:schemeClr>
          </a:solidFill>
          <a:ln w="12700" cap="flat" cmpd="sng" algn="ctr">
            <a:noFill/>
            <a:prstDash val="solid"/>
            <a:miter lim="800000"/>
          </a:ln>
        </p:spPr>
        <p:style>
          <a:lnRef idx="2">
            <a:schemeClr val="dk1">
              <a:shade val="50000"/>
            </a:schemeClr>
          </a:lnRef>
          <a:fillRef idx="1">
            <a:schemeClr val="dk1"/>
          </a:fillRef>
          <a:effectRef idx="0">
            <a:schemeClr val="dk1"/>
          </a:effectRef>
          <a:fontRef idx="minor">
            <a:schemeClr val="lt1"/>
          </a:fontRef>
        </p:style>
        <p:txBody>
          <a:bodyPr vert="horz" lIns="457200" tIns="45720" rIns="91440" bIns="45720" rtlCol="0" anchor="t">
            <a:normAutofit/>
          </a:bodyPr>
          <a:lstStyle>
            <a:lvl1pPr algn="l" defTabSz="914400" rtl="0" eaLnBrk="1" latinLnBrk="0" hangingPunct="1">
              <a:lnSpc>
                <a:spcPct val="90000"/>
              </a:lnSpc>
              <a:spcBef>
                <a:spcPct val="0"/>
              </a:spcBef>
              <a:buNone/>
              <a:defRPr sz="4400" kern="1200">
                <a:solidFill>
                  <a:schemeClr val="lt1"/>
                </a:solidFill>
                <a:latin typeface="Segoe UI Light" panose="020B0502040204020203"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1100" cap="small" dirty="0">
              <a:solidFill>
                <a:schemeClr val="accent4"/>
              </a:solidFill>
              <a:latin typeface="Segoe UI Semibold" panose="020B0702040204020203" pitchFamily="34" charset="0"/>
              <a:cs typeface="Segoe UI Semibold" panose="020B0702040204020203" pitchFamily="34" charset="0"/>
            </a:endParaRPr>
          </a:p>
          <a:p>
            <a:r>
              <a:rPr lang="en-US" cap="small" dirty="0">
                <a:solidFill>
                  <a:schemeClr val="accent4"/>
                </a:solidFill>
                <a:latin typeface="Segoe UI Semibold" panose="020B0702040204020203" pitchFamily="34" charset="0"/>
                <a:cs typeface="Segoe UI Semibold" panose="020B0702040204020203" pitchFamily="34" charset="0"/>
              </a:rPr>
              <a:t>Augmenting the User’s Finger</a:t>
            </a:r>
          </a:p>
          <a:p>
            <a:pPr>
              <a:spcBef>
                <a:spcPts val="600"/>
              </a:spcBef>
            </a:pPr>
            <a:r>
              <a:rPr lang="en-US" sz="3200" dirty="0">
                <a:solidFill>
                  <a:srgbClr val="FFFFFF"/>
                </a:solidFill>
                <a:latin typeface="Segoe UI Light"/>
                <a:cs typeface="Segoe UI Light"/>
              </a:rPr>
              <a:t>Magic Finger (Yang </a:t>
            </a:r>
            <a:r>
              <a:rPr lang="en-US" sz="3200" i="1" dirty="0">
                <a:solidFill>
                  <a:srgbClr val="FFFFFF"/>
                </a:solidFill>
                <a:latin typeface="Segoe UI Light"/>
                <a:cs typeface="Segoe UI Light"/>
              </a:rPr>
              <a:t>et al.</a:t>
            </a:r>
            <a:r>
              <a:rPr lang="en-US" sz="3200" dirty="0">
                <a:solidFill>
                  <a:srgbClr val="FFFFFF"/>
                </a:solidFill>
                <a:latin typeface="Segoe UI Light"/>
                <a:cs typeface="Segoe UI Light"/>
              </a:rPr>
              <a:t> 2012)</a:t>
            </a:r>
          </a:p>
        </p:txBody>
      </p:sp>
    </p:spTree>
    <p:extLst>
      <p:ext uri="{BB962C8B-B14F-4D97-AF65-F5344CB8AC3E}">
        <p14:creationId xmlns:p14="http://schemas.microsoft.com/office/powerpoint/2010/main" val="205726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5930"/>
          <a:stretch/>
        </p:blipFill>
        <p:spPr>
          <a:xfrm>
            <a:off x="0" y="13"/>
            <a:ext cx="12192000" cy="6857988"/>
          </a:xfrm>
          <a:prstGeom prst="rect">
            <a:avLst/>
          </a:prstGeom>
        </p:spPr>
      </p:pic>
      <p:pic>
        <p:nvPicPr>
          <p:cNvPr id="2" name="reading_brail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88778"/>
          </a:xfrm>
          <a:prstGeom prst="rect">
            <a:avLst/>
          </a:prstGeom>
        </p:spPr>
      </p:pic>
      <p:sp>
        <p:nvSpPr>
          <p:cNvPr id="15" name="Rectangle 14"/>
          <p:cNvSpPr/>
          <p:nvPr/>
        </p:nvSpPr>
        <p:spPr>
          <a:xfrm>
            <a:off x="0" y="0"/>
            <a:ext cx="12192000" cy="6888778"/>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93988"/>
            <a:endParaRPr lang="en-US" sz="3200" dirty="0">
              <a:latin typeface="Segoe UI Light" charset="0"/>
              <a:ea typeface="Segoe UI Light" charset="0"/>
              <a:cs typeface="Segoe UI Light" charset="0"/>
            </a:endParaRPr>
          </a:p>
        </p:txBody>
      </p:sp>
      <p:sp>
        <p:nvSpPr>
          <p:cNvPr id="16" name="TextBox 15"/>
          <p:cNvSpPr txBox="1"/>
          <p:nvPr/>
        </p:nvSpPr>
        <p:spPr>
          <a:xfrm>
            <a:off x="0" y="2767281"/>
            <a:ext cx="12192000" cy="1384995"/>
          </a:xfrm>
          <a:prstGeom prst="rect">
            <a:avLst/>
          </a:prstGeom>
          <a:noFill/>
        </p:spPr>
        <p:txBody>
          <a:bodyPr wrap="square" rtlCol="0">
            <a:spAutoFit/>
          </a:bodyPr>
          <a:lstStyle/>
          <a:p>
            <a:pPr marL="12700" algn="ctr"/>
            <a:r>
              <a:rPr lang="en-US" sz="4350" dirty="0">
                <a:solidFill>
                  <a:schemeClr val="bg1"/>
                </a:solidFill>
                <a:latin typeface="Segoe UI Light" panose="020B0502040204020203" pitchFamily="34" charset="0"/>
                <a:ea typeface="Segoe UI Light" charset="0"/>
                <a:cs typeface="Segoe UI Light" panose="020B0502040204020203" pitchFamily="34" charset="0"/>
              </a:rPr>
              <a:t>What if </a:t>
            </a:r>
            <a:r>
              <a:rPr lang="en-US" sz="4350" dirty="0">
                <a:solidFill>
                  <a:schemeClr val="accent4"/>
                </a:solidFill>
                <a:latin typeface="Segoe UI Semibold" panose="020B0702040204020203" pitchFamily="34" charset="0"/>
                <a:ea typeface="Segoe UI Light" charset="0"/>
                <a:cs typeface="Segoe UI Semibold" panose="020B0702040204020203" pitchFamily="34" charset="0"/>
              </a:rPr>
              <a:t>printed text </a:t>
            </a:r>
            <a:r>
              <a:rPr lang="en-US" sz="4350" dirty="0">
                <a:solidFill>
                  <a:schemeClr val="bg1"/>
                </a:solidFill>
                <a:latin typeface="Segoe UI Light" panose="020B0502040204020203" pitchFamily="34" charset="0"/>
                <a:ea typeface="Segoe UI Light" charset="0"/>
                <a:cs typeface="Segoe UI Light" panose="020B0502040204020203" pitchFamily="34" charset="0"/>
              </a:rPr>
              <a:t>could be accessed </a:t>
            </a:r>
          </a:p>
          <a:p>
            <a:pPr marL="12700" algn="ctr"/>
            <a:r>
              <a:rPr lang="en-US" sz="4000" dirty="0">
                <a:solidFill>
                  <a:schemeClr val="accent4"/>
                </a:solidFill>
                <a:latin typeface="Segoe UI Semibold" panose="020B0702040204020203" pitchFamily="34" charset="0"/>
                <a:ea typeface="Segoe UI Light" charset="0"/>
                <a:cs typeface="Segoe UI Semibold" panose="020B0702040204020203" pitchFamily="34" charset="0"/>
              </a:rPr>
              <a:t>through touch </a:t>
            </a:r>
            <a:r>
              <a:rPr lang="en-US" sz="4000" dirty="0">
                <a:solidFill>
                  <a:schemeClr val="bg1"/>
                </a:solidFill>
                <a:latin typeface="Segoe UI Light" panose="020B0502040204020203" pitchFamily="34" charset="0"/>
                <a:ea typeface="Segoe UI Light" charset="0"/>
                <a:cs typeface="Segoe UI Light" panose="020B0502040204020203" pitchFamily="34" charset="0"/>
              </a:rPr>
              <a:t>in the same way as braille?</a:t>
            </a:r>
            <a:endParaRPr lang="en-US" sz="3200" dirty="0">
              <a:solidFill>
                <a:schemeClr val="bg1"/>
              </a:solidFill>
              <a:latin typeface="Segoe UI Light" panose="020B0502040204020203" pitchFamily="34" charset="0"/>
              <a:ea typeface="Segoe UI Light" charset="0"/>
              <a:cs typeface="Segoe UI Light" panose="020B0502040204020203" pitchFamily="34" charset="0"/>
            </a:endParaRPr>
          </a:p>
        </p:txBody>
      </p:sp>
      <p:sp>
        <p:nvSpPr>
          <p:cNvPr id="3" name="TextBox 2"/>
          <p:cNvSpPr txBox="1"/>
          <p:nvPr/>
        </p:nvSpPr>
        <p:spPr>
          <a:xfrm>
            <a:off x="286525" y="6304002"/>
            <a:ext cx="5376793" cy="338554"/>
          </a:xfrm>
          <a:prstGeom prst="rect">
            <a:avLst/>
          </a:prstGeom>
          <a:noFill/>
        </p:spPr>
        <p:txBody>
          <a:bodyPr wrap="none" rtlCol="0">
            <a:spAutoFit/>
          </a:bodyPr>
          <a:lstStyle/>
          <a:p>
            <a:r>
              <a:rPr lang="en-US" sz="1600" dirty="0">
                <a:solidFill>
                  <a:schemeClr val="bg1">
                    <a:lumMod val="75000"/>
                  </a:schemeClr>
                </a:solidFill>
                <a:latin typeface="Segoe Condensed" charset="0"/>
                <a:ea typeface="Segoe Condensed" charset="0"/>
                <a:cs typeface="Segoe Condensed" charset="0"/>
              </a:rPr>
              <a:t>*Video Credit: YouTube—Ginny Owens—How I See It (Reading Braille)</a:t>
            </a:r>
          </a:p>
        </p:txBody>
      </p:sp>
    </p:spTree>
    <p:extLst>
      <p:ext uri="{BB962C8B-B14F-4D97-AF65-F5344CB8AC3E}">
        <p14:creationId xmlns:p14="http://schemas.microsoft.com/office/powerpoint/2010/main" val="13096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25214" fill="hold"/>
                                        <p:tgtEl>
                                          <p:spTgt spid="2"/>
                                        </p:tgtEl>
                                      </p:cBhvr>
                                    </p:cmd>
                                  </p:childTnLst>
                                </p:cTn>
                              </p:par>
                              <p:par>
                                <p:cTn id="10" presetID="10" presetClass="entr" presetSubtype="0" fill="hold" grpId="0" nodeType="withEffect">
                                  <p:stCondLst>
                                    <p:cond delay="6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fill="hold" display="0">
                  <p:stCondLst>
                    <p:cond delay="indefinite"/>
                  </p:stCondLst>
                  <p:endCondLst>
                    <p:cond evt="onNext" delay="0">
                      <p:tgtEl>
                        <p:sldTgt/>
                      </p:tgtEl>
                    </p:cond>
                  </p:end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32" t="4877" b="10718"/>
          <a:stretch/>
        </p:blipFill>
        <p:spPr>
          <a:xfrm>
            <a:off x="0" y="-1"/>
            <a:ext cx="12192000" cy="6858001"/>
          </a:xfrm>
          <a:prstGeom prst="rect">
            <a:avLst/>
          </a:prstGeom>
        </p:spPr>
      </p:pic>
      <p:sp>
        <p:nvSpPr>
          <p:cNvPr id="23" name="TextBox 22"/>
          <p:cNvSpPr txBox="1"/>
          <p:nvPr/>
        </p:nvSpPr>
        <p:spPr>
          <a:xfrm>
            <a:off x="1213371" y="2910189"/>
            <a:ext cx="2016899" cy="830997"/>
          </a:xfrm>
          <a:prstGeom prst="rect">
            <a:avLst/>
          </a:prstGeom>
          <a:noFill/>
        </p:spPr>
        <p:txBody>
          <a:bodyPr wrap="none" rtlCol="0">
            <a:spAutoFit/>
          </a:bodyPr>
          <a:lstStyle/>
          <a:p>
            <a:r>
              <a:rPr lang="en-US" sz="2400" b="1" dirty="0">
                <a:effectLst>
                  <a:outerShdw blurRad="50800" dist="38100" dir="2700000" algn="tl" rotWithShape="0">
                    <a:prstClr val="black">
                      <a:alpha val="40000"/>
                    </a:prstClr>
                  </a:outerShdw>
                </a:effectLst>
                <a:latin typeface="Segoe Condensed" panose="020B0606040200020203" pitchFamily="34" charset="0"/>
              </a:rPr>
              <a:t>Camera and </a:t>
            </a:r>
          </a:p>
          <a:p>
            <a:r>
              <a:rPr lang="en-US" sz="2400" b="1" dirty="0">
                <a:effectLst>
                  <a:outerShdw blurRad="50800" dist="38100" dir="2700000" algn="tl" rotWithShape="0">
                    <a:prstClr val="black">
                      <a:alpha val="40000"/>
                    </a:prstClr>
                  </a:outerShdw>
                </a:effectLst>
                <a:latin typeface="Segoe Condensed" panose="020B0606040200020203" pitchFamily="34" charset="0"/>
              </a:rPr>
              <a:t>Vibration Motor</a:t>
            </a:r>
          </a:p>
        </p:txBody>
      </p:sp>
      <p:cxnSp>
        <p:nvCxnSpPr>
          <p:cNvPr id="24" name="Straight Connector 23"/>
          <p:cNvCxnSpPr/>
          <p:nvPr/>
        </p:nvCxnSpPr>
        <p:spPr>
          <a:xfrm flipH="1">
            <a:off x="2859314" y="3081249"/>
            <a:ext cx="2489202" cy="111894"/>
          </a:xfrm>
          <a:prstGeom prst="line">
            <a:avLst/>
          </a:prstGeom>
          <a:ln w="254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itle 1"/>
          <p:cNvSpPr txBox="1">
            <a:spLocks/>
          </p:cNvSpPr>
          <p:nvPr/>
        </p:nvSpPr>
        <p:spPr>
          <a:xfrm>
            <a:off x="0" y="449943"/>
            <a:ext cx="8128000" cy="1524000"/>
          </a:xfrm>
          <a:prstGeom prst="rect">
            <a:avLst/>
          </a:prstGeom>
          <a:solidFill>
            <a:schemeClr val="dk1">
              <a:alpha val="80000"/>
            </a:schemeClr>
          </a:solidFill>
          <a:ln w="12700" cap="flat" cmpd="sng" algn="ctr">
            <a:noFill/>
            <a:prstDash val="solid"/>
            <a:miter lim="800000"/>
          </a:ln>
        </p:spPr>
        <p:style>
          <a:lnRef idx="2">
            <a:schemeClr val="dk1">
              <a:shade val="50000"/>
            </a:schemeClr>
          </a:lnRef>
          <a:fillRef idx="1">
            <a:schemeClr val="dk1"/>
          </a:fillRef>
          <a:effectRef idx="0">
            <a:schemeClr val="dk1"/>
          </a:effectRef>
          <a:fontRef idx="minor">
            <a:schemeClr val="lt1"/>
          </a:fontRef>
        </p:style>
        <p:txBody>
          <a:bodyPr vert="horz" lIns="457200" tIns="45720" rIns="91440" bIns="45720" rtlCol="0" anchor="t">
            <a:normAutofit/>
          </a:bodyPr>
          <a:lstStyle>
            <a:lvl1pPr algn="l" defTabSz="914400" rtl="0" eaLnBrk="1" latinLnBrk="0" hangingPunct="1">
              <a:lnSpc>
                <a:spcPct val="90000"/>
              </a:lnSpc>
              <a:spcBef>
                <a:spcPct val="0"/>
              </a:spcBef>
              <a:buNone/>
              <a:defRPr sz="4400" kern="1200">
                <a:solidFill>
                  <a:schemeClr val="lt1"/>
                </a:solidFill>
                <a:latin typeface="Segoe UI Light" panose="020B0502040204020203"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1100" cap="small" dirty="0">
              <a:solidFill>
                <a:schemeClr val="accent4"/>
              </a:solidFill>
              <a:latin typeface="Segoe UI Semibold" panose="020B0702040204020203" pitchFamily="34" charset="0"/>
              <a:cs typeface="Segoe UI Semibold" panose="020B0702040204020203" pitchFamily="34" charset="0"/>
            </a:endParaRPr>
          </a:p>
          <a:p>
            <a:r>
              <a:rPr lang="en-US" cap="small" dirty="0">
                <a:solidFill>
                  <a:schemeClr val="accent4"/>
                </a:solidFill>
                <a:latin typeface="Segoe UI Semibold" panose="020B0702040204020203" pitchFamily="34" charset="0"/>
                <a:cs typeface="Segoe UI Semibold" panose="020B0702040204020203" pitchFamily="34" charset="0"/>
              </a:rPr>
              <a:t>Augmenting the User’s Finger</a:t>
            </a:r>
          </a:p>
          <a:p>
            <a:pPr>
              <a:spcBef>
                <a:spcPts val="600"/>
              </a:spcBef>
            </a:pPr>
            <a:r>
              <a:rPr lang="en-US" sz="3200" dirty="0" err="1">
                <a:solidFill>
                  <a:srgbClr val="FFFFFF"/>
                </a:solidFill>
                <a:latin typeface="Segoe UI Light"/>
                <a:cs typeface="Segoe UI Light"/>
              </a:rPr>
              <a:t>FingerReader</a:t>
            </a:r>
            <a:r>
              <a:rPr lang="en-US" sz="3200" dirty="0">
                <a:solidFill>
                  <a:srgbClr val="FFFFFF"/>
                </a:solidFill>
                <a:latin typeface="Segoe UI Light"/>
                <a:cs typeface="Segoe UI Light"/>
              </a:rPr>
              <a:t> (</a:t>
            </a:r>
            <a:r>
              <a:rPr lang="en-US" sz="3200" dirty="0" err="1">
                <a:solidFill>
                  <a:srgbClr val="FFFFFF"/>
                </a:solidFill>
                <a:latin typeface="Segoe UI Light"/>
                <a:cs typeface="Segoe UI Light"/>
              </a:rPr>
              <a:t>Shilkrot</a:t>
            </a:r>
            <a:r>
              <a:rPr lang="en-US" sz="3200" dirty="0">
                <a:solidFill>
                  <a:srgbClr val="FFFFFF"/>
                </a:solidFill>
                <a:latin typeface="Segoe UI Light"/>
                <a:cs typeface="Segoe UI Light"/>
              </a:rPr>
              <a:t> </a:t>
            </a:r>
            <a:r>
              <a:rPr lang="en-US" sz="3200" i="1" dirty="0">
                <a:solidFill>
                  <a:srgbClr val="FFFFFF"/>
                </a:solidFill>
                <a:latin typeface="Segoe UI Light"/>
                <a:cs typeface="Segoe UI Light"/>
              </a:rPr>
              <a:t>et al.</a:t>
            </a:r>
            <a:r>
              <a:rPr lang="en-US" sz="3200" dirty="0">
                <a:solidFill>
                  <a:srgbClr val="FFFFFF"/>
                </a:solidFill>
                <a:latin typeface="Segoe UI Light"/>
                <a:cs typeface="Segoe UI Light"/>
              </a:rPr>
              <a:t> 2014, 2015)</a:t>
            </a:r>
          </a:p>
        </p:txBody>
      </p:sp>
    </p:spTree>
    <p:extLst>
      <p:ext uri="{BB962C8B-B14F-4D97-AF65-F5344CB8AC3E}">
        <p14:creationId xmlns:p14="http://schemas.microsoft.com/office/powerpoint/2010/main" val="62447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06" r="1"/>
          <a:stretch/>
        </p:blipFill>
        <p:spPr>
          <a:xfrm>
            <a:off x="0" y="0"/>
            <a:ext cx="12192001" cy="8136610"/>
          </a:xfrm>
          <a:prstGeom prst="rect">
            <a:avLst/>
          </a:prstGeom>
        </p:spPr>
      </p:pic>
      <p:sp>
        <p:nvSpPr>
          <p:cNvPr id="2" name="TextBox 1"/>
          <p:cNvSpPr txBox="1"/>
          <p:nvPr/>
        </p:nvSpPr>
        <p:spPr>
          <a:xfrm>
            <a:off x="6619676" y="5346246"/>
            <a:ext cx="1050288" cy="461665"/>
          </a:xfrm>
          <a:prstGeom prst="rect">
            <a:avLst/>
          </a:prstGeom>
          <a:noFill/>
        </p:spPr>
        <p:txBody>
          <a:bodyPr wrap="none" rtlCol="0">
            <a:spAutoFit/>
          </a:bodyPr>
          <a:lstStyle/>
          <a:p>
            <a:r>
              <a:rPr lang="en-US" sz="2400" b="1" dirty="0">
                <a:effectLst>
                  <a:outerShdw blurRad="50800" dist="38100" dir="2700000" algn="tl" rotWithShape="0">
                    <a:prstClr val="black">
                      <a:alpha val="40000"/>
                    </a:prstClr>
                  </a:outerShdw>
                </a:effectLst>
                <a:latin typeface="Segoe Condensed" panose="020B0606040200020203" pitchFamily="34" charset="0"/>
              </a:rPr>
              <a:t>Camera</a:t>
            </a:r>
          </a:p>
        </p:txBody>
      </p:sp>
      <p:sp>
        <p:nvSpPr>
          <p:cNvPr id="14" name="TextBox 13"/>
          <p:cNvSpPr txBox="1"/>
          <p:nvPr/>
        </p:nvSpPr>
        <p:spPr>
          <a:xfrm>
            <a:off x="7144820" y="3179358"/>
            <a:ext cx="2190750" cy="461665"/>
          </a:xfrm>
          <a:prstGeom prst="rect">
            <a:avLst/>
          </a:prstGeom>
          <a:noFill/>
        </p:spPr>
        <p:txBody>
          <a:bodyPr wrap="square" rtlCol="0">
            <a:spAutoFit/>
          </a:bodyPr>
          <a:lstStyle/>
          <a:p>
            <a:pPr algn="r"/>
            <a:r>
              <a:rPr lang="en-US" sz="2400" b="1" dirty="0">
                <a:effectLst>
                  <a:outerShdw blurRad="50800" dist="38100" dir="2700000" algn="tl" rotWithShape="0">
                    <a:prstClr val="black">
                      <a:alpha val="40000"/>
                    </a:prstClr>
                  </a:outerShdw>
                </a:effectLst>
                <a:latin typeface="Segoe Condensed" panose="020B0606040200020203" pitchFamily="34" charset="0"/>
              </a:rPr>
              <a:t>Vibration Motors</a:t>
            </a:r>
          </a:p>
        </p:txBody>
      </p:sp>
      <p:cxnSp>
        <p:nvCxnSpPr>
          <p:cNvPr id="5" name="Straight Connector 4"/>
          <p:cNvCxnSpPr/>
          <p:nvPr/>
        </p:nvCxnSpPr>
        <p:spPr>
          <a:xfrm>
            <a:off x="7144820" y="5108121"/>
            <a:ext cx="0" cy="352425"/>
          </a:xfrm>
          <a:prstGeom prst="line">
            <a:avLst/>
          </a:prstGeom>
          <a:ln w="254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438572" y="3641023"/>
            <a:ext cx="161926" cy="519112"/>
          </a:xfrm>
          <a:prstGeom prst="line">
            <a:avLst/>
          </a:prstGeom>
          <a:ln w="254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762297" y="3641023"/>
            <a:ext cx="838201" cy="124073"/>
          </a:xfrm>
          <a:prstGeom prst="line">
            <a:avLst/>
          </a:prstGeom>
          <a:ln w="254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itle 1"/>
          <p:cNvSpPr txBox="1">
            <a:spLocks/>
          </p:cNvSpPr>
          <p:nvPr/>
        </p:nvSpPr>
        <p:spPr>
          <a:xfrm>
            <a:off x="0" y="449943"/>
            <a:ext cx="8128000" cy="1524000"/>
          </a:xfrm>
          <a:prstGeom prst="rect">
            <a:avLst/>
          </a:prstGeom>
          <a:solidFill>
            <a:schemeClr val="dk1">
              <a:alpha val="80000"/>
            </a:schemeClr>
          </a:solidFill>
          <a:ln w="12700" cap="flat" cmpd="sng" algn="ctr">
            <a:noFill/>
            <a:prstDash val="solid"/>
            <a:miter lim="800000"/>
          </a:ln>
        </p:spPr>
        <p:style>
          <a:lnRef idx="2">
            <a:schemeClr val="dk1">
              <a:shade val="50000"/>
            </a:schemeClr>
          </a:lnRef>
          <a:fillRef idx="1">
            <a:schemeClr val="dk1"/>
          </a:fillRef>
          <a:effectRef idx="0">
            <a:schemeClr val="dk1"/>
          </a:effectRef>
          <a:fontRef idx="minor">
            <a:schemeClr val="lt1"/>
          </a:fontRef>
        </p:style>
        <p:txBody>
          <a:bodyPr vert="horz" lIns="457200" tIns="45720" rIns="91440" bIns="45720" rtlCol="0" anchor="t">
            <a:normAutofit/>
          </a:bodyPr>
          <a:lstStyle>
            <a:lvl1pPr algn="l" defTabSz="914400" rtl="0" eaLnBrk="1" latinLnBrk="0" hangingPunct="1">
              <a:lnSpc>
                <a:spcPct val="90000"/>
              </a:lnSpc>
              <a:spcBef>
                <a:spcPct val="0"/>
              </a:spcBef>
              <a:buNone/>
              <a:defRPr sz="4400" kern="1200">
                <a:solidFill>
                  <a:schemeClr val="lt1"/>
                </a:solidFill>
                <a:latin typeface="Segoe UI Light" panose="020B0502040204020203"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1100" cap="small" dirty="0">
              <a:solidFill>
                <a:schemeClr val="accent4"/>
              </a:solidFill>
              <a:latin typeface="Segoe UI Semibold" panose="020B0702040204020203" pitchFamily="34" charset="0"/>
              <a:cs typeface="Segoe UI Semibold" panose="020B0702040204020203" pitchFamily="34" charset="0"/>
            </a:endParaRPr>
          </a:p>
          <a:p>
            <a:r>
              <a:rPr lang="en-US" cap="small" dirty="0">
                <a:solidFill>
                  <a:schemeClr val="accent4"/>
                </a:solidFill>
                <a:latin typeface="Segoe UI Semibold" panose="020B0702040204020203" pitchFamily="34" charset="0"/>
                <a:cs typeface="Segoe UI Semibold" panose="020B0702040204020203" pitchFamily="34" charset="0"/>
              </a:rPr>
              <a:t>Augmenting the User’s Finger</a:t>
            </a:r>
          </a:p>
          <a:p>
            <a:pPr>
              <a:spcBef>
                <a:spcPts val="600"/>
              </a:spcBef>
            </a:pPr>
            <a:r>
              <a:rPr lang="en-US" sz="3200" dirty="0">
                <a:solidFill>
                  <a:srgbClr val="FFFFFF"/>
                </a:solidFill>
                <a:latin typeface="Segoe UI Light"/>
                <a:cs typeface="Segoe UI Light"/>
              </a:rPr>
              <a:t>HandSight (Stearns </a:t>
            </a:r>
            <a:r>
              <a:rPr lang="en-US" sz="3200" i="1" dirty="0">
                <a:solidFill>
                  <a:srgbClr val="FFFFFF"/>
                </a:solidFill>
                <a:latin typeface="Segoe UI Light"/>
                <a:cs typeface="Segoe UI Light"/>
              </a:rPr>
              <a:t>et al.</a:t>
            </a:r>
            <a:r>
              <a:rPr lang="en-US" sz="3200" dirty="0">
                <a:solidFill>
                  <a:srgbClr val="FFFFFF"/>
                </a:solidFill>
                <a:latin typeface="Segoe UI Light"/>
                <a:cs typeface="Segoe UI Light"/>
              </a:rPr>
              <a:t> 2014)</a:t>
            </a:r>
          </a:p>
        </p:txBody>
      </p:sp>
      <p:sp>
        <p:nvSpPr>
          <p:cNvPr id="10" name="TextBox 9"/>
          <p:cNvSpPr txBox="1"/>
          <p:nvPr/>
        </p:nvSpPr>
        <p:spPr>
          <a:xfrm>
            <a:off x="109732" y="4998881"/>
            <a:ext cx="2291012" cy="461665"/>
          </a:xfrm>
          <a:prstGeom prst="rect">
            <a:avLst/>
          </a:prstGeom>
          <a:noFill/>
        </p:spPr>
        <p:txBody>
          <a:bodyPr wrap="none" rtlCol="0">
            <a:spAutoFit/>
          </a:bodyPr>
          <a:lstStyle/>
          <a:p>
            <a:r>
              <a:rPr lang="en-US" sz="2400" b="1" dirty="0" err="1">
                <a:effectLst>
                  <a:outerShdw blurRad="50800" dist="38100" dir="2700000" algn="tl" rotWithShape="0">
                    <a:prstClr val="black">
                      <a:alpha val="40000"/>
                    </a:prstClr>
                  </a:outerShdw>
                </a:effectLst>
                <a:latin typeface="Segoe Condensed" panose="020B0606040200020203" pitchFamily="34" charset="0"/>
              </a:rPr>
              <a:t>Processing+Power</a:t>
            </a:r>
            <a:endParaRPr lang="en-US" sz="2400" b="1" dirty="0">
              <a:effectLst>
                <a:outerShdw blurRad="50800" dist="38100" dir="2700000" algn="tl" rotWithShape="0">
                  <a:prstClr val="black">
                    <a:alpha val="40000"/>
                  </a:prstClr>
                </a:outerShdw>
              </a:effectLst>
              <a:latin typeface="Segoe Condensed" panose="020B0606040200020203" pitchFamily="34" charset="0"/>
            </a:endParaRPr>
          </a:p>
        </p:txBody>
      </p:sp>
      <p:cxnSp>
        <p:nvCxnSpPr>
          <p:cNvPr id="11" name="Straight Connector 10"/>
          <p:cNvCxnSpPr/>
          <p:nvPr/>
        </p:nvCxnSpPr>
        <p:spPr>
          <a:xfrm flipH="1">
            <a:off x="1485901" y="4352925"/>
            <a:ext cx="66674" cy="755196"/>
          </a:xfrm>
          <a:prstGeom prst="line">
            <a:avLst/>
          </a:prstGeom>
          <a:ln w="254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3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7568" r="13114"/>
          <a:stretch/>
        </p:blipFill>
        <p:spPr>
          <a:xfrm>
            <a:off x="6089905" y="0"/>
            <a:ext cx="6102096" cy="6858000"/>
          </a:xfrm>
          <a:prstGeom prst="rect">
            <a:avLst/>
          </a:prstGeom>
        </p:spPr>
      </p:pic>
      <p:pic>
        <p:nvPicPr>
          <p:cNvPr id="11" name="Picture 10"/>
          <p:cNvPicPr>
            <a:picLocks noChangeAspect="1"/>
          </p:cNvPicPr>
          <p:nvPr/>
        </p:nvPicPr>
        <p:blipFill rotWithShape="1">
          <a:blip r:embed="rId4"/>
          <a:srcRect l="22018" r="18783"/>
          <a:stretch/>
        </p:blipFill>
        <p:spPr>
          <a:xfrm>
            <a:off x="0" y="0"/>
            <a:ext cx="6089904" cy="6858000"/>
          </a:xfrm>
          <a:prstGeom prst="rect">
            <a:avLst/>
          </a:prstGeom>
        </p:spPr>
      </p:pic>
      <p:sp>
        <p:nvSpPr>
          <p:cNvPr id="10" name="Rectangle 9"/>
          <p:cNvSpPr/>
          <p:nvPr/>
        </p:nvSpPr>
        <p:spPr>
          <a:xfrm>
            <a:off x="0" y="0"/>
            <a:ext cx="12192002" cy="685799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93988"/>
            <a:endParaRPr lang="en-US" sz="3200" dirty="0">
              <a:latin typeface="Segoe UI Light" charset="0"/>
              <a:ea typeface="Segoe UI Light" charset="0"/>
              <a:cs typeface="Segoe UI Light" charset="0"/>
            </a:endParaRPr>
          </a:p>
        </p:txBody>
      </p:sp>
      <p:sp>
        <p:nvSpPr>
          <p:cNvPr id="17" name="TextBox 16"/>
          <p:cNvSpPr txBox="1"/>
          <p:nvPr/>
        </p:nvSpPr>
        <p:spPr>
          <a:xfrm>
            <a:off x="-2" y="2213283"/>
            <a:ext cx="12192000" cy="1323439"/>
          </a:xfrm>
          <a:prstGeom prst="rect">
            <a:avLst/>
          </a:prstGeom>
          <a:noFill/>
        </p:spPr>
        <p:txBody>
          <a:bodyPr wrap="square" rtlCol="0">
            <a:spAutoFit/>
          </a:bodyPr>
          <a:lstStyle/>
          <a:p>
            <a:pPr marL="1387475"/>
            <a:r>
              <a:rPr lang="en-US" sz="4400" dirty="0">
                <a:solidFill>
                  <a:schemeClr val="accent4"/>
                </a:solidFill>
                <a:latin typeface="Segoe UI Semibold" panose="020B0702040204020203" pitchFamily="34" charset="0"/>
                <a:ea typeface="Segoe UI Light" charset="0"/>
                <a:cs typeface="Segoe UI Semibold" panose="020B0702040204020203" pitchFamily="34" charset="0"/>
              </a:rPr>
              <a:t>Advantages of Finger-Based Reading</a:t>
            </a:r>
          </a:p>
          <a:p>
            <a:pPr marL="1885950" indent="-498475">
              <a:buAutoNum type="arabicPeriod"/>
            </a:pPr>
            <a:r>
              <a:rPr lang="en-US" sz="3600" dirty="0">
                <a:solidFill>
                  <a:schemeClr val="bg1"/>
                </a:solidFill>
                <a:latin typeface="Segoe UI Light" charset="0"/>
                <a:ea typeface="Segoe UI Light" charset="0"/>
                <a:cs typeface="Segoe UI Light" charset="0"/>
              </a:rPr>
              <a:t>Does not require framing an overhead camera</a:t>
            </a:r>
          </a:p>
        </p:txBody>
      </p:sp>
    </p:spTree>
    <p:extLst>
      <p:ext uri="{BB962C8B-B14F-4D97-AF65-F5344CB8AC3E}">
        <p14:creationId xmlns:p14="http://schemas.microsoft.com/office/powerpoint/2010/main" val="15557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7568" r="13114"/>
          <a:stretch/>
        </p:blipFill>
        <p:spPr>
          <a:xfrm>
            <a:off x="6089905" y="0"/>
            <a:ext cx="6102096" cy="6858000"/>
          </a:xfrm>
          <a:prstGeom prst="rect">
            <a:avLst/>
          </a:prstGeom>
        </p:spPr>
      </p:pic>
      <p:pic>
        <p:nvPicPr>
          <p:cNvPr id="11" name="Picture 10"/>
          <p:cNvPicPr>
            <a:picLocks noChangeAspect="1"/>
          </p:cNvPicPr>
          <p:nvPr/>
        </p:nvPicPr>
        <p:blipFill rotWithShape="1">
          <a:blip r:embed="rId4"/>
          <a:srcRect l="22018" r="18783"/>
          <a:stretch/>
        </p:blipFill>
        <p:spPr>
          <a:xfrm>
            <a:off x="0" y="0"/>
            <a:ext cx="6089904" cy="6858000"/>
          </a:xfrm>
          <a:prstGeom prst="rect">
            <a:avLst/>
          </a:prstGeom>
        </p:spPr>
      </p:pic>
      <p:sp>
        <p:nvSpPr>
          <p:cNvPr id="12" name="Rectangle 11"/>
          <p:cNvSpPr/>
          <p:nvPr/>
        </p:nvSpPr>
        <p:spPr>
          <a:xfrm>
            <a:off x="0" y="0"/>
            <a:ext cx="12192002" cy="685799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93988"/>
            <a:endParaRPr lang="en-US" sz="3200" dirty="0">
              <a:latin typeface="Segoe UI Light" charset="0"/>
              <a:ea typeface="Segoe UI Light" charset="0"/>
              <a:cs typeface="Segoe UI Light" charset="0"/>
            </a:endParaRPr>
          </a:p>
        </p:txBody>
      </p:sp>
      <p:sp>
        <p:nvSpPr>
          <p:cNvPr id="17" name="TextBox 16"/>
          <p:cNvSpPr txBox="1"/>
          <p:nvPr/>
        </p:nvSpPr>
        <p:spPr>
          <a:xfrm>
            <a:off x="-2" y="2213283"/>
            <a:ext cx="12192000" cy="1877437"/>
          </a:xfrm>
          <a:prstGeom prst="rect">
            <a:avLst/>
          </a:prstGeom>
          <a:noFill/>
        </p:spPr>
        <p:txBody>
          <a:bodyPr wrap="square" rtlCol="0">
            <a:spAutoFit/>
          </a:bodyPr>
          <a:lstStyle/>
          <a:p>
            <a:pPr marL="1387475"/>
            <a:r>
              <a:rPr lang="en-US" sz="4400" dirty="0">
                <a:solidFill>
                  <a:schemeClr val="accent4"/>
                </a:solidFill>
                <a:latin typeface="Segoe UI Semibold" panose="020B0702040204020203" pitchFamily="34" charset="0"/>
                <a:ea typeface="Segoe UI Light" charset="0"/>
                <a:cs typeface="Segoe UI Semibold" panose="020B0702040204020203" pitchFamily="34" charset="0"/>
              </a:rPr>
              <a:t>Advantages of Finger-Based Reading</a:t>
            </a:r>
          </a:p>
          <a:p>
            <a:pPr marL="1885950" indent="-498475">
              <a:buAutoNum type="arabicPeriod"/>
            </a:pPr>
            <a:r>
              <a:rPr lang="en-US" sz="3600" dirty="0">
                <a:solidFill>
                  <a:schemeClr val="bg1"/>
                </a:solidFill>
                <a:latin typeface="Segoe UI Light" charset="0"/>
                <a:ea typeface="Segoe UI Light" charset="0"/>
                <a:cs typeface="Segoe UI Light" charset="0"/>
              </a:rPr>
              <a:t>Does not require framing an overhead camera</a:t>
            </a:r>
          </a:p>
          <a:p>
            <a:pPr marL="1885950" indent="-498475">
              <a:buFont typeface="+mj-lt"/>
              <a:buAutoNum type="arabicPeriod" startAt="2"/>
            </a:pPr>
            <a:r>
              <a:rPr lang="en-US" sz="3600" dirty="0">
                <a:solidFill>
                  <a:schemeClr val="bg1"/>
                </a:solidFill>
                <a:latin typeface="Segoe UI Light" charset="0"/>
                <a:ea typeface="Segoe UI Light" charset="0"/>
                <a:cs typeface="Segoe UI Light" charset="0"/>
              </a:rPr>
              <a:t>Allows direct access to spatial information</a:t>
            </a:r>
          </a:p>
        </p:txBody>
      </p:sp>
    </p:spTree>
    <p:extLst>
      <p:ext uri="{BB962C8B-B14F-4D97-AF65-F5344CB8AC3E}">
        <p14:creationId xmlns:p14="http://schemas.microsoft.com/office/powerpoint/2010/main" val="167787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7568" r="13114"/>
          <a:stretch/>
        </p:blipFill>
        <p:spPr>
          <a:xfrm>
            <a:off x="6089905" y="0"/>
            <a:ext cx="6102096" cy="6858000"/>
          </a:xfrm>
          <a:prstGeom prst="rect">
            <a:avLst/>
          </a:prstGeom>
        </p:spPr>
      </p:pic>
      <p:pic>
        <p:nvPicPr>
          <p:cNvPr id="11" name="Picture 10"/>
          <p:cNvPicPr>
            <a:picLocks noChangeAspect="1"/>
          </p:cNvPicPr>
          <p:nvPr/>
        </p:nvPicPr>
        <p:blipFill rotWithShape="1">
          <a:blip r:embed="rId4"/>
          <a:srcRect l="22018" r="18783"/>
          <a:stretch/>
        </p:blipFill>
        <p:spPr>
          <a:xfrm>
            <a:off x="0" y="0"/>
            <a:ext cx="6089904" cy="6858000"/>
          </a:xfrm>
          <a:prstGeom prst="rect">
            <a:avLst/>
          </a:prstGeom>
        </p:spPr>
      </p:pic>
      <p:sp>
        <p:nvSpPr>
          <p:cNvPr id="12" name="Rectangle 11"/>
          <p:cNvSpPr/>
          <p:nvPr/>
        </p:nvSpPr>
        <p:spPr>
          <a:xfrm>
            <a:off x="0" y="0"/>
            <a:ext cx="12192002" cy="685799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93988"/>
            <a:endParaRPr lang="en-US" sz="3200" dirty="0">
              <a:latin typeface="Segoe UI Light" charset="0"/>
              <a:ea typeface="Segoe UI Light" charset="0"/>
              <a:cs typeface="Segoe UI Light" charset="0"/>
            </a:endParaRPr>
          </a:p>
        </p:txBody>
      </p:sp>
      <p:sp>
        <p:nvSpPr>
          <p:cNvPr id="17" name="TextBox 16"/>
          <p:cNvSpPr txBox="1"/>
          <p:nvPr/>
        </p:nvSpPr>
        <p:spPr>
          <a:xfrm>
            <a:off x="-2" y="2213283"/>
            <a:ext cx="12192000" cy="2431435"/>
          </a:xfrm>
          <a:prstGeom prst="rect">
            <a:avLst/>
          </a:prstGeom>
          <a:noFill/>
        </p:spPr>
        <p:txBody>
          <a:bodyPr wrap="square" rtlCol="0">
            <a:spAutoFit/>
          </a:bodyPr>
          <a:lstStyle/>
          <a:p>
            <a:pPr marL="1387475"/>
            <a:r>
              <a:rPr lang="en-US" sz="4400" dirty="0">
                <a:solidFill>
                  <a:schemeClr val="accent4"/>
                </a:solidFill>
                <a:latin typeface="Segoe UI Semibold" panose="020B0702040204020203" pitchFamily="34" charset="0"/>
                <a:ea typeface="Segoe UI Light" charset="0"/>
                <a:cs typeface="Segoe UI Semibold" panose="020B0702040204020203" pitchFamily="34" charset="0"/>
              </a:rPr>
              <a:t>Advantages of Finger-Based Reading</a:t>
            </a:r>
          </a:p>
          <a:p>
            <a:pPr marL="1885950" indent="-498475">
              <a:buAutoNum type="arabicPeriod"/>
            </a:pPr>
            <a:r>
              <a:rPr lang="en-US" sz="3600" dirty="0">
                <a:solidFill>
                  <a:schemeClr val="bg1"/>
                </a:solidFill>
                <a:latin typeface="Segoe UI Light" charset="0"/>
                <a:ea typeface="Segoe UI Light" charset="0"/>
                <a:cs typeface="Segoe UI Light" charset="0"/>
              </a:rPr>
              <a:t>Does not require framing an overhead camera</a:t>
            </a:r>
          </a:p>
          <a:p>
            <a:pPr marL="1885950" indent="-498475">
              <a:buFont typeface="+mj-lt"/>
              <a:buAutoNum type="arabicPeriod" startAt="2"/>
            </a:pPr>
            <a:r>
              <a:rPr lang="en-US" sz="3600" dirty="0">
                <a:solidFill>
                  <a:schemeClr val="bg1"/>
                </a:solidFill>
                <a:latin typeface="Segoe UI Light" charset="0"/>
                <a:ea typeface="Segoe UI Light" charset="0"/>
                <a:cs typeface="Segoe UI Light" charset="0"/>
              </a:rPr>
              <a:t>Allows direct access to spatial information</a:t>
            </a:r>
          </a:p>
          <a:p>
            <a:pPr marL="1885950" indent="-498475">
              <a:buFont typeface="+mj-lt"/>
              <a:buAutoNum type="arabicPeriod" startAt="2"/>
            </a:pPr>
            <a:r>
              <a:rPr lang="en-US" sz="3600" dirty="0">
                <a:solidFill>
                  <a:schemeClr val="bg1"/>
                </a:solidFill>
                <a:latin typeface="Segoe UI Light" charset="0"/>
                <a:ea typeface="Segoe UI Light" charset="0"/>
                <a:cs typeface="Segoe UI Light" charset="0"/>
              </a:rPr>
              <a:t>Provides better control over pace and rereading</a:t>
            </a:r>
          </a:p>
        </p:txBody>
      </p:sp>
    </p:spTree>
    <p:extLst>
      <p:ext uri="{BB962C8B-B14F-4D97-AF65-F5344CB8AC3E}">
        <p14:creationId xmlns:p14="http://schemas.microsoft.com/office/powerpoint/2010/main" val="145287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7568" r="13114"/>
          <a:stretch/>
        </p:blipFill>
        <p:spPr>
          <a:xfrm>
            <a:off x="6089905" y="0"/>
            <a:ext cx="6102096" cy="6858000"/>
          </a:xfrm>
          <a:prstGeom prst="rect">
            <a:avLst/>
          </a:prstGeom>
        </p:spPr>
      </p:pic>
      <p:pic>
        <p:nvPicPr>
          <p:cNvPr id="11" name="Picture 10"/>
          <p:cNvPicPr>
            <a:picLocks noChangeAspect="1"/>
          </p:cNvPicPr>
          <p:nvPr/>
        </p:nvPicPr>
        <p:blipFill rotWithShape="1">
          <a:blip r:embed="rId4"/>
          <a:srcRect l="22018" r="18783"/>
          <a:stretch/>
        </p:blipFill>
        <p:spPr>
          <a:xfrm>
            <a:off x="0" y="0"/>
            <a:ext cx="6089904" cy="6858000"/>
          </a:xfrm>
          <a:prstGeom prst="rect">
            <a:avLst/>
          </a:prstGeom>
        </p:spPr>
      </p:pic>
      <p:sp>
        <p:nvSpPr>
          <p:cNvPr id="12" name="Rectangle 11"/>
          <p:cNvSpPr/>
          <p:nvPr/>
        </p:nvSpPr>
        <p:spPr>
          <a:xfrm>
            <a:off x="0" y="0"/>
            <a:ext cx="12192002" cy="685799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93988"/>
            <a:endParaRPr lang="en-US" sz="3200" dirty="0">
              <a:latin typeface="Segoe UI Light" charset="0"/>
              <a:ea typeface="Segoe UI Light" charset="0"/>
              <a:cs typeface="Segoe UI Light" charset="0"/>
            </a:endParaRPr>
          </a:p>
        </p:txBody>
      </p:sp>
      <p:sp>
        <p:nvSpPr>
          <p:cNvPr id="17" name="TextBox 16"/>
          <p:cNvSpPr txBox="1"/>
          <p:nvPr/>
        </p:nvSpPr>
        <p:spPr>
          <a:xfrm>
            <a:off x="-2" y="2213283"/>
            <a:ext cx="12192000" cy="2431435"/>
          </a:xfrm>
          <a:prstGeom prst="rect">
            <a:avLst/>
          </a:prstGeom>
          <a:noFill/>
        </p:spPr>
        <p:txBody>
          <a:bodyPr wrap="square" rtlCol="0">
            <a:spAutoFit/>
          </a:bodyPr>
          <a:lstStyle/>
          <a:p>
            <a:pPr marL="1387475"/>
            <a:r>
              <a:rPr lang="en-US" sz="4400" dirty="0">
                <a:solidFill>
                  <a:schemeClr val="accent4"/>
                </a:solidFill>
                <a:latin typeface="Segoe UI Semibold" panose="020B0702040204020203" pitchFamily="34" charset="0"/>
                <a:ea typeface="Segoe UI Light" charset="0"/>
                <a:cs typeface="Segoe UI Semibold" panose="020B0702040204020203" pitchFamily="34" charset="0"/>
              </a:rPr>
              <a:t>Advantages of Finger-Based Reading</a:t>
            </a:r>
          </a:p>
          <a:p>
            <a:pPr marL="1885950" indent="-498475">
              <a:buAutoNum type="arabicPeriod"/>
            </a:pPr>
            <a:r>
              <a:rPr lang="en-US" sz="3600" dirty="0">
                <a:solidFill>
                  <a:schemeClr val="bg1"/>
                </a:solidFill>
                <a:latin typeface="Segoe UI Light" charset="0"/>
                <a:ea typeface="Segoe UI Light" charset="0"/>
                <a:cs typeface="Segoe UI Light" charset="0"/>
              </a:rPr>
              <a:t>Does not require framing an overhead camera</a:t>
            </a:r>
          </a:p>
          <a:p>
            <a:pPr marL="1885950" indent="-498475">
              <a:buFont typeface="+mj-lt"/>
              <a:buAutoNum type="arabicPeriod" startAt="2"/>
            </a:pPr>
            <a:r>
              <a:rPr lang="en-US" sz="3600" dirty="0">
                <a:solidFill>
                  <a:schemeClr val="bg1"/>
                </a:solidFill>
                <a:latin typeface="Segoe UI Light" charset="0"/>
                <a:ea typeface="Segoe UI Light" charset="0"/>
                <a:cs typeface="Segoe UI Light" charset="0"/>
              </a:rPr>
              <a:t>Allows direct access to spatial information</a:t>
            </a:r>
          </a:p>
          <a:p>
            <a:pPr marL="1885950" indent="-498475">
              <a:buFont typeface="+mj-lt"/>
              <a:buAutoNum type="arabicPeriod" startAt="2"/>
            </a:pPr>
            <a:r>
              <a:rPr lang="en-US" sz="3600" dirty="0">
                <a:solidFill>
                  <a:schemeClr val="bg1"/>
                </a:solidFill>
                <a:latin typeface="Segoe UI Light" charset="0"/>
                <a:ea typeface="Segoe UI Light" charset="0"/>
                <a:cs typeface="Segoe UI Light" charset="0"/>
              </a:rPr>
              <a:t>Provides better control over pace and rereading</a:t>
            </a:r>
          </a:p>
        </p:txBody>
      </p:sp>
    </p:spTree>
    <p:extLst>
      <p:ext uri="{BB962C8B-B14F-4D97-AF65-F5344CB8AC3E}">
        <p14:creationId xmlns:p14="http://schemas.microsoft.com/office/powerpoint/2010/main" val="33421729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 0 L 0.00052 -0.1713 " pathEditMode="relative" rAng="0" ptsTypes="AA">
                                      <p:cBhvr>
                                        <p:cTn id="6" dur="1000" fill="hold"/>
                                        <p:tgtEl>
                                          <p:spTgt spid="17"/>
                                        </p:tgtEl>
                                        <p:attrNameLst>
                                          <p:attrName>ppt_x</p:attrName>
                                          <p:attrName>ppt_y</p:attrName>
                                        </p:attrNameLst>
                                      </p:cBhvr>
                                      <p:rCtr x="26" y="-85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7568" r="13114"/>
          <a:stretch/>
        </p:blipFill>
        <p:spPr>
          <a:xfrm>
            <a:off x="6089905" y="0"/>
            <a:ext cx="6102096" cy="6858000"/>
          </a:xfrm>
          <a:prstGeom prst="rect">
            <a:avLst/>
          </a:prstGeom>
        </p:spPr>
      </p:pic>
      <p:pic>
        <p:nvPicPr>
          <p:cNvPr id="12" name="Picture 11"/>
          <p:cNvPicPr>
            <a:picLocks noChangeAspect="1"/>
          </p:cNvPicPr>
          <p:nvPr/>
        </p:nvPicPr>
        <p:blipFill rotWithShape="1">
          <a:blip r:embed="rId4"/>
          <a:srcRect l="22018" r="18783"/>
          <a:stretch/>
        </p:blipFill>
        <p:spPr>
          <a:xfrm>
            <a:off x="0" y="0"/>
            <a:ext cx="6089904" cy="6858000"/>
          </a:xfrm>
          <a:prstGeom prst="rect">
            <a:avLst/>
          </a:prstGeom>
        </p:spPr>
      </p:pic>
      <p:sp>
        <p:nvSpPr>
          <p:cNvPr id="13" name="Rectangle 12"/>
          <p:cNvSpPr/>
          <p:nvPr/>
        </p:nvSpPr>
        <p:spPr>
          <a:xfrm>
            <a:off x="0" y="0"/>
            <a:ext cx="12192002" cy="685799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93988"/>
            <a:endParaRPr lang="en-US" sz="3200" dirty="0">
              <a:latin typeface="Segoe UI Light" charset="0"/>
              <a:ea typeface="Segoe UI Light" charset="0"/>
              <a:cs typeface="Segoe UI Light" charset="0"/>
            </a:endParaRPr>
          </a:p>
        </p:txBody>
      </p:sp>
      <p:sp>
        <p:nvSpPr>
          <p:cNvPr id="11" name="TextBox 10"/>
          <p:cNvSpPr txBox="1"/>
          <p:nvPr/>
        </p:nvSpPr>
        <p:spPr>
          <a:xfrm>
            <a:off x="-2" y="1043731"/>
            <a:ext cx="12192000" cy="4770537"/>
          </a:xfrm>
          <a:prstGeom prst="rect">
            <a:avLst/>
          </a:prstGeom>
          <a:noFill/>
        </p:spPr>
        <p:txBody>
          <a:bodyPr wrap="square" rtlCol="0">
            <a:spAutoFit/>
          </a:bodyPr>
          <a:lstStyle/>
          <a:p>
            <a:pPr marL="1387475"/>
            <a:r>
              <a:rPr lang="en-US" sz="4400" dirty="0">
                <a:solidFill>
                  <a:schemeClr val="accent4">
                    <a:lumMod val="75000"/>
                  </a:schemeClr>
                </a:solidFill>
                <a:latin typeface="Segoe UI Semibold" panose="020B0702040204020203" pitchFamily="34" charset="0"/>
                <a:ea typeface="Segoe UI Light" charset="0"/>
                <a:cs typeface="Segoe UI Semibold" panose="020B0702040204020203" pitchFamily="34" charset="0"/>
              </a:rPr>
              <a:t>Advantages of Finger-Based Reading</a:t>
            </a:r>
          </a:p>
          <a:p>
            <a:pPr marL="1885950" indent="-498475">
              <a:buAutoNum type="arabicPeriod"/>
            </a:pPr>
            <a:r>
              <a:rPr lang="en-US" sz="3600" dirty="0">
                <a:solidFill>
                  <a:schemeClr val="bg1">
                    <a:lumMod val="75000"/>
                  </a:schemeClr>
                </a:solidFill>
                <a:latin typeface="Segoe UI Light" charset="0"/>
                <a:ea typeface="Segoe UI Light" charset="0"/>
                <a:cs typeface="Segoe UI Light" charset="0"/>
              </a:rPr>
              <a:t>Does not require framing an overhead camera</a:t>
            </a:r>
          </a:p>
          <a:p>
            <a:pPr marL="1885950" indent="-498475">
              <a:buFont typeface="+mj-lt"/>
              <a:buAutoNum type="arabicPeriod" startAt="2"/>
            </a:pPr>
            <a:r>
              <a:rPr lang="en-US" sz="3600" dirty="0">
                <a:solidFill>
                  <a:schemeClr val="bg1">
                    <a:lumMod val="75000"/>
                  </a:schemeClr>
                </a:solidFill>
                <a:latin typeface="Segoe UI Light" charset="0"/>
                <a:ea typeface="Segoe UI Light" charset="0"/>
                <a:cs typeface="Segoe UI Light" charset="0"/>
              </a:rPr>
              <a:t>Allows direct access to spatial information</a:t>
            </a:r>
          </a:p>
          <a:p>
            <a:pPr marL="1885950" indent="-498475">
              <a:buFont typeface="+mj-lt"/>
              <a:buAutoNum type="arabicPeriod" startAt="2"/>
            </a:pPr>
            <a:r>
              <a:rPr lang="en-US" sz="3600" dirty="0">
                <a:solidFill>
                  <a:schemeClr val="bg1">
                    <a:lumMod val="75000"/>
                  </a:schemeClr>
                </a:solidFill>
                <a:latin typeface="Segoe UI Light" charset="0"/>
                <a:ea typeface="Segoe UI Light" charset="0"/>
                <a:cs typeface="Segoe UI Light" charset="0"/>
              </a:rPr>
              <a:t>Provides better control over pace and rereading</a:t>
            </a:r>
          </a:p>
          <a:p>
            <a:pPr marL="1387475"/>
            <a:endParaRPr lang="en-US" dirty="0">
              <a:solidFill>
                <a:schemeClr val="accent4"/>
              </a:solidFill>
              <a:latin typeface="Segoe UI Light" charset="0"/>
              <a:ea typeface="Segoe UI Light" charset="0"/>
              <a:cs typeface="Segoe UI Light" charset="0"/>
            </a:endParaRPr>
          </a:p>
          <a:p>
            <a:pPr marL="1387475"/>
            <a:endParaRPr lang="en-US" dirty="0">
              <a:solidFill>
                <a:schemeClr val="accent4"/>
              </a:solidFill>
              <a:latin typeface="Segoe UI Light" charset="0"/>
              <a:ea typeface="Segoe UI Light" charset="0"/>
              <a:cs typeface="Segoe UI Light" charset="0"/>
            </a:endParaRPr>
          </a:p>
          <a:p>
            <a:pPr marL="1387475"/>
            <a:r>
              <a:rPr lang="en-US" sz="4400" dirty="0">
                <a:solidFill>
                  <a:schemeClr val="accent4"/>
                </a:solidFill>
                <a:latin typeface="Segoe UI Semibold" panose="020B0702040204020203" pitchFamily="34" charset="0"/>
                <a:ea typeface="Segoe UI Light" charset="0"/>
                <a:cs typeface="Segoe UI Semibold" panose="020B0702040204020203" pitchFamily="34" charset="0"/>
              </a:rPr>
              <a:t>New Challenges</a:t>
            </a:r>
            <a:endParaRPr lang="en-US" dirty="0">
              <a:solidFill>
                <a:schemeClr val="bg1"/>
              </a:solidFill>
              <a:latin typeface="Segoe UI Semibold" panose="020B0702040204020203" pitchFamily="34" charset="0"/>
              <a:ea typeface="Segoe UI Light" charset="0"/>
              <a:cs typeface="Segoe UI Semibold" panose="020B0702040204020203" pitchFamily="34" charset="0"/>
            </a:endParaRPr>
          </a:p>
          <a:p>
            <a:pPr marL="1885950" indent="-498475">
              <a:buAutoNum type="arabicPeriod"/>
            </a:pPr>
            <a:r>
              <a:rPr lang="en-US" sz="3600" dirty="0">
                <a:solidFill>
                  <a:schemeClr val="bg1"/>
                </a:solidFill>
                <a:latin typeface="Segoe UI Light" charset="0"/>
                <a:ea typeface="Segoe UI Light" charset="0"/>
                <a:cs typeface="Segoe UI Light" charset="0"/>
              </a:rPr>
              <a:t>How to precisely trace a line of text?</a:t>
            </a:r>
            <a:endParaRPr lang="en-US" dirty="0">
              <a:solidFill>
                <a:schemeClr val="bg1"/>
              </a:solidFill>
              <a:latin typeface="Segoe UI Light" charset="0"/>
              <a:ea typeface="Segoe UI Light" charset="0"/>
              <a:cs typeface="Segoe UI Light" charset="0"/>
            </a:endParaRPr>
          </a:p>
          <a:p>
            <a:pPr marL="1885950" indent="-498475">
              <a:buFont typeface="+mj-lt"/>
              <a:buAutoNum type="arabicPeriod" startAt="2"/>
            </a:pPr>
            <a:r>
              <a:rPr lang="en-US" sz="3600" dirty="0">
                <a:solidFill>
                  <a:schemeClr val="bg1"/>
                </a:solidFill>
                <a:latin typeface="Segoe UI Light" charset="0"/>
                <a:ea typeface="Segoe UI Light" charset="0"/>
                <a:cs typeface="Segoe UI Light" charset="0"/>
              </a:rPr>
              <a:t>How to support physical navigation?</a:t>
            </a:r>
          </a:p>
        </p:txBody>
      </p:sp>
    </p:spTree>
    <p:extLst>
      <p:ext uri="{BB962C8B-B14F-4D97-AF65-F5344CB8AC3E}">
        <p14:creationId xmlns:p14="http://schemas.microsoft.com/office/powerpoint/2010/main" val="68721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4286" y="365139"/>
            <a:ext cx="7319499" cy="1325563"/>
          </a:xfrm>
          <a:prstGeom prst="rect">
            <a:avLst/>
          </a:prstGeom>
        </p:spPr>
        <p:txBody>
          <a:bodyPr>
            <a:normAutofit/>
          </a:bodyPr>
          <a:lstStyle/>
          <a:p>
            <a:r>
              <a:rPr lang="en-US" sz="4650" cap="small" dirty="0">
                <a:solidFill>
                  <a:schemeClr val="accent4"/>
                </a:solidFill>
                <a:latin typeface="Segoe UI Semibold" panose="020B0702040204020203" pitchFamily="34" charset="0"/>
                <a:cs typeface="Segoe UI Semibold" panose="020B0702040204020203" pitchFamily="34" charset="0"/>
              </a:rPr>
              <a:t>Comparing Two Types of</a:t>
            </a:r>
            <a:r>
              <a:rPr lang="en-US" cap="small" dirty="0">
                <a:solidFill>
                  <a:schemeClr val="accent4"/>
                </a:solidFill>
                <a:latin typeface="Segoe UI Semibold" panose="020B0702040204020203" pitchFamily="34" charset="0"/>
                <a:cs typeface="Segoe UI Semibold" panose="020B0702040204020203" pitchFamily="34" charset="0"/>
              </a:rPr>
              <a:t> </a:t>
            </a:r>
            <a:r>
              <a:rPr lang="en-US" sz="4000" cap="small" dirty="0">
                <a:solidFill>
                  <a:schemeClr val="accent4"/>
                </a:solidFill>
                <a:latin typeface="Segoe UI Semibold" panose="020B0702040204020203" pitchFamily="34" charset="0"/>
                <a:cs typeface="Segoe UI Semibold" panose="020B0702040204020203" pitchFamily="34" charset="0"/>
              </a:rPr>
              <a:t>Directional Finger Guidance</a:t>
            </a:r>
            <a:endParaRPr lang="en-US" cap="small" dirty="0">
              <a:solidFill>
                <a:schemeClr val="accent4"/>
              </a:solidFill>
              <a:latin typeface="Segoe UI Semibold" panose="020B0702040204020203" pitchFamily="34" charset="0"/>
              <a:cs typeface="Segoe UI Semibold" panose="020B0702040204020203" pitchFamily="34" charset="0"/>
            </a:endParaRPr>
          </a:p>
        </p:txBody>
      </p:sp>
      <p:pic>
        <p:nvPicPr>
          <p:cNvPr id="29" name="Picture 28"/>
          <p:cNvPicPr>
            <a:picLocks noChangeAspect="1"/>
          </p:cNvPicPr>
          <p:nvPr/>
        </p:nvPicPr>
        <p:blipFill>
          <a:blip r:embed="rId3"/>
          <a:stretch>
            <a:fillRect/>
          </a:stretch>
        </p:blipFill>
        <p:spPr>
          <a:xfrm>
            <a:off x="3378200" y="2377796"/>
            <a:ext cx="8813800" cy="3073400"/>
          </a:xfrm>
          <a:prstGeom prst="rect">
            <a:avLst/>
          </a:prstGeom>
        </p:spPr>
      </p:pic>
      <p:grpSp>
        <p:nvGrpSpPr>
          <p:cNvPr id="4" name="Group 3"/>
          <p:cNvGrpSpPr/>
          <p:nvPr/>
        </p:nvGrpSpPr>
        <p:grpSpPr>
          <a:xfrm rot="11076946">
            <a:off x="5156723" y="4111115"/>
            <a:ext cx="277952" cy="154088"/>
            <a:chOff x="2214069" y="2703501"/>
            <a:chExt cx="333805" cy="185051"/>
          </a:xfrm>
        </p:grpSpPr>
        <p:grpSp>
          <p:nvGrpSpPr>
            <p:cNvPr id="5" name="Group 4"/>
            <p:cNvGrpSpPr/>
            <p:nvPr/>
          </p:nvGrpSpPr>
          <p:grpSpPr>
            <a:xfrm>
              <a:off x="2214069" y="2703501"/>
              <a:ext cx="333805" cy="83451"/>
              <a:chOff x="914400" y="1828800"/>
              <a:chExt cx="1463040" cy="365760"/>
            </a:xfrm>
          </p:grpSpPr>
          <p:cxnSp>
            <p:nvCxnSpPr>
              <p:cNvPr id="11" name="Straight Connector 10"/>
              <p:cNvCxnSpPr/>
              <p:nvPr/>
            </p:nvCxnSpPr>
            <p:spPr>
              <a:xfrm flipV="1">
                <a:off x="91440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01168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164592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28016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2214069" y="2805101"/>
              <a:ext cx="333805" cy="83451"/>
              <a:chOff x="914400" y="1828800"/>
              <a:chExt cx="1463040" cy="365760"/>
            </a:xfrm>
          </p:grpSpPr>
          <p:cxnSp>
            <p:nvCxnSpPr>
              <p:cNvPr id="7" name="Straight Connector 6"/>
              <p:cNvCxnSpPr/>
              <p:nvPr/>
            </p:nvCxnSpPr>
            <p:spPr>
              <a:xfrm flipV="1">
                <a:off x="91440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168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64592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28016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grpSp>
      </p:grpSp>
      <p:grpSp>
        <p:nvGrpSpPr>
          <p:cNvPr id="15" name="Group 14"/>
          <p:cNvGrpSpPr/>
          <p:nvPr/>
        </p:nvGrpSpPr>
        <p:grpSpPr>
          <a:xfrm rot="20664149">
            <a:off x="4111073" y="2827082"/>
            <a:ext cx="277952" cy="154088"/>
            <a:chOff x="2214069" y="2703501"/>
            <a:chExt cx="333805" cy="185051"/>
          </a:xfrm>
        </p:grpSpPr>
        <p:grpSp>
          <p:nvGrpSpPr>
            <p:cNvPr id="16" name="Group 15"/>
            <p:cNvGrpSpPr/>
            <p:nvPr/>
          </p:nvGrpSpPr>
          <p:grpSpPr>
            <a:xfrm>
              <a:off x="2214069" y="2703501"/>
              <a:ext cx="333805" cy="83451"/>
              <a:chOff x="914400" y="1828800"/>
              <a:chExt cx="1463040" cy="365760"/>
            </a:xfrm>
          </p:grpSpPr>
          <p:cxnSp>
            <p:nvCxnSpPr>
              <p:cNvPr id="22" name="Straight Connector 21"/>
              <p:cNvCxnSpPr/>
              <p:nvPr/>
            </p:nvCxnSpPr>
            <p:spPr>
              <a:xfrm flipV="1">
                <a:off x="91440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01168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164592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28016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2214069" y="2805101"/>
              <a:ext cx="333805" cy="83451"/>
              <a:chOff x="914400" y="1828800"/>
              <a:chExt cx="1463040" cy="365760"/>
            </a:xfrm>
          </p:grpSpPr>
          <p:cxnSp>
            <p:nvCxnSpPr>
              <p:cNvPr id="18" name="Straight Connector 17"/>
              <p:cNvCxnSpPr/>
              <p:nvPr/>
            </p:nvCxnSpPr>
            <p:spPr>
              <a:xfrm flipV="1">
                <a:off x="91440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01168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164592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28016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grpSp>
      </p:grpSp>
      <p:sp>
        <p:nvSpPr>
          <p:cNvPr id="27" name="TextBox 26"/>
          <p:cNvSpPr txBox="1"/>
          <p:nvPr/>
        </p:nvSpPr>
        <p:spPr>
          <a:xfrm>
            <a:off x="8308713" y="632885"/>
            <a:ext cx="3194657" cy="907941"/>
          </a:xfrm>
          <a:prstGeom prst="rect">
            <a:avLst/>
          </a:prstGeom>
          <a:noFill/>
        </p:spPr>
        <p:txBody>
          <a:bodyPr wrap="none" rtlCol="0">
            <a:spAutoFit/>
          </a:bodyPr>
          <a:lstStyle/>
          <a:p>
            <a:pPr algn="ctr"/>
            <a:r>
              <a:rPr lang="en-US" sz="2800" dirty="0">
                <a:solidFill>
                  <a:schemeClr val="bg1"/>
                </a:solidFill>
                <a:latin typeface="Segoe UI Light"/>
                <a:cs typeface="Segoe UI Light"/>
              </a:rPr>
              <a:t>2. </a:t>
            </a:r>
            <a:r>
              <a:rPr lang="en-US" sz="2800" b="1" dirty="0">
                <a:solidFill>
                  <a:schemeClr val="accent4"/>
                </a:solidFill>
                <a:latin typeface="Segoe UI Semibold" charset="0"/>
                <a:ea typeface="Segoe UI Semibold" charset="0"/>
                <a:cs typeface="Segoe UI Semibold" charset="0"/>
              </a:rPr>
              <a:t>Audio</a:t>
            </a:r>
            <a:r>
              <a:rPr lang="en-US" sz="2800" dirty="0">
                <a:solidFill>
                  <a:schemeClr val="accent4"/>
                </a:solidFill>
                <a:latin typeface="Segoe UI Light"/>
                <a:cs typeface="Segoe UI Light"/>
              </a:rPr>
              <a:t> </a:t>
            </a:r>
            <a:r>
              <a:rPr lang="en-US" sz="2800" dirty="0">
                <a:solidFill>
                  <a:schemeClr val="bg1"/>
                </a:solidFill>
                <a:latin typeface="Segoe UI Light"/>
                <a:cs typeface="Segoe UI Light"/>
              </a:rPr>
              <a:t>via built-in</a:t>
            </a:r>
          </a:p>
          <a:p>
            <a:pPr algn="r"/>
            <a:r>
              <a:rPr lang="en-US" sz="2450" dirty="0">
                <a:solidFill>
                  <a:schemeClr val="bg1"/>
                </a:solidFill>
                <a:latin typeface="Segoe UI Light"/>
                <a:cs typeface="Segoe UI Light"/>
              </a:rPr>
              <a:t>or external speakers</a:t>
            </a:r>
            <a:r>
              <a:rPr lang="en-US" sz="1700" dirty="0">
                <a:solidFill>
                  <a:schemeClr val="bg1"/>
                </a:solidFill>
                <a:latin typeface="Segoe UI Light"/>
                <a:cs typeface="Segoe UI Light"/>
              </a:rPr>
              <a:t> </a:t>
            </a:r>
          </a:p>
        </p:txBody>
      </p:sp>
      <p:sp>
        <p:nvSpPr>
          <p:cNvPr id="28" name="Arc 27"/>
          <p:cNvSpPr/>
          <p:nvPr/>
        </p:nvSpPr>
        <p:spPr>
          <a:xfrm rot="18936327">
            <a:off x="9448837" y="1876110"/>
            <a:ext cx="914400" cy="914400"/>
          </a:xfrm>
          <a:prstGeom prst="arc">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Arc 29"/>
          <p:cNvSpPr/>
          <p:nvPr/>
        </p:nvSpPr>
        <p:spPr>
          <a:xfrm rot="18940986">
            <a:off x="9578294" y="2046495"/>
            <a:ext cx="685800" cy="685800"/>
          </a:xfrm>
          <a:prstGeom prst="arc">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Arc 30"/>
          <p:cNvSpPr/>
          <p:nvPr/>
        </p:nvSpPr>
        <p:spPr>
          <a:xfrm rot="18935701">
            <a:off x="9696000" y="2214685"/>
            <a:ext cx="457200" cy="457200"/>
          </a:xfrm>
          <a:prstGeom prst="arc">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p:cNvSpPr txBox="1"/>
          <p:nvPr/>
        </p:nvSpPr>
        <p:spPr>
          <a:xfrm>
            <a:off x="1362994" y="4057437"/>
            <a:ext cx="2979918" cy="923330"/>
          </a:xfrm>
          <a:prstGeom prst="rect">
            <a:avLst/>
          </a:prstGeom>
          <a:noFill/>
        </p:spPr>
        <p:txBody>
          <a:bodyPr wrap="none" rtlCol="0">
            <a:spAutoFit/>
          </a:bodyPr>
          <a:lstStyle/>
          <a:p>
            <a:pPr algn="ctr"/>
            <a:r>
              <a:rPr lang="en-US" sz="2800" dirty="0">
                <a:solidFill>
                  <a:schemeClr val="bg1"/>
                </a:solidFill>
                <a:latin typeface="Segoe UI Light"/>
                <a:cs typeface="Segoe UI Light"/>
              </a:rPr>
              <a:t>1. Finger-mounted</a:t>
            </a:r>
          </a:p>
          <a:p>
            <a:pPr algn="r"/>
            <a:r>
              <a:rPr lang="en-US" sz="2600" b="1" dirty="0">
                <a:solidFill>
                  <a:schemeClr val="accent4"/>
                </a:solidFill>
                <a:latin typeface="Segoe UI Semibold" charset="0"/>
                <a:ea typeface="Segoe UI Semibold" charset="0"/>
                <a:cs typeface="Segoe UI Semibold" charset="0"/>
              </a:rPr>
              <a:t>vibration</a:t>
            </a:r>
            <a:r>
              <a:rPr lang="en-US" sz="2600" dirty="0">
                <a:solidFill>
                  <a:schemeClr val="accent4"/>
                </a:solidFill>
                <a:latin typeface="Segoe UI Light"/>
                <a:cs typeface="Segoe UI Light"/>
              </a:rPr>
              <a:t> </a:t>
            </a:r>
            <a:r>
              <a:rPr lang="en-US" sz="2600" dirty="0">
                <a:solidFill>
                  <a:schemeClr val="bg1"/>
                </a:solidFill>
                <a:latin typeface="Segoe UI Light"/>
                <a:cs typeface="Segoe UI Light"/>
              </a:rPr>
              <a:t>motors</a:t>
            </a:r>
          </a:p>
        </p:txBody>
      </p:sp>
    </p:spTree>
    <p:extLst>
      <p:ext uri="{BB962C8B-B14F-4D97-AF65-F5344CB8AC3E}">
        <p14:creationId xmlns:p14="http://schemas.microsoft.com/office/powerpoint/2010/main" val="778343671"/>
      </p:ext>
    </p:extLst>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3378200" y="2377796"/>
            <a:ext cx="8813800" cy="3073400"/>
          </a:xfrm>
          <a:prstGeom prst="rect">
            <a:avLst/>
          </a:prstGeom>
        </p:spPr>
      </p:pic>
      <p:grpSp>
        <p:nvGrpSpPr>
          <p:cNvPr id="33" name="Group 32"/>
          <p:cNvGrpSpPr/>
          <p:nvPr/>
        </p:nvGrpSpPr>
        <p:grpSpPr>
          <a:xfrm rot="11076946">
            <a:off x="5156723" y="4111115"/>
            <a:ext cx="277952" cy="154088"/>
            <a:chOff x="2214069" y="2703501"/>
            <a:chExt cx="333805" cy="185051"/>
          </a:xfrm>
        </p:grpSpPr>
        <p:grpSp>
          <p:nvGrpSpPr>
            <p:cNvPr id="34" name="Group 33"/>
            <p:cNvGrpSpPr/>
            <p:nvPr/>
          </p:nvGrpSpPr>
          <p:grpSpPr>
            <a:xfrm>
              <a:off x="2214069" y="2703501"/>
              <a:ext cx="333805" cy="83451"/>
              <a:chOff x="914400" y="1828800"/>
              <a:chExt cx="1463040" cy="365760"/>
            </a:xfrm>
          </p:grpSpPr>
          <p:cxnSp>
            <p:nvCxnSpPr>
              <p:cNvPr id="65" name="Straight Connector 64"/>
              <p:cNvCxnSpPr/>
              <p:nvPr/>
            </p:nvCxnSpPr>
            <p:spPr>
              <a:xfrm flipV="1">
                <a:off x="91440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01168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164592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128016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grpSp>
        <p:grpSp>
          <p:nvGrpSpPr>
            <p:cNvPr id="35" name="Group 34"/>
            <p:cNvGrpSpPr/>
            <p:nvPr/>
          </p:nvGrpSpPr>
          <p:grpSpPr>
            <a:xfrm>
              <a:off x="2214069" y="2805101"/>
              <a:ext cx="333805" cy="83451"/>
              <a:chOff x="914400" y="1828800"/>
              <a:chExt cx="1463040" cy="365760"/>
            </a:xfrm>
          </p:grpSpPr>
          <p:cxnSp>
            <p:nvCxnSpPr>
              <p:cNvPr id="36" name="Straight Connector 35"/>
              <p:cNvCxnSpPr/>
              <p:nvPr/>
            </p:nvCxnSpPr>
            <p:spPr>
              <a:xfrm flipV="1">
                <a:off x="91440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201168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164592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128016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grpSp>
      </p:grpSp>
      <p:grpSp>
        <p:nvGrpSpPr>
          <p:cNvPr id="50" name="Group 49"/>
          <p:cNvGrpSpPr/>
          <p:nvPr/>
        </p:nvGrpSpPr>
        <p:grpSpPr>
          <a:xfrm rot="20664149">
            <a:off x="4111073" y="2827082"/>
            <a:ext cx="277952" cy="154088"/>
            <a:chOff x="2214069" y="2703501"/>
            <a:chExt cx="333805" cy="185051"/>
          </a:xfrm>
        </p:grpSpPr>
        <p:grpSp>
          <p:nvGrpSpPr>
            <p:cNvPr id="38" name="Group 37"/>
            <p:cNvGrpSpPr/>
            <p:nvPr/>
          </p:nvGrpSpPr>
          <p:grpSpPr>
            <a:xfrm>
              <a:off x="2214069" y="2703501"/>
              <a:ext cx="333805" cy="83451"/>
              <a:chOff x="914400" y="1828800"/>
              <a:chExt cx="1463040" cy="365760"/>
            </a:xfrm>
          </p:grpSpPr>
          <p:cxnSp>
            <p:nvCxnSpPr>
              <p:cNvPr id="39" name="Straight Connector 38"/>
              <p:cNvCxnSpPr/>
              <p:nvPr/>
            </p:nvCxnSpPr>
            <p:spPr>
              <a:xfrm flipV="1">
                <a:off x="91440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01168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164592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128016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grpSp>
        <p:grpSp>
          <p:nvGrpSpPr>
            <p:cNvPr id="45" name="Group 44"/>
            <p:cNvGrpSpPr/>
            <p:nvPr/>
          </p:nvGrpSpPr>
          <p:grpSpPr>
            <a:xfrm>
              <a:off x="2214069" y="2805101"/>
              <a:ext cx="333805" cy="83451"/>
              <a:chOff x="914400" y="1828800"/>
              <a:chExt cx="1463040" cy="365760"/>
            </a:xfrm>
          </p:grpSpPr>
          <p:cxnSp>
            <p:nvCxnSpPr>
              <p:cNvPr id="46" name="Straight Connector 45"/>
              <p:cNvCxnSpPr/>
              <p:nvPr/>
            </p:nvCxnSpPr>
            <p:spPr>
              <a:xfrm flipV="1">
                <a:off x="91440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01168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164592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128016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grpSp>
      </p:grpSp>
      <p:sp>
        <p:nvSpPr>
          <p:cNvPr id="30" name="TextBox 29"/>
          <p:cNvSpPr txBox="1"/>
          <p:nvPr/>
        </p:nvSpPr>
        <p:spPr>
          <a:xfrm>
            <a:off x="1362994" y="4057437"/>
            <a:ext cx="2979918" cy="923330"/>
          </a:xfrm>
          <a:prstGeom prst="rect">
            <a:avLst/>
          </a:prstGeom>
          <a:noFill/>
        </p:spPr>
        <p:txBody>
          <a:bodyPr wrap="none" rtlCol="0">
            <a:spAutoFit/>
          </a:bodyPr>
          <a:lstStyle/>
          <a:p>
            <a:pPr algn="ctr"/>
            <a:r>
              <a:rPr lang="en-US" sz="2800" dirty="0">
                <a:solidFill>
                  <a:schemeClr val="bg1"/>
                </a:solidFill>
                <a:latin typeface="Segoe UI Light"/>
                <a:cs typeface="Segoe UI Light"/>
              </a:rPr>
              <a:t>1. Finger-mounted</a:t>
            </a:r>
          </a:p>
          <a:p>
            <a:pPr algn="r"/>
            <a:r>
              <a:rPr lang="en-US" sz="2600" b="1" dirty="0">
                <a:solidFill>
                  <a:schemeClr val="accent4"/>
                </a:solidFill>
                <a:latin typeface="Segoe UI Semibold" charset="0"/>
                <a:ea typeface="Segoe UI Semibold" charset="0"/>
                <a:cs typeface="Segoe UI Semibold" charset="0"/>
              </a:rPr>
              <a:t>vibration</a:t>
            </a:r>
            <a:r>
              <a:rPr lang="en-US" sz="2600" dirty="0">
                <a:solidFill>
                  <a:schemeClr val="accent4"/>
                </a:solidFill>
                <a:latin typeface="Segoe UI Light"/>
                <a:cs typeface="Segoe UI Light"/>
              </a:rPr>
              <a:t> </a:t>
            </a:r>
            <a:r>
              <a:rPr lang="en-US" sz="2600" dirty="0">
                <a:solidFill>
                  <a:schemeClr val="bg1"/>
                </a:solidFill>
                <a:latin typeface="Segoe UI Light"/>
                <a:cs typeface="Segoe UI Light"/>
              </a:rPr>
              <a:t>motors</a:t>
            </a:r>
          </a:p>
        </p:txBody>
      </p:sp>
      <p:sp>
        <p:nvSpPr>
          <p:cNvPr id="31" name="Title 1"/>
          <p:cNvSpPr txBox="1">
            <a:spLocks/>
          </p:cNvSpPr>
          <p:nvPr/>
        </p:nvSpPr>
        <p:spPr>
          <a:xfrm>
            <a:off x="644286" y="365139"/>
            <a:ext cx="7319499" cy="1325563"/>
          </a:xfrm>
          <a:prstGeom prst="rect">
            <a:avLst/>
          </a:prstGeom>
        </p:spPr>
        <p:txBody>
          <a:bodyPr>
            <a:normAutofit/>
          </a:bodyPr>
          <a:lstStyle>
            <a:lvl1pPr algn="l" defTabSz="914400" rtl="0" eaLnBrk="1" latinLnBrk="0" hangingPunct="1">
              <a:lnSpc>
                <a:spcPct val="90000"/>
              </a:lnSpc>
              <a:spcBef>
                <a:spcPct val="0"/>
              </a:spcBef>
              <a:buNone/>
              <a:defRPr sz="4400" b="0" i="0" kern="1200">
                <a:solidFill>
                  <a:schemeClr val="bg1"/>
                </a:solidFill>
                <a:latin typeface="Segoe UI Light" charset="0"/>
                <a:ea typeface="Segoe UI Light" charset="0"/>
                <a:cs typeface="Segoe UI Light" charset="0"/>
              </a:defRPr>
            </a:lvl1pPr>
          </a:lstStyle>
          <a:p>
            <a:r>
              <a:rPr lang="en-US" sz="4650" cap="small">
                <a:solidFill>
                  <a:schemeClr val="accent4"/>
                </a:solidFill>
                <a:latin typeface="Segoe UI Semibold" panose="020B0702040204020203" pitchFamily="34" charset="0"/>
                <a:cs typeface="Segoe UI Semibold" panose="020B0702040204020203" pitchFamily="34" charset="0"/>
              </a:rPr>
              <a:t>Comparing Two Types of</a:t>
            </a:r>
            <a:r>
              <a:rPr lang="en-US" cap="small">
                <a:solidFill>
                  <a:schemeClr val="accent4"/>
                </a:solidFill>
                <a:latin typeface="Segoe UI Semibold" panose="020B0702040204020203" pitchFamily="34" charset="0"/>
                <a:cs typeface="Segoe UI Semibold" panose="020B0702040204020203" pitchFamily="34" charset="0"/>
              </a:rPr>
              <a:t> </a:t>
            </a:r>
            <a:r>
              <a:rPr lang="en-US" sz="4000" cap="small">
                <a:solidFill>
                  <a:schemeClr val="accent4"/>
                </a:solidFill>
                <a:latin typeface="Segoe UI Semibold" panose="020B0702040204020203" pitchFamily="34" charset="0"/>
                <a:cs typeface="Segoe UI Semibold" panose="020B0702040204020203" pitchFamily="34" charset="0"/>
              </a:rPr>
              <a:t>Directional Finger Guidance</a:t>
            </a:r>
            <a:endParaRPr lang="en-US" cap="small" dirty="0">
              <a:solidFill>
                <a:schemeClr val="accent4"/>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73433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5000" autoRev="1" fill="hold" nodeType="withEffect">
                                  <p:stCondLst>
                                    <p:cond delay="0"/>
                                  </p:stCondLst>
                                  <p:childTnLst>
                                    <p:animScale>
                                      <p:cBhvr>
                                        <p:cTn id="6" dur="100" fill="hold"/>
                                        <p:tgtEl>
                                          <p:spTgt spid="50"/>
                                        </p:tgtEl>
                                      </p:cBhvr>
                                      <p:by x="150000" y="150000"/>
                                    </p:animScale>
                                  </p:childTnLst>
                                </p:cTn>
                              </p:par>
                              <p:par>
                                <p:cTn id="7" presetID="6" presetClass="emph" presetSubtype="0" repeatCount="5000" autoRev="1" fill="hold" nodeType="withEffect">
                                  <p:stCondLst>
                                    <p:cond delay="0"/>
                                  </p:stCondLst>
                                  <p:childTnLst>
                                    <p:animScale>
                                      <p:cBhvr>
                                        <p:cTn id="8" dur="100" fill="hold"/>
                                        <p:tgtEl>
                                          <p:spTgt spid="33"/>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3378200" y="2377796"/>
            <a:ext cx="8813800" cy="3073400"/>
          </a:xfrm>
          <a:prstGeom prst="rect">
            <a:avLst/>
          </a:prstGeom>
        </p:spPr>
      </p:pic>
      <p:grpSp>
        <p:nvGrpSpPr>
          <p:cNvPr id="50" name="Group 49"/>
          <p:cNvGrpSpPr/>
          <p:nvPr/>
        </p:nvGrpSpPr>
        <p:grpSpPr>
          <a:xfrm rot="20664149">
            <a:off x="4111073" y="2827082"/>
            <a:ext cx="277952" cy="154088"/>
            <a:chOff x="2214069" y="2703501"/>
            <a:chExt cx="333805" cy="185051"/>
          </a:xfrm>
        </p:grpSpPr>
        <p:grpSp>
          <p:nvGrpSpPr>
            <p:cNvPr id="38" name="Group 37"/>
            <p:cNvGrpSpPr/>
            <p:nvPr/>
          </p:nvGrpSpPr>
          <p:grpSpPr>
            <a:xfrm>
              <a:off x="2214069" y="2703501"/>
              <a:ext cx="333805" cy="83451"/>
              <a:chOff x="914400" y="1828800"/>
              <a:chExt cx="1463040" cy="365760"/>
            </a:xfrm>
          </p:grpSpPr>
          <p:cxnSp>
            <p:nvCxnSpPr>
              <p:cNvPr id="39" name="Straight Connector 38"/>
              <p:cNvCxnSpPr/>
              <p:nvPr/>
            </p:nvCxnSpPr>
            <p:spPr>
              <a:xfrm flipV="1">
                <a:off x="91440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01168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164592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128016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grpSp>
        <p:grpSp>
          <p:nvGrpSpPr>
            <p:cNvPr id="45" name="Group 44"/>
            <p:cNvGrpSpPr/>
            <p:nvPr/>
          </p:nvGrpSpPr>
          <p:grpSpPr>
            <a:xfrm>
              <a:off x="2214069" y="2805101"/>
              <a:ext cx="333805" cy="83451"/>
              <a:chOff x="914400" y="1828800"/>
              <a:chExt cx="1463040" cy="365760"/>
            </a:xfrm>
          </p:grpSpPr>
          <p:cxnSp>
            <p:nvCxnSpPr>
              <p:cNvPr id="46" name="Straight Connector 45"/>
              <p:cNvCxnSpPr/>
              <p:nvPr/>
            </p:nvCxnSpPr>
            <p:spPr>
              <a:xfrm flipV="1">
                <a:off x="91440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201168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164592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128016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grpSp>
      </p:grpSp>
      <p:sp>
        <p:nvSpPr>
          <p:cNvPr id="31" name="TextBox 30"/>
          <p:cNvSpPr txBox="1"/>
          <p:nvPr/>
        </p:nvSpPr>
        <p:spPr>
          <a:xfrm>
            <a:off x="3653711" y="2251559"/>
            <a:ext cx="1181734" cy="461665"/>
          </a:xfrm>
          <a:prstGeom prst="rect">
            <a:avLst/>
          </a:prstGeom>
          <a:noFill/>
        </p:spPr>
        <p:txBody>
          <a:bodyPr wrap="none" rtlCol="0">
            <a:spAutoFit/>
          </a:bodyPr>
          <a:lstStyle/>
          <a:p>
            <a:pPr algn="ctr"/>
            <a:r>
              <a:rPr lang="en-US" sz="2400" b="1" dirty="0">
                <a:solidFill>
                  <a:schemeClr val="accent4"/>
                </a:solidFill>
                <a:latin typeface="Segoe Condensed" panose="020B0606040200020203" pitchFamily="34" charset="0"/>
                <a:cs typeface="Segoe UI Light"/>
              </a:rPr>
              <a:t>Move up</a:t>
            </a:r>
          </a:p>
        </p:txBody>
      </p:sp>
      <p:sp>
        <p:nvSpPr>
          <p:cNvPr id="17" name="TextBox 16"/>
          <p:cNvSpPr txBox="1"/>
          <p:nvPr/>
        </p:nvSpPr>
        <p:spPr>
          <a:xfrm>
            <a:off x="1362994" y="4057437"/>
            <a:ext cx="2979918" cy="923330"/>
          </a:xfrm>
          <a:prstGeom prst="rect">
            <a:avLst/>
          </a:prstGeom>
          <a:noFill/>
        </p:spPr>
        <p:txBody>
          <a:bodyPr wrap="none" rtlCol="0">
            <a:spAutoFit/>
          </a:bodyPr>
          <a:lstStyle/>
          <a:p>
            <a:pPr algn="ctr"/>
            <a:r>
              <a:rPr lang="en-US" sz="2800" dirty="0">
                <a:solidFill>
                  <a:schemeClr val="bg1"/>
                </a:solidFill>
                <a:latin typeface="Segoe UI Light"/>
                <a:cs typeface="Segoe UI Light"/>
              </a:rPr>
              <a:t>1. Finger-mounted</a:t>
            </a:r>
          </a:p>
          <a:p>
            <a:pPr algn="r"/>
            <a:r>
              <a:rPr lang="en-US" sz="2600" b="1" dirty="0">
                <a:solidFill>
                  <a:schemeClr val="accent4"/>
                </a:solidFill>
                <a:latin typeface="Segoe UI Semibold" charset="0"/>
                <a:ea typeface="Segoe UI Semibold" charset="0"/>
                <a:cs typeface="Segoe UI Semibold" charset="0"/>
              </a:rPr>
              <a:t>vibration</a:t>
            </a:r>
            <a:r>
              <a:rPr lang="en-US" sz="2600" dirty="0">
                <a:solidFill>
                  <a:schemeClr val="accent4"/>
                </a:solidFill>
                <a:latin typeface="Segoe UI Light"/>
                <a:cs typeface="Segoe UI Light"/>
              </a:rPr>
              <a:t> </a:t>
            </a:r>
            <a:r>
              <a:rPr lang="en-US" sz="2600" dirty="0">
                <a:solidFill>
                  <a:schemeClr val="bg1"/>
                </a:solidFill>
                <a:latin typeface="Segoe UI Light"/>
                <a:cs typeface="Segoe UI Light"/>
              </a:rPr>
              <a:t>motors</a:t>
            </a:r>
          </a:p>
        </p:txBody>
      </p:sp>
      <p:sp>
        <p:nvSpPr>
          <p:cNvPr id="18" name="Title 1"/>
          <p:cNvSpPr txBox="1">
            <a:spLocks/>
          </p:cNvSpPr>
          <p:nvPr/>
        </p:nvSpPr>
        <p:spPr>
          <a:xfrm>
            <a:off x="644286" y="365139"/>
            <a:ext cx="7319499" cy="1325563"/>
          </a:xfrm>
          <a:prstGeom prst="rect">
            <a:avLst/>
          </a:prstGeom>
        </p:spPr>
        <p:txBody>
          <a:bodyPr>
            <a:normAutofit/>
          </a:bodyPr>
          <a:lstStyle>
            <a:lvl1pPr algn="l" defTabSz="914400" rtl="0" eaLnBrk="1" latinLnBrk="0" hangingPunct="1">
              <a:lnSpc>
                <a:spcPct val="90000"/>
              </a:lnSpc>
              <a:spcBef>
                <a:spcPct val="0"/>
              </a:spcBef>
              <a:buNone/>
              <a:defRPr sz="4400" b="0" i="0" kern="1200">
                <a:solidFill>
                  <a:schemeClr val="bg1"/>
                </a:solidFill>
                <a:latin typeface="Segoe UI Light" charset="0"/>
                <a:ea typeface="Segoe UI Light" charset="0"/>
                <a:cs typeface="Segoe UI Light" charset="0"/>
              </a:defRPr>
            </a:lvl1pPr>
          </a:lstStyle>
          <a:p>
            <a:r>
              <a:rPr lang="en-US" sz="4650" cap="small">
                <a:solidFill>
                  <a:schemeClr val="accent4"/>
                </a:solidFill>
                <a:latin typeface="Segoe UI Semibold" panose="020B0702040204020203" pitchFamily="34" charset="0"/>
                <a:cs typeface="Segoe UI Semibold" panose="020B0702040204020203" pitchFamily="34" charset="0"/>
              </a:rPr>
              <a:t>Comparing Two Types of</a:t>
            </a:r>
            <a:r>
              <a:rPr lang="en-US" cap="small">
                <a:solidFill>
                  <a:schemeClr val="accent4"/>
                </a:solidFill>
                <a:latin typeface="Segoe UI Semibold" panose="020B0702040204020203" pitchFamily="34" charset="0"/>
                <a:cs typeface="Segoe UI Semibold" panose="020B0702040204020203" pitchFamily="34" charset="0"/>
              </a:rPr>
              <a:t> </a:t>
            </a:r>
            <a:r>
              <a:rPr lang="en-US" sz="4000" cap="small">
                <a:solidFill>
                  <a:schemeClr val="accent4"/>
                </a:solidFill>
                <a:latin typeface="Segoe UI Semibold" panose="020B0702040204020203" pitchFamily="34" charset="0"/>
                <a:cs typeface="Segoe UI Semibold" panose="020B0702040204020203" pitchFamily="34" charset="0"/>
              </a:rPr>
              <a:t>Directional Finger Guidance</a:t>
            </a:r>
            <a:endParaRPr lang="en-US" cap="small" dirty="0">
              <a:solidFill>
                <a:schemeClr val="accent4"/>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78241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5000" autoRev="1" fill="hold" nodeType="withEffect">
                                  <p:stCondLst>
                                    <p:cond delay="0"/>
                                  </p:stCondLst>
                                  <p:childTnLst>
                                    <p:animScale>
                                      <p:cBhvr>
                                        <p:cTn id="6" dur="100" fill="hold"/>
                                        <p:tgtEl>
                                          <p:spTgt spid="50"/>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5930"/>
          <a:stretch/>
        </p:blipFill>
        <p:spPr>
          <a:xfrm>
            <a:off x="0" y="13"/>
            <a:ext cx="12192000" cy="6857988"/>
          </a:xfrm>
          <a:prstGeom prst="rect">
            <a:avLst/>
          </a:prstGeom>
        </p:spPr>
      </p:pic>
      <p:sp>
        <p:nvSpPr>
          <p:cNvPr id="15" name="Rectangle 14"/>
          <p:cNvSpPr/>
          <p:nvPr/>
        </p:nvSpPr>
        <p:spPr>
          <a:xfrm>
            <a:off x="0" y="1"/>
            <a:ext cx="12192000" cy="6857999"/>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93988"/>
            <a:endParaRPr lang="en-US" sz="3200" dirty="0">
              <a:latin typeface="Segoe UI Light" charset="0"/>
              <a:ea typeface="Segoe UI Light" charset="0"/>
              <a:cs typeface="Segoe UI Light" charset="0"/>
            </a:endParaRPr>
          </a:p>
        </p:txBody>
      </p:sp>
      <p:sp>
        <p:nvSpPr>
          <p:cNvPr id="7" name="TextBox 6"/>
          <p:cNvSpPr txBox="1"/>
          <p:nvPr/>
        </p:nvSpPr>
        <p:spPr>
          <a:xfrm>
            <a:off x="0" y="2767281"/>
            <a:ext cx="12192000" cy="1377300"/>
          </a:xfrm>
          <a:prstGeom prst="rect">
            <a:avLst/>
          </a:prstGeom>
          <a:noFill/>
        </p:spPr>
        <p:txBody>
          <a:bodyPr wrap="square" rtlCol="0">
            <a:spAutoFit/>
          </a:bodyPr>
          <a:lstStyle/>
          <a:p>
            <a:pPr marL="12700" algn="ctr"/>
            <a:r>
              <a:rPr lang="en-US" sz="4350" dirty="0">
                <a:solidFill>
                  <a:schemeClr val="bg1"/>
                </a:solidFill>
                <a:latin typeface="Segoe UI Light" panose="020B0502040204020203" pitchFamily="34" charset="0"/>
                <a:ea typeface="Segoe UI Light" charset="0"/>
                <a:cs typeface="Segoe UI Light" panose="020B0502040204020203" pitchFamily="34" charset="0"/>
              </a:rPr>
              <a:t>What if </a:t>
            </a:r>
            <a:r>
              <a:rPr lang="en-US" sz="4350" dirty="0">
                <a:solidFill>
                  <a:schemeClr val="accent4"/>
                </a:solidFill>
                <a:latin typeface="Segoe UI Semibold" panose="020B0702040204020203" pitchFamily="34" charset="0"/>
                <a:ea typeface="Segoe UI Light" charset="0"/>
                <a:cs typeface="Segoe UI Semibold" panose="020B0702040204020203" pitchFamily="34" charset="0"/>
              </a:rPr>
              <a:t>printed text </a:t>
            </a:r>
            <a:r>
              <a:rPr lang="en-US" sz="4350" dirty="0">
                <a:solidFill>
                  <a:schemeClr val="bg1"/>
                </a:solidFill>
                <a:latin typeface="Segoe UI Light" panose="020B0502040204020203" pitchFamily="34" charset="0"/>
                <a:ea typeface="Segoe UI Light" charset="0"/>
                <a:cs typeface="Segoe UI Light" panose="020B0502040204020203" pitchFamily="34" charset="0"/>
              </a:rPr>
              <a:t>could be accessed </a:t>
            </a:r>
          </a:p>
          <a:p>
            <a:pPr marL="12700" algn="ctr"/>
            <a:r>
              <a:rPr lang="en-US" sz="4000" dirty="0">
                <a:solidFill>
                  <a:schemeClr val="accent4"/>
                </a:solidFill>
                <a:latin typeface="Segoe UI Semibold" panose="020B0702040204020203" pitchFamily="34" charset="0"/>
                <a:ea typeface="Segoe UI Light" charset="0"/>
                <a:cs typeface="Segoe UI Semibold" panose="020B0702040204020203" pitchFamily="34" charset="0"/>
              </a:rPr>
              <a:t>through touch </a:t>
            </a:r>
            <a:r>
              <a:rPr lang="en-US" sz="4000" dirty="0">
                <a:solidFill>
                  <a:schemeClr val="bg1"/>
                </a:solidFill>
                <a:latin typeface="Segoe UI Light" panose="020B0502040204020203" pitchFamily="34" charset="0"/>
                <a:ea typeface="Segoe UI Light" charset="0"/>
                <a:cs typeface="Segoe UI Light" panose="020B0502040204020203" pitchFamily="34" charset="0"/>
              </a:rPr>
              <a:t>in the same way as braille?</a:t>
            </a:r>
            <a:endParaRPr lang="en-US" sz="3200" dirty="0">
              <a:solidFill>
                <a:schemeClr val="bg1"/>
              </a:solidFill>
              <a:latin typeface="Segoe UI Light" panose="020B0502040204020203" pitchFamily="34" charset="0"/>
              <a:ea typeface="Segoe UI Light" charset="0"/>
              <a:cs typeface="Segoe UI Light" panose="020B0502040204020203" pitchFamily="34" charset="0"/>
            </a:endParaRPr>
          </a:p>
        </p:txBody>
      </p:sp>
    </p:spTree>
    <p:extLst>
      <p:ext uri="{BB962C8B-B14F-4D97-AF65-F5344CB8AC3E}">
        <p14:creationId xmlns:p14="http://schemas.microsoft.com/office/powerpoint/2010/main" val="12493769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 4.81481E-6 L 0 -0.13426 " pathEditMode="relative" rAng="0" ptsTypes="AA">
                                      <p:cBhvr>
                                        <p:cTn id="6" dur="750" fill="hold"/>
                                        <p:tgtEl>
                                          <p:spTgt spid="7"/>
                                        </p:tgtEl>
                                        <p:attrNameLst>
                                          <p:attrName>ppt_x</p:attrName>
                                          <p:attrName>ppt_y</p:attrName>
                                        </p:attrNameLst>
                                      </p:cBhvr>
                                      <p:rCtr x="0" y="-6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3378200" y="2377796"/>
            <a:ext cx="8813800" cy="3073400"/>
          </a:xfrm>
          <a:prstGeom prst="rect">
            <a:avLst/>
          </a:prstGeom>
        </p:spPr>
      </p:pic>
      <p:grpSp>
        <p:nvGrpSpPr>
          <p:cNvPr id="33" name="Group 32"/>
          <p:cNvGrpSpPr/>
          <p:nvPr/>
        </p:nvGrpSpPr>
        <p:grpSpPr>
          <a:xfrm rot="11076946">
            <a:off x="5156723" y="4111115"/>
            <a:ext cx="277952" cy="154088"/>
            <a:chOff x="2214069" y="2703501"/>
            <a:chExt cx="333805" cy="185051"/>
          </a:xfrm>
        </p:grpSpPr>
        <p:grpSp>
          <p:nvGrpSpPr>
            <p:cNvPr id="34" name="Group 33"/>
            <p:cNvGrpSpPr/>
            <p:nvPr/>
          </p:nvGrpSpPr>
          <p:grpSpPr>
            <a:xfrm>
              <a:off x="2214069" y="2703501"/>
              <a:ext cx="333805" cy="83451"/>
              <a:chOff x="914400" y="1828800"/>
              <a:chExt cx="1463040" cy="365760"/>
            </a:xfrm>
          </p:grpSpPr>
          <p:cxnSp>
            <p:nvCxnSpPr>
              <p:cNvPr id="65" name="Straight Connector 64"/>
              <p:cNvCxnSpPr/>
              <p:nvPr/>
            </p:nvCxnSpPr>
            <p:spPr>
              <a:xfrm flipV="1">
                <a:off x="91440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01168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164592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128016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grpSp>
        <p:grpSp>
          <p:nvGrpSpPr>
            <p:cNvPr id="35" name="Group 34"/>
            <p:cNvGrpSpPr/>
            <p:nvPr/>
          </p:nvGrpSpPr>
          <p:grpSpPr>
            <a:xfrm>
              <a:off x="2214069" y="2805101"/>
              <a:ext cx="333805" cy="83451"/>
              <a:chOff x="914400" y="1828800"/>
              <a:chExt cx="1463040" cy="365760"/>
            </a:xfrm>
          </p:grpSpPr>
          <p:cxnSp>
            <p:nvCxnSpPr>
              <p:cNvPr id="36" name="Straight Connector 35"/>
              <p:cNvCxnSpPr/>
              <p:nvPr/>
            </p:nvCxnSpPr>
            <p:spPr>
              <a:xfrm flipV="1">
                <a:off x="91440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201168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164592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128016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grpSp>
      </p:grpSp>
      <p:sp>
        <p:nvSpPr>
          <p:cNvPr id="30" name="TextBox 29"/>
          <p:cNvSpPr txBox="1"/>
          <p:nvPr/>
        </p:nvSpPr>
        <p:spPr>
          <a:xfrm>
            <a:off x="4502083" y="4339163"/>
            <a:ext cx="1524776" cy="461665"/>
          </a:xfrm>
          <a:prstGeom prst="rect">
            <a:avLst/>
          </a:prstGeom>
          <a:noFill/>
        </p:spPr>
        <p:txBody>
          <a:bodyPr wrap="none" rtlCol="0">
            <a:spAutoFit/>
          </a:bodyPr>
          <a:lstStyle/>
          <a:p>
            <a:pPr algn="ctr"/>
            <a:r>
              <a:rPr lang="en-US" sz="2400" b="1" dirty="0">
                <a:solidFill>
                  <a:schemeClr val="accent4"/>
                </a:solidFill>
                <a:latin typeface="Segoe Condensed" panose="020B0606040200020203" pitchFamily="34" charset="0"/>
                <a:cs typeface="Segoe UI Light"/>
              </a:rPr>
              <a:t>Move down</a:t>
            </a:r>
          </a:p>
        </p:txBody>
      </p:sp>
      <p:sp>
        <p:nvSpPr>
          <p:cNvPr id="17" name="TextBox 16"/>
          <p:cNvSpPr txBox="1"/>
          <p:nvPr/>
        </p:nvSpPr>
        <p:spPr>
          <a:xfrm>
            <a:off x="1362994" y="4057437"/>
            <a:ext cx="2979918" cy="923330"/>
          </a:xfrm>
          <a:prstGeom prst="rect">
            <a:avLst/>
          </a:prstGeom>
          <a:noFill/>
        </p:spPr>
        <p:txBody>
          <a:bodyPr wrap="none" rtlCol="0">
            <a:spAutoFit/>
          </a:bodyPr>
          <a:lstStyle/>
          <a:p>
            <a:pPr algn="ctr"/>
            <a:r>
              <a:rPr lang="en-US" sz="2800" dirty="0">
                <a:solidFill>
                  <a:schemeClr val="bg1"/>
                </a:solidFill>
                <a:latin typeface="Segoe UI Light"/>
                <a:cs typeface="Segoe UI Light"/>
              </a:rPr>
              <a:t>1. Finger-mounted</a:t>
            </a:r>
          </a:p>
          <a:p>
            <a:pPr algn="r"/>
            <a:r>
              <a:rPr lang="en-US" sz="2600" b="1" dirty="0">
                <a:solidFill>
                  <a:schemeClr val="accent4"/>
                </a:solidFill>
                <a:latin typeface="Segoe UI Semibold" charset="0"/>
                <a:ea typeface="Segoe UI Semibold" charset="0"/>
                <a:cs typeface="Segoe UI Semibold" charset="0"/>
              </a:rPr>
              <a:t>vibration</a:t>
            </a:r>
            <a:r>
              <a:rPr lang="en-US" sz="2600" dirty="0">
                <a:solidFill>
                  <a:schemeClr val="accent4"/>
                </a:solidFill>
                <a:latin typeface="Segoe UI Light"/>
                <a:cs typeface="Segoe UI Light"/>
              </a:rPr>
              <a:t> </a:t>
            </a:r>
            <a:r>
              <a:rPr lang="en-US" sz="2600" dirty="0">
                <a:solidFill>
                  <a:schemeClr val="bg1"/>
                </a:solidFill>
                <a:latin typeface="Segoe UI Light"/>
                <a:cs typeface="Segoe UI Light"/>
              </a:rPr>
              <a:t>motors</a:t>
            </a:r>
          </a:p>
        </p:txBody>
      </p:sp>
      <p:sp>
        <p:nvSpPr>
          <p:cNvPr id="18" name="Title 1"/>
          <p:cNvSpPr txBox="1">
            <a:spLocks/>
          </p:cNvSpPr>
          <p:nvPr/>
        </p:nvSpPr>
        <p:spPr>
          <a:xfrm>
            <a:off x="644286" y="365139"/>
            <a:ext cx="7319499" cy="1325563"/>
          </a:xfrm>
          <a:prstGeom prst="rect">
            <a:avLst/>
          </a:prstGeom>
        </p:spPr>
        <p:txBody>
          <a:bodyPr>
            <a:normAutofit/>
          </a:bodyPr>
          <a:lstStyle>
            <a:lvl1pPr algn="l" defTabSz="914400" rtl="0" eaLnBrk="1" latinLnBrk="0" hangingPunct="1">
              <a:lnSpc>
                <a:spcPct val="90000"/>
              </a:lnSpc>
              <a:spcBef>
                <a:spcPct val="0"/>
              </a:spcBef>
              <a:buNone/>
              <a:defRPr sz="4400" b="0" i="0" kern="1200">
                <a:solidFill>
                  <a:schemeClr val="bg1"/>
                </a:solidFill>
                <a:latin typeface="Segoe UI Light" charset="0"/>
                <a:ea typeface="Segoe UI Light" charset="0"/>
                <a:cs typeface="Segoe UI Light" charset="0"/>
              </a:defRPr>
            </a:lvl1pPr>
          </a:lstStyle>
          <a:p>
            <a:r>
              <a:rPr lang="en-US" sz="4650" cap="small">
                <a:solidFill>
                  <a:schemeClr val="accent4"/>
                </a:solidFill>
                <a:latin typeface="Segoe UI Semibold" panose="020B0702040204020203" pitchFamily="34" charset="0"/>
                <a:cs typeface="Segoe UI Semibold" panose="020B0702040204020203" pitchFamily="34" charset="0"/>
              </a:rPr>
              <a:t>Comparing Two Types of</a:t>
            </a:r>
            <a:r>
              <a:rPr lang="en-US" cap="small">
                <a:solidFill>
                  <a:schemeClr val="accent4"/>
                </a:solidFill>
                <a:latin typeface="Segoe UI Semibold" panose="020B0702040204020203" pitchFamily="34" charset="0"/>
                <a:cs typeface="Segoe UI Semibold" panose="020B0702040204020203" pitchFamily="34" charset="0"/>
              </a:rPr>
              <a:t> </a:t>
            </a:r>
            <a:r>
              <a:rPr lang="en-US" sz="4000" cap="small">
                <a:solidFill>
                  <a:schemeClr val="accent4"/>
                </a:solidFill>
                <a:latin typeface="Segoe UI Semibold" panose="020B0702040204020203" pitchFamily="34" charset="0"/>
                <a:cs typeface="Segoe UI Semibold" panose="020B0702040204020203" pitchFamily="34" charset="0"/>
              </a:rPr>
              <a:t>Directional Finger Guidance</a:t>
            </a:r>
            <a:endParaRPr lang="en-US" cap="small" dirty="0">
              <a:solidFill>
                <a:schemeClr val="accent4"/>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77410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5000" autoRev="1" fill="hold" nodeType="withEffect">
                                  <p:stCondLst>
                                    <p:cond delay="0"/>
                                  </p:stCondLst>
                                  <p:childTnLst>
                                    <p:animScale>
                                      <p:cBhvr>
                                        <p:cTn id="6" dur="100" fill="hold"/>
                                        <p:tgtEl>
                                          <p:spTgt spid="33"/>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3"/>
          <a:stretch>
            <a:fillRect/>
          </a:stretch>
        </p:blipFill>
        <p:spPr>
          <a:xfrm>
            <a:off x="3378200" y="2377796"/>
            <a:ext cx="8813800" cy="3073400"/>
          </a:xfrm>
          <a:prstGeom prst="rect">
            <a:avLst/>
          </a:prstGeom>
        </p:spPr>
      </p:pic>
      <p:sp>
        <p:nvSpPr>
          <p:cNvPr id="28" name="Arc 27"/>
          <p:cNvSpPr/>
          <p:nvPr/>
        </p:nvSpPr>
        <p:spPr>
          <a:xfrm rot="18936327">
            <a:off x="9448837" y="1876110"/>
            <a:ext cx="914400" cy="914400"/>
          </a:xfrm>
          <a:prstGeom prst="arc">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Arc 28"/>
          <p:cNvSpPr/>
          <p:nvPr/>
        </p:nvSpPr>
        <p:spPr>
          <a:xfrm rot="18940986">
            <a:off x="9578294" y="2046495"/>
            <a:ext cx="685800" cy="685800"/>
          </a:xfrm>
          <a:prstGeom prst="arc">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Arc 29"/>
          <p:cNvSpPr/>
          <p:nvPr/>
        </p:nvSpPr>
        <p:spPr>
          <a:xfrm rot="18935701">
            <a:off x="9696000" y="2214685"/>
            <a:ext cx="457200" cy="457200"/>
          </a:xfrm>
          <a:prstGeom prst="arc">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8308713" y="632885"/>
            <a:ext cx="3194657" cy="907941"/>
          </a:xfrm>
          <a:prstGeom prst="rect">
            <a:avLst/>
          </a:prstGeom>
          <a:noFill/>
        </p:spPr>
        <p:txBody>
          <a:bodyPr wrap="none" rtlCol="0">
            <a:spAutoFit/>
          </a:bodyPr>
          <a:lstStyle/>
          <a:p>
            <a:pPr algn="ctr"/>
            <a:r>
              <a:rPr lang="en-US" sz="2800" dirty="0">
                <a:solidFill>
                  <a:schemeClr val="bg1"/>
                </a:solidFill>
                <a:latin typeface="Segoe UI Light"/>
                <a:cs typeface="Segoe UI Light"/>
              </a:rPr>
              <a:t>2. </a:t>
            </a:r>
            <a:r>
              <a:rPr lang="en-US" sz="2800" b="1" dirty="0">
                <a:solidFill>
                  <a:schemeClr val="accent4"/>
                </a:solidFill>
                <a:latin typeface="Segoe UI Semibold" charset="0"/>
                <a:ea typeface="Segoe UI Semibold" charset="0"/>
                <a:cs typeface="Segoe UI Semibold" charset="0"/>
              </a:rPr>
              <a:t>Audio</a:t>
            </a:r>
            <a:r>
              <a:rPr lang="en-US" sz="2800" dirty="0">
                <a:solidFill>
                  <a:schemeClr val="accent4"/>
                </a:solidFill>
                <a:latin typeface="Segoe UI Light"/>
                <a:cs typeface="Segoe UI Light"/>
              </a:rPr>
              <a:t> </a:t>
            </a:r>
            <a:r>
              <a:rPr lang="en-US" sz="2800" dirty="0">
                <a:solidFill>
                  <a:schemeClr val="bg1"/>
                </a:solidFill>
                <a:latin typeface="Segoe UI Light"/>
                <a:cs typeface="Segoe UI Light"/>
              </a:rPr>
              <a:t>via built-in</a:t>
            </a:r>
          </a:p>
          <a:p>
            <a:pPr algn="r"/>
            <a:r>
              <a:rPr lang="en-US" sz="2450" dirty="0">
                <a:solidFill>
                  <a:schemeClr val="bg1"/>
                </a:solidFill>
                <a:latin typeface="Segoe UI Light"/>
                <a:cs typeface="Segoe UI Light"/>
              </a:rPr>
              <a:t>or external speakers</a:t>
            </a:r>
            <a:r>
              <a:rPr lang="en-US" sz="1700" dirty="0">
                <a:solidFill>
                  <a:schemeClr val="bg1"/>
                </a:solidFill>
                <a:latin typeface="Segoe UI Light"/>
                <a:cs typeface="Segoe UI Light"/>
              </a:rPr>
              <a:t> </a:t>
            </a:r>
          </a:p>
        </p:txBody>
      </p:sp>
      <p:sp>
        <p:nvSpPr>
          <p:cNvPr id="12" name="Title 1"/>
          <p:cNvSpPr txBox="1">
            <a:spLocks/>
          </p:cNvSpPr>
          <p:nvPr/>
        </p:nvSpPr>
        <p:spPr>
          <a:xfrm>
            <a:off x="644286" y="365139"/>
            <a:ext cx="7319499" cy="1325563"/>
          </a:xfrm>
          <a:prstGeom prst="rect">
            <a:avLst/>
          </a:prstGeom>
        </p:spPr>
        <p:txBody>
          <a:bodyPr>
            <a:normAutofit/>
          </a:bodyPr>
          <a:lstStyle>
            <a:lvl1pPr algn="l" defTabSz="914400" rtl="0" eaLnBrk="1" latinLnBrk="0" hangingPunct="1">
              <a:lnSpc>
                <a:spcPct val="90000"/>
              </a:lnSpc>
              <a:spcBef>
                <a:spcPct val="0"/>
              </a:spcBef>
              <a:buNone/>
              <a:defRPr sz="4400" b="0" i="0" kern="1200">
                <a:solidFill>
                  <a:schemeClr val="bg1"/>
                </a:solidFill>
                <a:latin typeface="Segoe UI Light" charset="0"/>
                <a:ea typeface="Segoe UI Light" charset="0"/>
                <a:cs typeface="Segoe UI Light" charset="0"/>
              </a:defRPr>
            </a:lvl1pPr>
          </a:lstStyle>
          <a:p>
            <a:r>
              <a:rPr lang="en-US" sz="4650" cap="small">
                <a:solidFill>
                  <a:schemeClr val="accent4"/>
                </a:solidFill>
                <a:latin typeface="Segoe UI Semibold" panose="020B0702040204020203" pitchFamily="34" charset="0"/>
                <a:cs typeface="Segoe UI Semibold" panose="020B0702040204020203" pitchFamily="34" charset="0"/>
              </a:rPr>
              <a:t>Comparing Two Types of</a:t>
            </a:r>
            <a:r>
              <a:rPr lang="en-US" cap="small">
                <a:solidFill>
                  <a:schemeClr val="accent4"/>
                </a:solidFill>
                <a:latin typeface="Segoe UI Semibold" panose="020B0702040204020203" pitchFamily="34" charset="0"/>
                <a:cs typeface="Segoe UI Semibold" panose="020B0702040204020203" pitchFamily="34" charset="0"/>
              </a:rPr>
              <a:t> </a:t>
            </a:r>
            <a:r>
              <a:rPr lang="en-US" sz="4000" cap="small">
                <a:solidFill>
                  <a:schemeClr val="accent4"/>
                </a:solidFill>
                <a:latin typeface="Segoe UI Semibold" panose="020B0702040204020203" pitchFamily="34" charset="0"/>
                <a:cs typeface="Segoe UI Semibold" panose="020B0702040204020203" pitchFamily="34" charset="0"/>
              </a:rPr>
              <a:t>Directional Finger Guidance</a:t>
            </a:r>
            <a:endParaRPr lang="en-US" cap="small" dirty="0">
              <a:solidFill>
                <a:schemeClr val="accent4"/>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93108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29"/>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3"/>
          <a:stretch>
            <a:fillRect/>
          </a:stretch>
        </p:blipFill>
        <p:spPr>
          <a:xfrm>
            <a:off x="3378200" y="2377796"/>
            <a:ext cx="8813800" cy="3073400"/>
          </a:xfrm>
          <a:prstGeom prst="rect">
            <a:avLst/>
          </a:prstGeom>
        </p:spPr>
      </p:pic>
      <p:sp>
        <p:nvSpPr>
          <p:cNvPr id="28" name="Arc 27"/>
          <p:cNvSpPr/>
          <p:nvPr/>
        </p:nvSpPr>
        <p:spPr>
          <a:xfrm rot="18936327">
            <a:off x="9448837" y="1876110"/>
            <a:ext cx="914400" cy="914400"/>
          </a:xfrm>
          <a:prstGeom prst="arc">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Arc 28"/>
          <p:cNvSpPr/>
          <p:nvPr/>
        </p:nvSpPr>
        <p:spPr>
          <a:xfrm rot="18940986">
            <a:off x="9578294" y="2046495"/>
            <a:ext cx="685800" cy="685800"/>
          </a:xfrm>
          <a:prstGeom prst="arc">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Arc 29"/>
          <p:cNvSpPr/>
          <p:nvPr/>
        </p:nvSpPr>
        <p:spPr>
          <a:xfrm rot="18935701">
            <a:off x="9696000" y="2214685"/>
            <a:ext cx="457200" cy="457200"/>
          </a:xfrm>
          <a:prstGeom prst="arc">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2695790" y="2427039"/>
            <a:ext cx="2733442" cy="461665"/>
          </a:xfrm>
          <a:prstGeom prst="rect">
            <a:avLst/>
          </a:prstGeom>
          <a:noFill/>
        </p:spPr>
        <p:txBody>
          <a:bodyPr wrap="none" rtlCol="0">
            <a:spAutoFit/>
          </a:bodyPr>
          <a:lstStyle/>
          <a:p>
            <a:pPr algn="ctr"/>
            <a:r>
              <a:rPr lang="en-US" sz="2400" b="1" dirty="0">
                <a:solidFill>
                  <a:schemeClr val="accent4"/>
                </a:solidFill>
                <a:latin typeface="Segoe Condensed" panose="020B0606040200020203" pitchFamily="34" charset="0"/>
                <a:cs typeface="Segoe UI Light"/>
              </a:rPr>
              <a:t>Higher pitch: move up</a:t>
            </a:r>
          </a:p>
        </p:txBody>
      </p:sp>
      <p:sp>
        <p:nvSpPr>
          <p:cNvPr id="11" name="TextBox 10"/>
          <p:cNvSpPr txBox="1"/>
          <p:nvPr/>
        </p:nvSpPr>
        <p:spPr>
          <a:xfrm>
            <a:off x="8308713" y="632885"/>
            <a:ext cx="3194657" cy="907941"/>
          </a:xfrm>
          <a:prstGeom prst="rect">
            <a:avLst/>
          </a:prstGeom>
          <a:noFill/>
        </p:spPr>
        <p:txBody>
          <a:bodyPr wrap="none" rtlCol="0">
            <a:spAutoFit/>
          </a:bodyPr>
          <a:lstStyle/>
          <a:p>
            <a:pPr algn="ctr"/>
            <a:r>
              <a:rPr lang="en-US" sz="2800" dirty="0">
                <a:solidFill>
                  <a:schemeClr val="bg1"/>
                </a:solidFill>
                <a:latin typeface="Segoe UI Light"/>
                <a:cs typeface="Segoe UI Light"/>
              </a:rPr>
              <a:t>2. </a:t>
            </a:r>
            <a:r>
              <a:rPr lang="en-US" sz="2800" b="1" dirty="0">
                <a:solidFill>
                  <a:schemeClr val="accent4"/>
                </a:solidFill>
                <a:latin typeface="Segoe UI Semibold" charset="0"/>
                <a:ea typeface="Segoe UI Semibold" charset="0"/>
                <a:cs typeface="Segoe UI Semibold" charset="0"/>
              </a:rPr>
              <a:t>Audio</a:t>
            </a:r>
            <a:r>
              <a:rPr lang="en-US" sz="2800" dirty="0">
                <a:solidFill>
                  <a:schemeClr val="accent4"/>
                </a:solidFill>
                <a:latin typeface="Segoe UI Light"/>
                <a:cs typeface="Segoe UI Light"/>
              </a:rPr>
              <a:t> </a:t>
            </a:r>
            <a:r>
              <a:rPr lang="en-US" sz="2800" dirty="0">
                <a:solidFill>
                  <a:schemeClr val="bg1"/>
                </a:solidFill>
                <a:latin typeface="Segoe UI Light"/>
                <a:cs typeface="Segoe UI Light"/>
              </a:rPr>
              <a:t>via built-in</a:t>
            </a:r>
          </a:p>
          <a:p>
            <a:pPr algn="r"/>
            <a:r>
              <a:rPr lang="en-US" sz="2450" dirty="0">
                <a:solidFill>
                  <a:schemeClr val="bg1"/>
                </a:solidFill>
                <a:latin typeface="Segoe UI Light"/>
                <a:cs typeface="Segoe UI Light"/>
              </a:rPr>
              <a:t>or external speakers</a:t>
            </a:r>
            <a:r>
              <a:rPr lang="en-US" sz="1700" dirty="0">
                <a:solidFill>
                  <a:schemeClr val="bg1"/>
                </a:solidFill>
                <a:latin typeface="Segoe UI Light"/>
                <a:cs typeface="Segoe UI Light"/>
              </a:rPr>
              <a:t> </a:t>
            </a:r>
          </a:p>
        </p:txBody>
      </p:sp>
      <p:sp>
        <p:nvSpPr>
          <p:cNvPr id="13" name="Title 1"/>
          <p:cNvSpPr txBox="1">
            <a:spLocks/>
          </p:cNvSpPr>
          <p:nvPr/>
        </p:nvSpPr>
        <p:spPr>
          <a:xfrm>
            <a:off x="644286" y="365139"/>
            <a:ext cx="7319499" cy="1325563"/>
          </a:xfrm>
          <a:prstGeom prst="rect">
            <a:avLst/>
          </a:prstGeom>
        </p:spPr>
        <p:txBody>
          <a:bodyPr>
            <a:normAutofit/>
          </a:bodyPr>
          <a:lstStyle>
            <a:lvl1pPr algn="l" defTabSz="914400" rtl="0" eaLnBrk="1" latinLnBrk="0" hangingPunct="1">
              <a:lnSpc>
                <a:spcPct val="90000"/>
              </a:lnSpc>
              <a:spcBef>
                <a:spcPct val="0"/>
              </a:spcBef>
              <a:buNone/>
              <a:defRPr sz="4400" b="0" i="0" kern="1200">
                <a:solidFill>
                  <a:schemeClr val="bg1"/>
                </a:solidFill>
                <a:latin typeface="Segoe UI Light" charset="0"/>
                <a:ea typeface="Segoe UI Light" charset="0"/>
                <a:cs typeface="Segoe UI Light" charset="0"/>
              </a:defRPr>
            </a:lvl1pPr>
          </a:lstStyle>
          <a:p>
            <a:r>
              <a:rPr lang="en-US" sz="4650" cap="small">
                <a:solidFill>
                  <a:schemeClr val="accent4"/>
                </a:solidFill>
                <a:latin typeface="Segoe UI Semibold" panose="020B0702040204020203" pitchFamily="34" charset="0"/>
                <a:cs typeface="Segoe UI Semibold" panose="020B0702040204020203" pitchFamily="34" charset="0"/>
              </a:rPr>
              <a:t>Comparing Two Types of</a:t>
            </a:r>
            <a:r>
              <a:rPr lang="en-US" cap="small">
                <a:solidFill>
                  <a:schemeClr val="accent4"/>
                </a:solidFill>
                <a:latin typeface="Segoe UI Semibold" panose="020B0702040204020203" pitchFamily="34" charset="0"/>
                <a:cs typeface="Segoe UI Semibold" panose="020B0702040204020203" pitchFamily="34" charset="0"/>
              </a:rPr>
              <a:t> </a:t>
            </a:r>
            <a:r>
              <a:rPr lang="en-US" sz="4000" cap="small">
                <a:solidFill>
                  <a:schemeClr val="accent4"/>
                </a:solidFill>
                <a:latin typeface="Segoe UI Semibold" panose="020B0702040204020203" pitchFamily="34" charset="0"/>
                <a:cs typeface="Segoe UI Semibold" panose="020B0702040204020203" pitchFamily="34" charset="0"/>
              </a:rPr>
              <a:t>Directional Finger Guidance</a:t>
            </a:r>
            <a:endParaRPr lang="en-US" cap="small" dirty="0">
              <a:solidFill>
                <a:schemeClr val="accent4"/>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0869899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3"/>
          <a:stretch>
            <a:fillRect/>
          </a:stretch>
        </p:blipFill>
        <p:spPr>
          <a:xfrm>
            <a:off x="3378200" y="2377796"/>
            <a:ext cx="8813800" cy="3073400"/>
          </a:xfrm>
          <a:prstGeom prst="rect">
            <a:avLst/>
          </a:prstGeom>
        </p:spPr>
      </p:pic>
      <p:sp>
        <p:nvSpPr>
          <p:cNvPr id="28" name="Arc 27"/>
          <p:cNvSpPr/>
          <p:nvPr/>
        </p:nvSpPr>
        <p:spPr>
          <a:xfrm rot="18936327">
            <a:off x="9448837" y="1876110"/>
            <a:ext cx="914400" cy="914400"/>
          </a:xfrm>
          <a:prstGeom prst="arc">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Arc 28"/>
          <p:cNvSpPr/>
          <p:nvPr/>
        </p:nvSpPr>
        <p:spPr>
          <a:xfrm rot="18940986">
            <a:off x="9578294" y="2046495"/>
            <a:ext cx="685800" cy="685800"/>
          </a:xfrm>
          <a:prstGeom prst="arc">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Arc 29"/>
          <p:cNvSpPr/>
          <p:nvPr/>
        </p:nvSpPr>
        <p:spPr>
          <a:xfrm rot="18935701">
            <a:off x="9696000" y="2214685"/>
            <a:ext cx="457200" cy="457200"/>
          </a:xfrm>
          <a:prstGeom prst="arc">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2361916" y="4030153"/>
            <a:ext cx="3004349" cy="461665"/>
          </a:xfrm>
          <a:prstGeom prst="rect">
            <a:avLst/>
          </a:prstGeom>
          <a:noFill/>
        </p:spPr>
        <p:txBody>
          <a:bodyPr wrap="none" rtlCol="0">
            <a:spAutoFit/>
          </a:bodyPr>
          <a:lstStyle/>
          <a:p>
            <a:pPr algn="ctr"/>
            <a:r>
              <a:rPr lang="en-US" sz="2400" b="1" dirty="0">
                <a:solidFill>
                  <a:schemeClr val="accent4"/>
                </a:solidFill>
                <a:latin typeface="Segoe Condensed" panose="020B0606040200020203" pitchFamily="34" charset="0"/>
                <a:cs typeface="Segoe UI Light"/>
              </a:rPr>
              <a:t>Lower pitch: move down</a:t>
            </a:r>
          </a:p>
        </p:txBody>
      </p:sp>
      <p:sp>
        <p:nvSpPr>
          <p:cNvPr id="13" name="TextBox 12"/>
          <p:cNvSpPr txBox="1"/>
          <p:nvPr/>
        </p:nvSpPr>
        <p:spPr>
          <a:xfrm>
            <a:off x="8308713" y="632885"/>
            <a:ext cx="3194657" cy="907941"/>
          </a:xfrm>
          <a:prstGeom prst="rect">
            <a:avLst/>
          </a:prstGeom>
          <a:noFill/>
        </p:spPr>
        <p:txBody>
          <a:bodyPr wrap="none" rtlCol="0">
            <a:spAutoFit/>
          </a:bodyPr>
          <a:lstStyle/>
          <a:p>
            <a:pPr algn="ctr"/>
            <a:r>
              <a:rPr lang="en-US" sz="2800" dirty="0">
                <a:solidFill>
                  <a:schemeClr val="bg1"/>
                </a:solidFill>
                <a:latin typeface="Segoe UI Light"/>
                <a:cs typeface="Segoe UI Light"/>
              </a:rPr>
              <a:t>2. </a:t>
            </a:r>
            <a:r>
              <a:rPr lang="en-US" sz="2800" b="1" dirty="0">
                <a:solidFill>
                  <a:schemeClr val="accent4"/>
                </a:solidFill>
                <a:latin typeface="Segoe UI Semibold" charset="0"/>
                <a:ea typeface="Segoe UI Semibold" charset="0"/>
                <a:cs typeface="Segoe UI Semibold" charset="0"/>
              </a:rPr>
              <a:t>Audio</a:t>
            </a:r>
            <a:r>
              <a:rPr lang="en-US" sz="2800" dirty="0">
                <a:solidFill>
                  <a:schemeClr val="accent4"/>
                </a:solidFill>
                <a:latin typeface="Segoe UI Light"/>
                <a:cs typeface="Segoe UI Light"/>
              </a:rPr>
              <a:t> </a:t>
            </a:r>
            <a:r>
              <a:rPr lang="en-US" sz="2800" dirty="0">
                <a:solidFill>
                  <a:schemeClr val="bg1"/>
                </a:solidFill>
                <a:latin typeface="Segoe UI Light"/>
                <a:cs typeface="Segoe UI Light"/>
              </a:rPr>
              <a:t>via built-in</a:t>
            </a:r>
          </a:p>
          <a:p>
            <a:pPr algn="r"/>
            <a:r>
              <a:rPr lang="en-US" sz="2450" dirty="0">
                <a:solidFill>
                  <a:schemeClr val="bg1"/>
                </a:solidFill>
                <a:latin typeface="Segoe UI Light"/>
                <a:cs typeface="Segoe UI Light"/>
              </a:rPr>
              <a:t>or external speakers</a:t>
            </a:r>
            <a:r>
              <a:rPr lang="en-US" sz="1700" dirty="0">
                <a:solidFill>
                  <a:schemeClr val="bg1"/>
                </a:solidFill>
                <a:latin typeface="Segoe UI Light"/>
                <a:cs typeface="Segoe UI Light"/>
              </a:rPr>
              <a:t> </a:t>
            </a:r>
          </a:p>
        </p:txBody>
      </p:sp>
      <p:sp>
        <p:nvSpPr>
          <p:cNvPr id="15" name="Title 1"/>
          <p:cNvSpPr txBox="1">
            <a:spLocks/>
          </p:cNvSpPr>
          <p:nvPr/>
        </p:nvSpPr>
        <p:spPr>
          <a:xfrm>
            <a:off x="644286" y="365139"/>
            <a:ext cx="7319499" cy="1325563"/>
          </a:xfrm>
          <a:prstGeom prst="rect">
            <a:avLst/>
          </a:prstGeom>
        </p:spPr>
        <p:txBody>
          <a:bodyPr>
            <a:normAutofit/>
          </a:bodyPr>
          <a:lstStyle>
            <a:lvl1pPr algn="l" defTabSz="914400" rtl="0" eaLnBrk="1" latinLnBrk="0" hangingPunct="1">
              <a:lnSpc>
                <a:spcPct val="90000"/>
              </a:lnSpc>
              <a:spcBef>
                <a:spcPct val="0"/>
              </a:spcBef>
              <a:buNone/>
              <a:defRPr sz="4400" b="0" i="0" kern="1200">
                <a:solidFill>
                  <a:schemeClr val="bg1"/>
                </a:solidFill>
                <a:latin typeface="Segoe UI Light" charset="0"/>
                <a:ea typeface="Segoe UI Light" charset="0"/>
                <a:cs typeface="Segoe UI Light" charset="0"/>
              </a:defRPr>
            </a:lvl1pPr>
          </a:lstStyle>
          <a:p>
            <a:r>
              <a:rPr lang="en-US" sz="4650" cap="small">
                <a:solidFill>
                  <a:schemeClr val="accent4"/>
                </a:solidFill>
                <a:latin typeface="Segoe UI Semibold" panose="020B0702040204020203" pitchFamily="34" charset="0"/>
                <a:cs typeface="Segoe UI Semibold" panose="020B0702040204020203" pitchFamily="34" charset="0"/>
              </a:rPr>
              <a:t>Comparing Two Types of</a:t>
            </a:r>
            <a:r>
              <a:rPr lang="en-US" cap="small">
                <a:solidFill>
                  <a:schemeClr val="accent4"/>
                </a:solidFill>
                <a:latin typeface="Segoe UI Semibold" panose="020B0702040204020203" pitchFamily="34" charset="0"/>
                <a:cs typeface="Segoe UI Semibold" panose="020B0702040204020203" pitchFamily="34" charset="0"/>
              </a:rPr>
              <a:t> </a:t>
            </a:r>
            <a:r>
              <a:rPr lang="en-US" sz="4000" cap="small">
                <a:solidFill>
                  <a:schemeClr val="accent4"/>
                </a:solidFill>
                <a:latin typeface="Segoe UI Semibold" panose="020B0702040204020203" pitchFamily="34" charset="0"/>
                <a:cs typeface="Segoe UI Semibold" panose="020B0702040204020203" pitchFamily="34" charset="0"/>
              </a:rPr>
              <a:t>Directional Finger Guidance</a:t>
            </a:r>
            <a:endParaRPr lang="en-US" cap="small" dirty="0">
              <a:solidFill>
                <a:schemeClr val="accent4"/>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5490157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0429" r="20405"/>
          <a:stretch/>
        </p:blipFill>
        <p:spPr>
          <a:xfrm>
            <a:off x="0" y="0"/>
            <a:ext cx="6086475" cy="68580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2164" r="28485"/>
          <a:stretch/>
        </p:blipFill>
        <p:spPr>
          <a:xfrm>
            <a:off x="6086475" y="0"/>
            <a:ext cx="6105525" cy="6858000"/>
          </a:xfrm>
          <a:prstGeom prst="rect">
            <a:avLst/>
          </a:prstGeom>
        </p:spPr>
      </p:pic>
      <p:sp>
        <p:nvSpPr>
          <p:cNvPr id="10" name="Rectangle 9"/>
          <p:cNvSpPr/>
          <p:nvPr/>
        </p:nvSpPr>
        <p:spPr>
          <a:xfrm>
            <a:off x="0" y="1"/>
            <a:ext cx="12192000" cy="6857999"/>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93988"/>
            <a:endParaRPr lang="en-US" sz="3200" dirty="0">
              <a:latin typeface="Segoe UI Light" charset="0"/>
              <a:ea typeface="Segoe UI Light" charset="0"/>
              <a:cs typeface="Segoe UI Light" charset="0"/>
            </a:endParaRPr>
          </a:p>
        </p:txBody>
      </p:sp>
      <p:sp>
        <p:nvSpPr>
          <p:cNvPr id="9" name="TextBox 8"/>
          <p:cNvSpPr txBox="1"/>
          <p:nvPr/>
        </p:nvSpPr>
        <p:spPr>
          <a:xfrm>
            <a:off x="1182915" y="1851645"/>
            <a:ext cx="9826171" cy="3154710"/>
          </a:xfrm>
          <a:prstGeom prst="rect">
            <a:avLst/>
          </a:prstGeom>
          <a:noFill/>
        </p:spPr>
        <p:txBody>
          <a:bodyPr wrap="square" rtlCol="0">
            <a:spAutoFit/>
          </a:bodyPr>
          <a:lstStyle/>
          <a:p>
            <a:pPr marL="14288"/>
            <a:r>
              <a:rPr lang="en-US" sz="5400" dirty="0">
                <a:solidFill>
                  <a:schemeClr val="accent4"/>
                </a:solidFill>
                <a:latin typeface="Segoe UI Semibold" panose="020B0702040204020203" pitchFamily="34" charset="0"/>
                <a:ea typeface="Segoe UI Light" charset="0"/>
                <a:cs typeface="Segoe UI Semibold" panose="020B0702040204020203" pitchFamily="34" charset="0"/>
              </a:rPr>
              <a:t>Research Questions</a:t>
            </a:r>
            <a:endParaRPr lang="en-US" sz="5400" baseline="30000" dirty="0">
              <a:solidFill>
                <a:schemeClr val="accent4"/>
              </a:solidFill>
              <a:latin typeface="Segoe UI Semibold" panose="020B0702040204020203" pitchFamily="34" charset="0"/>
              <a:ea typeface="Segoe UI Light" charset="0"/>
              <a:cs typeface="Segoe UI Semibold" panose="020B0702040204020203" pitchFamily="34" charset="0"/>
            </a:endParaRPr>
          </a:p>
          <a:p>
            <a:pPr marL="14288"/>
            <a:endParaRPr lang="en-US" dirty="0">
              <a:solidFill>
                <a:schemeClr val="accent4"/>
              </a:solidFill>
              <a:latin typeface="Segoe UI Light" charset="0"/>
              <a:ea typeface="Segoe UI Light" charset="0"/>
              <a:cs typeface="Segoe UI Light" charset="0"/>
            </a:endParaRPr>
          </a:p>
          <a:p>
            <a:pPr marL="460375" indent="-446088">
              <a:buAutoNum type="arabicPeriod"/>
            </a:pPr>
            <a:r>
              <a:rPr lang="en-US" sz="3450" dirty="0">
                <a:solidFill>
                  <a:schemeClr val="bg1"/>
                </a:solidFill>
                <a:latin typeface="Segoe UI Light" charset="0"/>
                <a:ea typeface="Segoe UI Light" charset="0"/>
                <a:cs typeface="Segoe UI Light" charset="0"/>
              </a:rPr>
              <a:t>To what extent are finger-based cameras a viable </a:t>
            </a:r>
            <a:r>
              <a:rPr lang="en-US" sz="3770" dirty="0">
                <a:solidFill>
                  <a:schemeClr val="bg1"/>
                </a:solidFill>
                <a:latin typeface="Segoe UI Light" charset="0"/>
                <a:ea typeface="Segoe UI Light" charset="0"/>
                <a:cs typeface="Segoe UI Light" charset="0"/>
              </a:rPr>
              <a:t>accessibility solution for reading printed text?</a:t>
            </a:r>
          </a:p>
          <a:p>
            <a:pPr marL="14288">
              <a:buAutoNum type="arabicPeriod"/>
            </a:pPr>
            <a:endParaRPr lang="en-US" dirty="0">
              <a:solidFill>
                <a:schemeClr val="bg1"/>
              </a:solidFill>
              <a:latin typeface="Segoe UI Light" charset="0"/>
              <a:ea typeface="Segoe UI Light" charset="0"/>
              <a:cs typeface="Segoe UI Light" charset="0"/>
            </a:endParaRPr>
          </a:p>
          <a:p>
            <a:pPr marL="460375" indent="-446088">
              <a:buAutoNum type="arabicPeriod"/>
            </a:pPr>
            <a:r>
              <a:rPr lang="en-US" sz="3620" dirty="0">
                <a:solidFill>
                  <a:schemeClr val="bg1"/>
                </a:solidFill>
                <a:latin typeface="Segoe UI Light" charset="0"/>
                <a:ea typeface="Segoe UI Light" charset="0"/>
                <a:cs typeface="Segoe UI Light" charset="0"/>
              </a:rPr>
              <a:t>What design choices can improve this viability?</a:t>
            </a:r>
          </a:p>
        </p:txBody>
      </p:sp>
    </p:spTree>
    <p:extLst>
      <p:ext uri="{BB962C8B-B14F-4D97-AF65-F5344CB8AC3E}">
        <p14:creationId xmlns:p14="http://schemas.microsoft.com/office/powerpoint/2010/main" val="24183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OC_PA_8_task.JPG"/>
          <p:cNvPicPr>
            <a:picLocks noChangeAspect="1"/>
          </p:cNvPicPr>
          <p:nvPr/>
        </p:nvPicPr>
        <p:blipFill rotWithShape="1">
          <a:blip r:embed="rId3">
            <a:extLst>
              <a:ext uri="{28A0092B-C50C-407E-A947-70E740481C1C}">
                <a14:useLocalDpi xmlns:a14="http://schemas.microsoft.com/office/drawing/2010/main" val="0"/>
              </a:ext>
            </a:extLst>
          </a:blip>
          <a:srcRect l="21149" r="35363"/>
          <a:stretch/>
        </p:blipFill>
        <p:spPr>
          <a:xfrm>
            <a:off x="6086475" y="0"/>
            <a:ext cx="6105525" cy="6858000"/>
          </a:xfrm>
          <a:prstGeom prst="rect">
            <a:avLst/>
          </a:prstGeom>
        </p:spPr>
      </p:pic>
      <p:pic>
        <p:nvPicPr>
          <p:cNvPr id="5" name="Picture 4" descr="PK_8_task_audio_column.JPG"/>
          <p:cNvPicPr>
            <a:picLocks noChangeAspect="1"/>
          </p:cNvPicPr>
          <p:nvPr/>
        </p:nvPicPr>
        <p:blipFill rotWithShape="1">
          <a:blip r:embed="rId4">
            <a:extLst>
              <a:ext uri="{28A0092B-C50C-407E-A947-70E740481C1C}">
                <a14:useLocalDpi xmlns:a14="http://schemas.microsoft.com/office/drawing/2010/main" val="0"/>
              </a:ext>
            </a:extLst>
          </a:blip>
          <a:srcRect l="48685" t="-1" r="7599" b="-1"/>
          <a:stretch/>
        </p:blipFill>
        <p:spPr>
          <a:xfrm>
            <a:off x="0" y="0"/>
            <a:ext cx="6086475" cy="6858000"/>
          </a:xfrm>
          <a:prstGeom prst="rect">
            <a:avLst/>
          </a:prstGeom>
        </p:spPr>
      </p:pic>
      <p:sp>
        <p:nvSpPr>
          <p:cNvPr id="2" name="Title 1"/>
          <p:cNvSpPr>
            <a:spLocks noGrp="1"/>
          </p:cNvSpPr>
          <p:nvPr>
            <p:ph type="title" idx="4294967295"/>
          </p:nvPr>
        </p:nvSpPr>
        <p:spPr>
          <a:xfrm>
            <a:off x="-1" y="182893"/>
            <a:ext cx="4857751" cy="886059"/>
          </a:xfrm>
          <a:prstGeom prst="rect">
            <a:avLst/>
          </a:prstGeom>
          <a:solidFill>
            <a:srgbClr val="000000">
              <a:alpha val="70000"/>
            </a:srgbClr>
          </a:solidFill>
        </p:spPr>
        <p:txBody>
          <a:bodyPr anchor="ctr"/>
          <a:lstStyle/>
          <a:p>
            <a:pPr marL="342900"/>
            <a:r>
              <a:rPr lang="en-US" dirty="0">
                <a:solidFill>
                  <a:srgbClr val="FFC000"/>
                </a:solidFill>
                <a:latin typeface="Segoe UI Semibold" panose="020B0702040204020203" pitchFamily="34" charset="0"/>
                <a:cs typeface="Segoe UI Semibold" panose="020B0702040204020203" pitchFamily="34" charset="0"/>
              </a:rPr>
              <a:t>Study Overview</a:t>
            </a:r>
          </a:p>
        </p:txBody>
      </p:sp>
      <p:sp>
        <p:nvSpPr>
          <p:cNvPr id="3" name="Content Placeholder 2"/>
          <p:cNvSpPr>
            <a:spLocks noGrp="1"/>
          </p:cNvSpPr>
          <p:nvPr>
            <p:ph idx="4294967295"/>
          </p:nvPr>
        </p:nvSpPr>
        <p:spPr>
          <a:xfrm>
            <a:off x="1" y="5715000"/>
            <a:ext cx="6096012" cy="959556"/>
          </a:xfrm>
          <a:prstGeom prst="rect">
            <a:avLst/>
          </a:prstGeom>
          <a:solidFill>
            <a:srgbClr val="000000">
              <a:alpha val="70000"/>
            </a:srgbClr>
          </a:solidFill>
        </p:spPr>
        <p:txBody>
          <a:bodyPr anchor="ctr">
            <a:normAutofit/>
          </a:bodyPr>
          <a:lstStyle/>
          <a:p>
            <a:pPr marL="0" indent="0" algn="ctr">
              <a:buNone/>
            </a:pPr>
            <a:r>
              <a:rPr lang="en-US" dirty="0">
                <a:solidFill>
                  <a:srgbClr val="FFC000"/>
                </a:solidFill>
                <a:latin typeface="Segoe UI Semibold" panose="020B0702040204020203" pitchFamily="34" charset="0"/>
                <a:cs typeface="Segoe UI Semibold" panose="020B0702040204020203" pitchFamily="34" charset="0"/>
              </a:rPr>
              <a:t>Study I:</a:t>
            </a:r>
            <a:r>
              <a:rPr lang="en-US" dirty="0">
                <a:solidFill>
                  <a:srgbClr val="FFC000"/>
                </a:solidFill>
              </a:rPr>
              <a:t> </a:t>
            </a:r>
            <a:r>
              <a:rPr lang="en-US" sz="2200" dirty="0"/>
              <a:t>initial iPad study (19 participants)</a:t>
            </a:r>
          </a:p>
        </p:txBody>
      </p:sp>
      <p:sp>
        <p:nvSpPr>
          <p:cNvPr id="7" name="TextBox 6"/>
          <p:cNvSpPr txBox="1"/>
          <p:nvPr/>
        </p:nvSpPr>
        <p:spPr>
          <a:xfrm>
            <a:off x="6096000" y="5715000"/>
            <a:ext cx="6096000" cy="959554"/>
          </a:xfrm>
          <a:prstGeom prst="rect">
            <a:avLst/>
          </a:prstGeom>
          <a:solidFill>
            <a:srgbClr val="000000">
              <a:alpha val="70000"/>
            </a:srgbClr>
          </a:solidFill>
        </p:spPr>
        <p:txBody>
          <a:bodyPr wrap="square" rtlCol="0" anchor="ctr">
            <a:noAutofit/>
          </a:bodyPr>
          <a:lstStyle/>
          <a:p>
            <a:pPr algn="ctr"/>
            <a:r>
              <a:rPr lang="en-US" sz="2400" dirty="0">
                <a:solidFill>
                  <a:srgbClr val="FFC000"/>
                </a:solidFill>
                <a:latin typeface="Segoe UI Semibold" panose="020B0702040204020203" pitchFamily="34" charset="0"/>
                <a:cs typeface="Segoe UI Semibold" panose="020B0702040204020203" pitchFamily="34" charset="0"/>
              </a:rPr>
              <a:t>Study II: </a:t>
            </a:r>
            <a:r>
              <a:rPr lang="en-US" sz="2200" dirty="0">
                <a:solidFill>
                  <a:schemeClr val="bg1"/>
                </a:solidFill>
                <a:latin typeface="Segoe UI Light"/>
                <a:cs typeface="Segoe UI Light"/>
              </a:rPr>
              <a:t>physical prototype study </a:t>
            </a:r>
            <a:r>
              <a:rPr lang="en-US" sz="2000" dirty="0">
                <a:solidFill>
                  <a:schemeClr val="bg1"/>
                </a:solidFill>
                <a:latin typeface="Segoe UI Light"/>
                <a:cs typeface="Segoe UI Light"/>
              </a:rPr>
              <a:t>(4 participants)</a:t>
            </a:r>
          </a:p>
        </p:txBody>
      </p:sp>
    </p:spTree>
    <p:extLst>
      <p:ext uri="{BB962C8B-B14F-4D97-AF65-F5344CB8AC3E}">
        <p14:creationId xmlns:p14="http://schemas.microsoft.com/office/powerpoint/2010/main" val="1679408534"/>
      </p:ext>
    </p:extLst>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K_8_task_audio_column.JPG"/>
          <p:cNvPicPr>
            <a:picLocks noChangeAspect="1"/>
          </p:cNvPicPr>
          <p:nvPr/>
        </p:nvPicPr>
        <p:blipFill rotWithShape="1">
          <a:blip r:embed="rId3">
            <a:extLst>
              <a:ext uri="{28A0092B-C50C-407E-A947-70E740481C1C}">
                <a14:useLocalDpi xmlns:a14="http://schemas.microsoft.com/office/drawing/2010/main" val="0"/>
              </a:ext>
            </a:extLst>
          </a:blip>
          <a:srcRect l="2027" t="-1" r="5" b="-1"/>
          <a:stretch/>
        </p:blipFill>
        <p:spPr>
          <a:xfrm>
            <a:off x="-6496050" y="0"/>
            <a:ext cx="13639800" cy="6858000"/>
          </a:xfrm>
          <a:prstGeom prst="rect">
            <a:avLst/>
          </a:prstGeom>
        </p:spPr>
      </p:pic>
      <p:pic>
        <p:nvPicPr>
          <p:cNvPr id="6" name="Picture 5" descr="POC_PA_8_task.JPG"/>
          <p:cNvPicPr>
            <a:picLocks noChangeAspect="1"/>
          </p:cNvPicPr>
          <p:nvPr/>
        </p:nvPicPr>
        <p:blipFill rotWithShape="1">
          <a:blip r:embed="rId4">
            <a:extLst>
              <a:ext uri="{28A0092B-C50C-407E-A947-70E740481C1C}">
                <a14:useLocalDpi xmlns:a14="http://schemas.microsoft.com/office/drawing/2010/main" val="0"/>
              </a:ext>
            </a:extLst>
          </a:blip>
          <a:srcRect l="21149" r="35363"/>
          <a:stretch/>
        </p:blipFill>
        <p:spPr>
          <a:xfrm>
            <a:off x="6086475" y="0"/>
            <a:ext cx="6105525" cy="6858000"/>
          </a:xfrm>
          <a:prstGeom prst="rect">
            <a:avLst/>
          </a:prstGeom>
        </p:spPr>
      </p:pic>
      <p:sp>
        <p:nvSpPr>
          <p:cNvPr id="3" name="Content Placeholder 2"/>
          <p:cNvSpPr>
            <a:spLocks noGrp="1"/>
          </p:cNvSpPr>
          <p:nvPr>
            <p:ph idx="4294967295"/>
          </p:nvPr>
        </p:nvSpPr>
        <p:spPr>
          <a:xfrm>
            <a:off x="1" y="5715000"/>
            <a:ext cx="6096012" cy="959556"/>
          </a:xfrm>
          <a:prstGeom prst="rect">
            <a:avLst/>
          </a:prstGeom>
          <a:solidFill>
            <a:srgbClr val="000000">
              <a:alpha val="70000"/>
            </a:srgbClr>
          </a:solidFill>
        </p:spPr>
        <p:txBody>
          <a:bodyPr anchor="ctr">
            <a:normAutofit/>
          </a:bodyPr>
          <a:lstStyle/>
          <a:p>
            <a:pPr marL="0" indent="0" algn="ctr">
              <a:buNone/>
            </a:pPr>
            <a:r>
              <a:rPr lang="en-US" dirty="0">
                <a:solidFill>
                  <a:srgbClr val="FFC000"/>
                </a:solidFill>
                <a:latin typeface="Segoe UI Semibold" panose="020B0702040204020203" pitchFamily="34" charset="0"/>
                <a:cs typeface="Segoe UI Semibold" panose="020B0702040204020203" pitchFamily="34" charset="0"/>
              </a:rPr>
              <a:t>Study I:</a:t>
            </a:r>
            <a:r>
              <a:rPr lang="en-US" dirty="0">
                <a:solidFill>
                  <a:srgbClr val="FFC000"/>
                </a:solidFill>
              </a:rPr>
              <a:t> </a:t>
            </a:r>
            <a:r>
              <a:rPr lang="en-US" sz="2200" dirty="0"/>
              <a:t>initial iPad study (19 participants)</a:t>
            </a:r>
          </a:p>
        </p:txBody>
      </p:sp>
      <p:sp>
        <p:nvSpPr>
          <p:cNvPr id="8" name="Content Placeholder 2"/>
          <p:cNvSpPr txBox="1">
            <a:spLocks/>
          </p:cNvSpPr>
          <p:nvPr/>
        </p:nvSpPr>
        <p:spPr>
          <a:xfrm>
            <a:off x="6096013" y="5715000"/>
            <a:ext cx="6105537" cy="959556"/>
          </a:xfrm>
          <a:prstGeom prst="rect">
            <a:avLst/>
          </a:prstGeom>
          <a:solidFill>
            <a:srgbClr val="000000">
              <a:alpha val="70000"/>
            </a:srgb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Segoe UI Light" charset="0"/>
                <a:ea typeface="Segoe UI Light" charset="0"/>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Segoe UI Light" charset="0"/>
                <a:ea typeface="Segoe UI Light" charset="0"/>
                <a:cs typeface="Segoe UI Light"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Segoe UI Light" charset="0"/>
                <a:ea typeface="Segoe UI Light" charset="0"/>
                <a:cs typeface="Segoe UI Light"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200" dirty="0"/>
          </a:p>
        </p:txBody>
      </p:sp>
      <p:sp>
        <p:nvSpPr>
          <p:cNvPr id="7" name="TextBox 6"/>
          <p:cNvSpPr txBox="1"/>
          <p:nvPr/>
        </p:nvSpPr>
        <p:spPr>
          <a:xfrm>
            <a:off x="6096841" y="5715000"/>
            <a:ext cx="6096000" cy="959554"/>
          </a:xfrm>
          <a:prstGeom prst="rect">
            <a:avLst/>
          </a:prstGeom>
          <a:noFill/>
        </p:spPr>
        <p:txBody>
          <a:bodyPr wrap="square" rtlCol="0" anchor="ctr">
            <a:noAutofit/>
          </a:bodyPr>
          <a:lstStyle/>
          <a:p>
            <a:pPr algn="ctr"/>
            <a:r>
              <a:rPr lang="en-US" sz="2400" dirty="0">
                <a:solidFill>
                  <a:srgbClr val="FFC000"/>
                </a:solidFill>
                <a:latin typeface="Segoe UI Semibold" panose="020B0702040204020203" pitchFamily="34" charset="0"/>
                <a:cs typeface="Segoe UI Semibold" panose="020B0702040204020203" pitchFamily="34" charset="0"/>
              </a:rPr>
              <a:t>Study II: </a:t>
            </a:r>
            <a:r>
              <a:rPr lang="en-US" sz="2200" dirty="0">
                <a:solidFill>
                  <a:schemeClr val="bg1"/>
                </a:solidFill>
                <a:latin typeface="Segoe UI Light"/>
                <a:cs typeface="Segoe UI Light"/>
              </a:rPr>
              <a:t>physical prototype study </a:t>
            </a:r>
            <a:r>
              <a:rPr lang="en-US" sz="2000" dirty="0">
                <a:solidFill>
                  <a:schemeClr val="bg1"/>
                </a:solidFill>
                <a:latin typeface="Segoe UI Light"/>
                <a:cs typeface="Segoe UI Light"/>
              </a:rPr>
              <a:t>(4 participants)</a:t>
            </a:r>
          </a:p>
        </p:txBody>
      </p:sp>
      <p:sp>
        <p:nvSpPr>
          <p:cNvPr id="10" name="Title 1"/>
          <p:cNvSpPr txBox="1">
            <a:spLocks/>
          </p:cNvSpPr>
          <p:nvPr/>
        </p:nvSpPr>
        <p:spPr>
          <a:xfrm>
            <a:off x="-1" y="182893"/>
            <a:ext cx="4857751" cy="886059"/>
          </a:xfrm>
          <a:prstGeom prst="rect">
            <a:avLst/>
          </a:prstGeom>
          <a:solidFill>
            <a:srgbClr val="000000">
              <a:alpha val="70000"/>
            </a:srgbClr>
          </a:solidFill>
        </p:spPr>
        <p:txBody>
          <a:bodyPr anchor="ctr"/>
          <a:lstStyle>
            <a:lvl1pPr algn="l" defTabSz="914400" rtl="0" eaLnBrk="1" latinLnBrk="0" hangingPunct="1">
              <a:lnSpc>
                <a:spcPct val="90000"/>
              </a:lnSpc>
              <a:spcBef>
                <a:spcPct val="0"/>
              </a:spcBef>
              <a:buNone/>
              <a:defRPr sz="4400" b="0" i="0" kern="1200">
                <a:solidFill>
                  <a:schemeClr val="bg1"/>
                </a:solidFill>
                <a:latin typeface="Segoe UI Light" charset="0"/>
                <a:ea typeface="Segoe UI Light" charset="0"/>
                <a:cs typeface="Segoe UI Light" charset="0"/>
              </a:defRPr>
            </a:lvl1pPr>
          </a:lstStyle>
          <a:p>
            <a:pPr marL="342900"/>
            <a:r>
              <a:rPr lang="en-US">
                <a:solidFill>
                  <a:srgbClr val="FFC000"/>
                </a:solidFill>
                <a:latin typeface="Segoe UI Semibold" panose="020B0702040204020203" pitchFamily="34" charset="0"/>
                <a:cs typeface="Segoe UI Semibold" panose="020B0702040204020203" pitchFamily="34" charset="0"/>
              </a:rPr>
              <a:t>Study Overview</a:t>
            </a:r>
            <a:endParaRPr lang="en-US" dirty="0">
              <a:solidFill>
                <a:srgbClr val="FFC000"/>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6745810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6.25E-7 0 L 0.50039 0 " pathEditMode="relative" rAng="0" ptsTypes="AA">
                                      <p:cBhvr>
                                        <p:cTn id="6" dur="1000" fill="hold"/>
                                        <p:tgtEl>
                                          <p:spTgt spid="6"/>
                                        </p:tgtEl>
                                        <p:attrNameLst>
                                          <p:attrName>ppt_x</p:attrName>
                                          <p:attrName>ppt_y</p:attrName>
                                        </p:attrNameLst>
                                      </p:cBhvr>
                                      <p:rCtr x="25013" y="0"/>
                                    </p:animMotion>
                                  </p:childTnLst>
                                </p:cTn>
                              </p:par>
                              <p:par>
                                <p:cTn id="7" presetID="42" presetClass="path" presetSubtype="0" accel="50000" decel="50000" fill="hold" nodeType="withEffect">
                                  <p:stCondLst>
                                    <p:cond delay="0"/>
                                  </p:stCondLst>
                                  <p:childTnLst>
                                    <p:animMotion origin="layout" path="M -2.5E-6 0 L 0.41563 0 " pathEditMode="relative" rAng="0" ptsTypes="AA">
                                      <p:cBhvr>
                                        <p:cTn id="8" dur="950" fill="hold"/>
                                        <p:tgtEl>
                                          <p:spTgt spid="5"/>
                                        </p:tgtEl>
                                        <p:attrNameLst>
                                          <p:attrName>ppt_x</p:attrName>
                                          <p:attrName>ppt_y</p:attrName>
                                        </p:attrNameLst>
                                      </p:cBhvr>
                                      <p:rCtr x="20781" y="0"/>
                                    </p:animMotion>
                                  </p:childTnLst>
                                </p:cTn>
                              </p:par>
                              <p:par>
                                <p:cTn id="9" presetID="42" presetClass="path" presetSubtype="0" accel="50000" decel="50000" fill="hold" grpId="0" nodeType="withEffect">
                                  <p:stCondLst>
                                    <p:cond delay="0"/>
                                  </p:stCondLst>
                                  <p:childTnLst>
                                    <p:animMotion origin="layout" path="M -2.08333E-7 -7.40741E-7 L 0.50117 -7.40741E-7 " pathEditMode="relative" rAng="0" ptsTypes="AA">
                                      <p:cBhvr>
                                        <p:cTn id="10" dur="1000" fill="hold"/>
                                        <p:tgtEl>
                                          <p:spTgt spid="7"/>
                                        </p:tgtEl>
                                        <p:attrNameLst>
                                          <p:attrName>ppt_x</p:attrName>
                                          <p:attrName>ppt_y</p:attrName>
                                        </p:attrNameLst>
                                      </p:cBhvr>
                                      <p:rCtr x="2505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5715000"/>
            <a:ext cx="6096012" cy="959556"/>
          </a:xfrm>
          <a:prstGeom prst="rect">
            <a:avLst/>
          </a:prstGeom>
          <a:solidFill>
            <a:srgbClr val="000000">
              <a:alpha val="70000"/>
            </a:srgbClr>
          </a:solidFill>
        </p:spPr>
        <p:txBody>
          <a:bodyPr anchor="ctr">
            <a:normAutofit/>
          </a:bodyPr>
          <a:lstStyle/>
          <a:p>
            <a:pPr marL="0" indent="0" algn="ctr">
              <a:buNone/>
            </a:pPr>
            <a:r>
              <a:rPr lang="en-US" dirty="0">
                <a:solidFill>
                  <a:srgbClr val="FFC000"/>
                </a:solidFill>
              </a:rPr>
              <a:t>Study I: </a:t>
            </a:r>
            <a:r>
              <a:rPr lang="en-US" sz="2200" dirty="0"/>
              <a:t>initial iPad study (19 participants)</a:t>
            </a:r>
          </a:p>
        </p:txBody>
      </p:sp>
      <p:sp>
        <p:nvSpPr>
          <p:cNvPr id="2" name="Title 1"/>
          <p:cNvSpPr>
            <a:spLocks noGrp="1"/>
          </p:cNvSpPr>
          <p:nvPr>
            <p:ph type="title" idx="4294967295"/>
          </p:nvPr>
        </p:nvSpPr>
        <p:spPr>
          <a:xfrm>
            <a:off x="0" y="182893"/>
            <a:ext cx="12192000" cy="886059"/>
          </a:xfrm>
          <a:prstGeom prst="rect">
            <a:avLst/>
          </a:prstGeom>
          <a:solidFill>
            <a:srgbClr val="000000">
              <a:alpha val="70000"/>
            </a:srgbClr>
          </a:solidFill>
        </p:spPr>
        <p:txBody>
          <a:bodyPr/>
          <a:lstStyle/>
          <a:p>
            <a:pPr algn="ctr"/>
            <a:r>
              <a:rPr lang="en-US" dirty="0">
                <a:solidFill>
                  <a:srgbClr val="FFC000"/>
                </a:solidFill>
              </a:rPr>
              <a:t>Study Overview</a:t>
            </a:r>
          </a:p>
        </p:txBody>
      </p:sp>
      <p:pic>
        <p:nvPicPr>
          <p:cNvPr id="9" name="Picture 8" descr="PK_8_task_audio_column.JPG"/>
          <p:cNvPicPr>
            <a:picLocks noChangeAspect="1"/>
          </p:cNvPicPr>
          <p:nvPr/>
        </p:nvPicPr>
        <p:blipFill rotWithShape="1">
          <a:blip r:embed="rId3">
            <a:extLst>
              <a:ext uri="{28A0092B-C50C-407E-A947-70E740481C1C}">
                <a14:useLocalDpi xmlns:a14="http://schemas.microsoft.com/office/drawing/2010/main" val="0"/>
              </a:ext>
            </a:extLst>
          </a:blip>
          <a:srcRect l="12426" t="-1" r="5" b="-1"/>
          <a:stretch/>
        </p:blipFill>
        <p:spPr>
          <a:xfrm>
            <a:off x="0" y="0"/>
            <a:ext cx="12192000" cy="6858000"/>
          </a:xfrm>
          <a:prstGeom prst="rect">
            <a:avLst/>
          </a:prstGeom>
        </p:spPr>
      </p:pic>
      <p:sp>
        <p:nvSpPr>
          <p:cNvPr id="12" name="Content Placeholder 2"/>
          <p:cNvSpPr txBox="1">
            <a:spLocks/>
          </p:cNvSpPr>
          <p:nvPr/>
        </p:nvSpPr>
        <p:spPr>
          <a:xfrm>
            <a:off x="1" y="5715000"/>
            <a:ext cx="6096012" cy="959556"/>
          </a:xfrm>
          <a:prstGeom prst="rect">
            <a:avLst/>
          </a:prstGeom>
          <a:solidFill>
            <a:srgbClr val="000000">
              <a:alpha val="70000"/>
            </a:srgb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Segoe UI Light" charset="0"/>
                <a:ea typeface="Segoe UI Light" charset="0"/>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Segoe UI Light" charset="0"/>
                <a:ea typeface="Segoe UI Light" charset="0"/>
                <a:cs typeface="Segoe UI Light"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Segoe UI Light" charset="0"/>
                <a:ea typeface="Segoe UI Light" charset="0"/>
                <a:cs typeface="Segoe UI Light"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FFC000"/>
                </a:solidFill>
                <a:latin typeface="Segoe UI Semibold" panose="020B0702040204020203" pitchFamily="34" charset="0"/>
                <a:cs typeface="Segoe UI Semibold" panose="020B0702040204020203" pitchFamily="34" charset="0"/>
              </a:rPr>
              <a:t>Study I:</a:t>
            </a:r>
            <a:r>
              <a:rPr lang="en-US" dirty="0">
                <a:solidFill>
                  <a:srgbClr val="FFC000"/>
                </a:solidFill>
              </a:rPr>
              <a:t> </a:t>
            </a:r>
            <a:r>
              <a:rPr lang="en-US" sz="2200" dirty="0"/>
              <a:t>initial iPad study (19 participants)</a:t>
            </a:r>
          </a:p>
        </p:txBody>
      </p:sp>
      <p:sp>
        <p:nvSpPr>
          <p:cNvPr id="13" name="TextBox 12"/>
          <p:cNvSpPr txBox="1"/>
          <p:nvPr/>
        </p:nvSpPr>
        <p:spPr>
          <a:xfrm>
            <a:off x="6096841" y="5715000"/>
            <a:ext cx="6096000" cy="959554"/>
          </a:xfrm>
          <a:prstGeom prst="rect">
            <a:avLst/>
          </a:prstGeom>
          <a:solidFill>
            <a:schemeClr val="tx1">
              <a:alpha val="70000"/>
            </a:schemeClr>
          </a:solidFill>
        </p:spPr>
        <p:txBody>
          <a:bodyPr wrap="square" rtlCol="0" anchor="ctr">
            <a:noAutofit/>
          </a:bodyPr>
          <a:lstStyle/>
          <a:p>
            <a:pPr algn="ctr"/>
            <a:endParaRPr lang="en-US" sz="2000" dirty="0">
              <a:solidFill>
                <a:schemeClr val="bg1"/>
              </a:solidFill>
              <a:latin typeface="Segoe UI Light"/>
              <a:cs typeface="Segoe UI Light"/>
            </a:endParaRPr>
          </a:p>
        </p:txBody>
      </p:sp>
      <p:sp>
        <p:nvSpPr>
          <p:cNvPr id="4" name="TextBox 3"/>
          <p:cNvSpPr txBox="1"/>
          <p:nvPr/>
        </p:nvSpPr>
        <p:spPr>
          <a:xfrm>
            <a:off x="445339" y="3715674"/>
            <a:ext cx="5560368" cy="1815882"/>
          </a:xfrm>
          <a:prstGeom prst="rect">
            <a:avLst/>
          </a:prstGeom>
          <a:noFill/>
        </p:spPr>
        <p:txBody>
          <a:bodyPr wrap="none" rtlCol="0">
            <a:spAutoFit/>
          </a:bodyPr>
          <a:lstStyle/>
          <a:p>
            <a:r>
              <a:rPr lang="en-US" sz="2800" dirty="0">
                <a:solidFill>
                  <a:schemeClr val="accent4"/>
                </a:solidFill>
                <a:latin typeface="Segoe UI Semibold" panose="020B0702040204020203" pitchFamily="34" charset="0"/>
                <a:cs typeface="Segoe UI Semibold" panose="020B0702040204020203" pitchFamily="34" charset="0"/>
              </a:rPr>
              <a:t>Goals:</a:t>
            </a:r>
          </a:p>
          <a:p>
            <a:r>
              <a:rPr lang="en-US" sz="2800" dirty="0">
                <a:solidFill>
                  <a:schemeClr val="bg1"/>
                </a:solidFill>
                <a:latin typeface="Segoe UI Light" panose="020B0502040204020203" pitchFamily="34" charset="0"/>
                <a:cs typeface="Segoe UI Light" panose="020B0502040204020203" pitchFamily="34" charset="0"/>
              </a:rPr>
              <a:t>Compare audio/haptic</a:t>
            </a:r>
          </a:p>
          <a:p>
            <a:r>
              <a:rPr lang="en-US" sz="2800" dirty="0">
                <a:solidFill>
                  <a:schemeClr val="bg1"/>
                </a:solidFill>
                <a:latin typeface="Segoe UI Light" panose="020B0502040204020203" pitchFamily="34" charset="0"/>
                <a:cs typeface="Segoe UI Light" panose="020B0502040204020203" pitchFamily="34" charset="0"/>
              </a:rPr>
              <a:t>Explore &amp; interpret spatial layouts</a:t>
            </a:r>
          </a:p>
          <a:p>
            <a:r>
              <a:rPr lang="en-US" sz="2800" dirty="0">
                <a:solidFill>
                  <a:schemeClr val="bg1"/>
                </a:solidFill>
                <a:latin typeface="Segoe UI Light" panose="020B0502040204020203" pitchFamily="34" charset="0"/>
                <a:cs typeface="Segoe UI Light" panose="020B0502040204020203" pitchFamily="34" charset="0"/>
              </a:rPr>
              <a:t>Assess reading and comprehension</a:t>
            </a:r>
          </a:p>
        </p:txBody>
      </p:sp>
      <p:sp>
        <p:nvSpPr>
          <p:cNvPr id="10" name="Title 1"/>
          <p:cNvSpPr txBox="1">
            <a:spLocks/>
          </p:cNvSpPr>
          <p:nvPr/>
        </p:nvSpPr>
        <p:spPr>
          <a:xfrm>
            <a:off x="-1" y="182893"/>
            <a:ext cx="4857751" cy="886059"/>
          </a:xfrm>
          <a:prstGeom prst="rect">
            <a:avLst/>
          </a:prstGeom>
          <a:solidFill>
            <a:srgbClr val="000000">
              <a:alpha val="70000"/>
            </a:srgbClr>
          </a:solidFill>
        </p:spPr>
        <p:txBody>
          <a:bodyPr anchor="ctr"/>
          <a:lstStyle>
            <a:lvl1pPr algn="l" defTabSz="914400" rtl="0" eaLnBrk="1" latinLnBrk="0" hangingPunct="1">
              <a:lnSpc>
                <a:spcPct val="90000"/>
              </a:lnSpc>
              <a:spcBef>
                <a:spcPct val="0"/>
              </a:spcBef>
              <a:buNone/>
              <a:defRPr sz="4400" b="0" i="0" kern="1200">
                <a:solidFill>
                  <a:schemeClr val="bg1"/>
                </a:solidFill>
                <a:latin typeface="Segoe UI Light" charset="0"/>
                <a:ea typeface="Segoe UI Light" charset="0"/>
                <a:cs typeface="Segoe UI Light" charset="0"/>
              </a:defRPr>
            </a:lvl1pPr>
          </a:lstStyle>
          <a:p>
            <a:pPr marL="342900"/>
            <a:r>
              <a:rPr lang="en-US">
                <a:solidFill>
                  <a:srgbClr val="FFC000"/>
                </a:solidFill>
                <a:latin typeface="Segoe UI Semibold" panose="020B0702040204020203" pitchFamily="34" charset="0"/>
                <a:cs typeface="Segoe UI Semibold" panose="020B0702040204020203" pitchFamily="34" charset="0"/>
              </a:rPr>
              <a:t>Study Overview</a:t>
            </a:r>
            <a:endParaRPr lang="en-US" dirty="0">
              <a:solidFill>
                <a:srgbClr val="FFC000"/>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78920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dirty="0">
                <a:solidFill>
                  <a:srgbClr val="FFC000"/>
                </a:solidFill>
                <a:latin typeface="Segoe UI Semibold" panose="020B0702040204020203" pitchFamily="34" charset="0"/>
                <a:cs typeface="Segoe UI Semibold" panose="020B0702040204020203" pitchFamily="34" charset="0"/>
              </a:rPr>
              <a:t>Study I Method</a:t>
            </a:r>
          </a:p>
        </p:txBody>
      </p:sp>
      <p:sp>
        <p:nvSpPr>
          <p:cNvPr id="3" name="Content Placeholder 2"/>
          <p:cNvSpPr>
            <a:spLocks noGrp="1"/>
          </p:cNvSpPr>
          <p:nvPr>
            <p:ph idx="4294967295"/>
          </p:nvPr>
        </p:nvSpPr>
        <p:spPr>
          <a:xfrm>
            <a:off x="838200" y="1600200"/>
            <a:ext cx="10515600" cy="4351338"/>
          </a:xfrm>
          <a:prstGeom prst="rect">
            <a:avLst/>
          </a:prstGeom>
        </p:spPr>
        <p:txBody>
          <a:bodyPr>
            <a:normAutofit/>
          </a:bodyPr>
          <a:lstStyle/>
          <a:p>
            <a:pPr marL="0" indent="0">
              <a:spcBef>
                <a:spcPts val="0"/>
              </a:spcBef>
              <a:buNone/>
            </a:pPr>
            <a:r>
              <a:rPr lang="en-US" sz="2840" dirty="0"/>
              <a:t>Used an iPad to focus on </a:t>
            </a:r>
            <a:r>
              <a:rPr lang="en-US" sz="2840" dirty="0">
                <a:solidFill>
                  <a:schemeClr val="accent4"/>
                </a:solidFill>
                <a:latin typeface="Segoe UI Semibold" panose="020B0702040204020203" pitchFamily="34" charset="0"/>
                <a:cs typeface="Segoe UI Semibold" panose="020B0702040204020203" pitchFamily="34" charset="0"/>
              </a:rPr>
              <a:t>user experience</a:t>
            </a:r>
            <a:r>
              <a:rPr lang="en-US" sz="2840" dirty="0"/>
              <a:t>, gather </a:t>
            </a:r>
            <a:r>
              <a:rPr lang="en-US" sz="2840" dirty="0">
                <a:solidFill>
                  <a:schemeClr val="accent4"/>
                </a:solidFill>
                <a:latin typeface="Segoe UI Semibold" panose="020B0702040204020203" pitchFamily="34" charset="0"/>
                <a:cs typeface="Segoe UI Semibold" panose="020B0702040204020203" pitchFamily="34" charset="0"/>
              </a:rPr>
              <a:t>finger trace </a:t>
            </a:r>
            <a:r>
              <a:rPr lang="en-US" sz="2840" dirty="0"/>
              <a:t>data</a:t>
            </a:r>
          </a:p>
        </p:txBody>
      </p:sp>
      <p:pic>
        <p:nvPicPr>
          <p:cNvPr id="4" name="handsight_study">
            <a:hlinkClick r:id="" action="ppaction://media"/>
          </p:cNvPr>
          <p:cNvPicPr>
            <a:picLocks noChangeAspect="1"/>
          </p:cNvPicPr>
          <p:nvPr>
            <a:videoFile r:link="rId1"/>
            <p:extLst>
              <p:ext uri="{DAA4B4D4-6D71-4841-9C94-3DE7FCFB9230}">
                <p14:media xmlns:p14="http://schemas.microsoft.com/office/powerpoint/2010/main" r:embed="rId2">
                  <p14:trim end="14727"/>
                </p14:media>
              </p:ext>
            </p:extLst>
          </p:nvPr>
        </p:nvPicPr>
        <p:blipFill rotWithShape="1">
          <a:blip r:embed="rId5"/>
          <a:srcRect l="15773" b="15773"/>
          <a:stretch/>
        </p:blipFill>
        <p:spPr>
          <a:xfrm>
            <a:off x="2519957" y="2452839"/>
            <a:ext cx="7152085" cy="40230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8574047"/>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dirty="0">
                <a:solidFill>
                  <a:srgbClr val="FFC000"/>
                </a:solidFill>
                <a:latin typeface="Segoe UI Semibold" panose="020B0702040204020203" pitchFamily="34" charset="0"/>
                <a:cs typeface="Segoe UI Semibold" panose="020B0702040204020203" pitchFamily="34" charset="0"/>
              </a:rPr>
              <a:t>Study I Method</a:t>
            </a:r>
          </a:p>
        </p:txBody>
      </p:sp>
      <p:sp>
        <p:nvSpPr>
          <p:cNvPr id="3" name="Content Placeholder 2"/>
          <p:cNvSpPr>
            <a:spLocks noGrp="1"/>
          </p:cNvSpPr>
          <p:nvPr>
            <p:ph idx="4294967295"/>
          </p:nvPr>
        </p:nvSpPr>
        <p:spPr>
          <a:xfrm>
            <a:off x="838200" y="1600200"/>
            <a:ext cx="10515600" cy="4351338"/>
          </a:xfrm>
          <a:prstGeom prst="rect">
            <a:avLst/>
          </a:prstGeom>
        </p:spPr>
        <p:txBody>
          <a:bodyPr>
            <a:normAutofit/>
          </a:bodyPr>
          <a:lstStyle/>
          <a:p>
            <a:pPr marL="0" indent="0">
              <a:spcBef>
                <a:spcPts val="0"/>
              </a:spcBef>
              <a:buNone/>
            </a:pPr>
            <a:r>
              <a:rPr lang="en-US" sz="2400" dirty="0">
                <a:solidFill>
                  <a:schemeClr val="bg1">
                    <a:lumMod val="75000"/>
                  </a:schemeClr>
                </a:solidFill>
              </a:rPr>
              <a:t>Used an iPad to focus on user experience, gather finger trace data</a:t>
            </a:r>
          </a:p>
          <a:p>
            <a:pPr marL="0" indent="0">
              <a:buNone/>
            </a:pPr>
            <a:r>
              <a:rPr lang="en-US" sz="3600" dirty="0">
                <a:solidFill>
                  <a:schemeClr val="accent4"/>
                </a:solidFill>
                <a:latin typeface="Segoe UI Semibold" panose="020B0702040204020203" pitchFamily="34" charset="0"/>
                <a:cs typeface="Segoe UI Semibold" panose="020B0702040204020203" pitchFamily="34" charset="0"/>
              </a:rPr>
              <a:t>19 participants</a:t>
            </a:r>
          </a:p>
        </p:txBody>
      </p:sp>
      <p:graphicFrame>
        <p:nvGraphicFramePr>
          <p:cNvPr id="5" name="Table 4"/>
          <p:cNvGraphicFramePr>
            <a:graphicFrameLocks noGrp="1"/>
          </p:cNvGraphicFramePr>
          <p:nvPr>
            <p:extLst>
              <p:ext uri="{D42A27DB-BD31-4B8C-83A1-F6EECF244321}">
                <p14:modId xmlns:p14="http://schemas.microsoft.com/office/powerpoint/2010/main" val="3914410131"/>
              </p:ext>
            </p:extLst>
          </p:nvPr>
        </p:nvGraphicFramePr>
        <p:xfrm>
          <a:off x="1538287" y="3775869"/>
          <a:ext cx="9115426" cy="1737360"/>
        </p:xfrm>
        <a:graphic>
          <a:graphicData uri="http://schemas.openxmlformats.org/drawingml/2006/table">
            <a:tbl>
              <a:tblPr firstRow="1" bandRow="1">
                <a:tableStyleId>{2D5ABB26-0587-4C30-8999-92F81FD0307C}</a:tableStyleId>
              </a:tblPr>
              <a:tblGrid>
                <a:gridCol w="3307668">
                  <a:extLst>
                    <a:ext uri="{9D8B030D-6E8A-4147-A177-3AD203B41FA5}">
                      <a16:colId xmlns:a16="http://schemas.microsoft.com/office/drawing/2014/main" xmlns="" val="20000"/>
                    </a:ext>
                  </a:extLst>
                </a:gridCol>
                <a:gridCol w="5807758">
                  <a:extLst>
                    <a:ext uri="{9D8B030D-6E8A-4147-A177-3AD203B41FA5}">
                      <a16:colId xmlns:a16="http://schemas.microsoft.com/office/drawing/2014/main" xmlns="" val="20001"/>
                    </a:ext>
                  </a:extLst>
                </a:gridCol>
              </a:tblGrid>
              <a:tr h="370840">
                <a:tc>
                  <a:txBody>
                    <a:bodyPr/>
                    <a:lstStyle/>
                    <a:p>
                      <a:r>
                        <a:rPr lang="en-US" sz="3200" dirty="0">
                          <a:solidFill>
                            <a:schemeClr val="bg1"/>
                          </a:solidFill>
                          <a:latin typeface="Segoe UI Light"/>
                          <a:cs typeface="Segoe UI Light"/>
                        </a:rPr>
                        <a:t>Median Age</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sz="3200" dirty="0">
                          <a:solidFill>
                            <a:schemeClr val="bg1"/>
                          </a:solidFill>
                          <a:latin typeface="Segoe UI Light"/>
                          <a:cs typeface="Segoe UI Light"/>
                        </a:rPr>
                        <a:t>48 (</a:t>
                      </a:r>
                      <a:r>
                        <a:rPr lang="en-US" sz="3200" i="1" dirty="0">
                          <a:solidFill>
                            <a:schemeClr val="bg1"/>
                          </a:solidFill>
                          <a:latin typeface="Segoe UI Light"/>
                          <a:cs typeface="Segoe UI Light"/>
                        </a:rPr>
                        <a:t>SD</a:t>
                      </a:r>
                      <a:r>
                        <a:rPr lang="en-US" sz="3200" dirty="0">
                          <a:solidFill>
                            <a:schemeClr val="bg1"/>
                          </a:solidFill>
                          <a:latin typeface="Segoe UI Light"/>
                          <a:cs typeface="Segoe UI Light"/>
                        </a:rPr>
                        <a:t>=12, </a:t>
                      </a:r>
                      <a:r>
                        <a:rPr lang="en-US" sz="3200" i="1" dirty="0">
                          <a:solidFill>
                            <a:schemeClr val="bg1"/>
                          </a:solidFill>
                          <a:latin typeface="Segoe UI Light"/>
                          <a:cs typeface="Segoe UI Light"/>
                        </a:rPr>
                        <a:t>Range</a:t>
                      </a:r>
                      <a:r>
                        <a:rPr lang="en-US" sz="3200" dirty="0">
                          <a:solidFill>
                            <a:schemeClr val="bg1"/>
                          </a:solidFill>
                          <a:latin typeface="Segoe UI Light"/>
                          <a:cs typeface="Segoe UI Light"/>
                        </a:rPr>
                        <a:t>=26-67)</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r>
                        <a:rPr lang="en-US" sz="3200" dirty="0">
                          <a:solidFill>
                            <a:schemeClr val="bg1"/>
                          </a:solidFill>
                          <a:latin typeface="Segoe UI Light"/>
                          <a:cs typeface="Segoe UI Light"/>
                        </a:rPr>
                        <a:t>Gender</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sz="3200" dirty="0">
                          <a:solidFill>
                            <a:schemeClr val="bg1"/>
                          </a:solidFill>
                          <a:latin typeface="Segoe UI Light"/>
                          <a:cs typeface="Segoe UI Light"/>
                        </a:rPr>
                        <a:t>11 Male, 8 Female</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1"/>
                  </a:ext>
                </a:extLst>
              </a:tr>
              <a:tr h="370840">
                <a:tc>
                  <a:txBody>
                    <a:bodyPr/>
                    <a:lstStyle/>
                    <a:p>
                      <a:r>
                        <a:rPr lang="en-US" sz="3200" dirty="0">
                          <a:solidFill>
                            <a:schemeClr val="bg1"/>
                          </a:solidFill>
                          <a:latin typeface="Segoe UI Light"/>
                          <a:cs typeface="Segoe UI Light"/>
                        </a:rPr>
                        <a:t>Vision Level</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sz="3200" dirty="0">
                          <a:solidFill>
                            <a:schemeClr val="bg1"/>
                          </a:solidFill>
                          <a:latin typeface="Segoe UI Light"/>
                          <a:cs typeface="Segoe UI Light"/>
                        </a:rPr>
                        <a:t>10 Totally Blind, 9 Light Sensitive</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333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15930"/>
          <a:stretch/>
        </p:blipFill>
        <p:spPr>
          <a:xfrm>
            <a:off x="0" y="13"/>
            <a:ext cx="12192000" cy="6857988"/>
          </a:xfrm>
          <a:prstGeom prst="rect">
            <a:avLst/>
          </a:prstGeom>
        </p:spPr>
      </p:pic>
      <p:sp>
        <p:nvSpPr>
          <p:cNvPr id="15" name="Rectangle 14"/>
          <p:cNvSpPr/>
          <p:nvPr/>
        </p:nvSpPr>
        <p:spPr>
          <a:xfrm>
            <a:off x="0" y="1"/>
            <a:ext cx="12192000" cy="6857999"/>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93988"/>
            <a:endParaRPr lang="en-US" sz="3200" dirty="0">
              <a:latin typeface="Segoe UI Light" charset="0"/>
              <a:ea typeface="Segoe UI Light" charset="0"/>
              <a:cs typeface="Segoe UI Light" charset="0"/>
            </a:endParaRPr>
          </a:p>
        </p:txBody>
      </p:sp>
      <p:sp>
        <p:nvSpPr>
          <p:cNvPr id="16" name="TextBox 15"/>
          <p:cNvSpPr txBox="1"/>
          <p:nvPr/>
        </p:nvSpPr>
        <p:spPr>
          <a:xfrm>
            <a:off x="0" y="1843951"/>
            <a:ext cx="12192000" cy="3223959"/>
          </a:xfrm>
          <a:prstGeom prst="rect">
            <a:avLst/>
          </a:prstGeom>
          <a:noFill/>
        </p:spPr>
        <p:txBody>
          <a:bodyPr wrap="square" rtlCol="0">
            <a:spAutoFit/>
          </a:bodyPr>
          <a:lstStyle/>
          <a:p>
            <a:pPr marL="12700" algn="ctr"/>
            <a:r>
              <a:rPr lang="en-US" sz="4350" dirty="0">
                <a:solidFill>
                  <a:schemeClr val="bg1"/>
                </a:solidFill>
                <a:latin typeface="Segoe UI Light" panose="020B0502040204020203" pitchFamily="34" charset="0"/>
                <a:ea typeface="Segoe UI Light" charset="0"/>
                <a:cs typeface="Segoe UI Light" panose="020B0502040204020203" pitchFamily="34" charset="0"/>
              </a:rPr>
              <a:t>What if </a:t>
            </a:r>
            <a:r>
              <a:rPr lang="en-US" sz="4350" dirty="0">
                <a:solidFill>
                  <a:schemeClr val="accent4"/>
                </a:solidFill>
                <a:latin typeface="Segoe UI Semibold" panose="020B0702040204020203" pitchFamily="34" charset="0"/>
                <a:ea typeface="Segoe UI Light" charset="0"/>
                <a:cs typeface="Segoe UI Semibold" panose="020B0702040204020203" pitchFamily="34" charset="0"/>
              </a:rPr>
              <a:t>printed text </a:t>
            </a:r>
            <a:r>
              <a:rPr lang="en-US" sz="4350" dirty="0">
                <a:solidFill>
                  <a:schemeClr val="bg1"/>
                </a:solidFill>
                <a:latin typeface="Segoe UI Light" panose="020B0502040204020203" pitchFamily="34" charset="0"/>
                <a:ea typeface="Segoe UI Light" charset="0"/>
                <a:cs typeface="Segoe UI Light" panose="020B0502040204020203" pitchFamily="34" charset="0"/>
              </a:rPr>
              <a:t>could be accessed </a:t>
            </a:r>
          </a:p>
          <a:p>
            <a:pPr marL="12700" algn="ctr"/>
            <a:r>
              <a:rPr lang="en-US" sz="4000" dirty="0">
                <a:solidFill>
                  <a:schemeClr val="accent4"/>
                </a:solidFill>
                <a:latin typeface="Segoe UI Semibold" panose="020B0702040204020203" pitchFamily="34" charset="0"/>
                <a:ea typeface="Segoe UI Light" charset="0"/>
                <a:cs typeface="Segoe UI Semibold" panose="020B0702040204020203" pitchFamily="34" charset="0"/>
              </a:rPr>
              <a:t>through touch </a:t>
            </a:r>
            <a:r>
              <a:rPr lang="en-US" sz="4000" dirty="0">
                <a:solidFill>
                  <a:schemeClr val="bg1"/>
                </a:solidFill>
                <a:latin typeface="Segoe UI Light" panose="020B0502040204020203" pitchFamily="34" charset="0"/>
                <a:ea typeface="Segoe UI Light" charset="0"/>
                <a:cs typeface="Segoe UI Light" panose="020B0502040204020203" pitchFamily="34" charset="0"/>
              </a:rPr>
              <a:t>in the same way as braille?</a:t>
            </a:r>
            <a:endParaRPr lang="en-US" sz="3200" dirty="0">
              <a:solidFill>
                <a:schemeClr val="bg1"/>
              </a:solidFill>
              <a:latin typeface="Segoe UI Light" panose="020B0502040204020203" pitchFamily="34" charset="0"/>
              <a:ea typeface="Segoe UI Light" charset="0"/>
              <a:cs typeface="Segoe UI Light" panose="020B0502040204020203" pitchFamily="34" charset="0"/>
            </a:endParaRPr>
          </a:p>
          <a:p>
            <a:pPr marL="12700" algn="ctr"/>
            <a:endParaRPr lang="en-US" sz="4000" dirty="0">
              <a:solidFill>
                <a:schemeClr val="accent4"/>
              </a:solidFill>
              <a:latin typeface="Segoe UI Semibold" panose="020B0702040204020203" pitchFamily="34" charset="0"/>
              <a:ea typeface="Segoe UI Light" charset="0"/>
              <a:cs typeface="Segoe UI Semibold" panose="020B0702040204020203" pitchFamily="34" charset="0"/>
            </a:endParaRPr>
          </a:p>
          <a:p>
            <a:pPr marL="12700" algn="ctr"/>
            <a:r>
              <a:rPr lang="en-US" sz="4000" dirty="0">
                <a:solidFill>
                  <a:schemeClr val="accent4"/>
                </a:solidFill>
                <a:latin typeface="Segoe UI Semibold" panose="020B0702040204020203" pitchFamily="34" charset="0"/>
                <a:ea typeface="Segoe UI Light" charset="0"/>
                <a:cs typeface="Segoe UI Semibold" panose="020B0702040204020203" pitchFamily="34" charset="0"/>
              </a:rPr>
              <a:t>Reading printed materials </a:t>
            </a:r>
            <a:r>
              <a:rPr lang="en-US" sz="4000" dirty="0">
                <a:solidFill>
                  <a:schemeClr val="bg1"/>
                </a:solidFill>
                <a:latin typeface="Segoe UI Light" panose="020B0502040204020203" pitchFamily="34" charset="0"/>
                <a:ea typeface="Segoe UI Light" charset="0"/>
                <a:cs typeface="Segoe UI Light" panose="020B0502040204020203" pitchFamily="34" charset="0"/>
              </a:rPr>
              <a:t>is still an important but </a:t>
            </a:r>
            <a:r>
              <a:rPr lang="en-US" sz="3900" dirty="0">
                <a:solidFill>
                  <a:schemeClr val="bg1"/>
                </a:solidFill>
                <a:latin typeface="Segoe UI Light" panose="020B0502040204020203" pitchFamily="34" charset="0"/>
                <a:ea typeface="Segoe UI Light" charset="0"/>
                <a:cs typeface="Segoe UI Light" panose="020B0502040204020203" pitchFamily="34" charset="0"/>
              </a:rPr>
              <a:t>challenging task for people with </a:t>
            </a:r>
            <a:r>
              <a:rPr lang="en-US" sz="3900" dirty="0">
                <a:solidFill>
                  <a:schemeClr val="accent4"/>
                </a:solidFill>
                <a:latin typeface="Segoe UI Semibold" panose="020B0702040204020203" pitchFamily="34" charset="0"/>
                <a:ea typeface="Segoe UI Light" charset="0"/>
                <a:cs typeface="Segoe UI Semibold" panose="020B0702040204020203" pitchFamily="34" charset="0"/>
              </a:rPr>
              <a:t>visual impairments</a:t>
            </a:r>
          </a:p>
        </p:txBody>
      </p:sp>
    </p:spTree>
    <p:extLst>
      <p:ext uri="{BB962C8B-B14F-4D97-AF65-F5344CB8AC3E}">
        <p14:creationId xmlns:p14="http://schemas.microsoft.com/office/powerpoint/2010/main" val="341257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dirty="0">
                <a:solidFill>
                  <a:srgbClr val="FFC000"/>
                </a:solidFill>
                <a:latin typeface="Segoe UI Semibold" panose="020B0702040204020203" pitchFamily="34" charset="0"/>
                <a:cs typeface="Segoe UI Semibold" panose="020B0702040204020203" pitchFamily="34" charset="0"/>
              </a:rPr>
              <a:t>Study I Method</a:t>
            </a:r>
          </a:p>
        </p:txBody>
      </p:sp>
      <p:sp>
        <p:nvSpPr>
          <p:cNvPr id="3" name="Content Placeholder 2"/>
          <p:cNvSpPr>
            <a:spLocks noGrp="1"/>
          </p:cNvSpPr>
          <p:nvPr>
            <p:ph idx="4294967295"/>
          </p:nvPr>
        </p:nvSpPr>
        <p:spPr>
          <a:xfrm>
            <a:off x="838200" y="1600200"/>
            <a:ext cx="8781022" cy="4351338"/>
          </a:xfrm>
          <a:prstGeom prst="rect">
            <a:avLst/>
          </a:prstGeom>
        </p:spPr>
        <p:txBody>
          <a:bodyPr>
            <a:normAutofit/>
          </a:bodyPr>
          <a:lstStyle/>
          <a:p>
            <a:pPr marL="0" indent="0">
              <a:spcBef>
                <a:spcPts val="0"/>
              </a:spcBef>
              <a:buNone/>
            </a:pPr>
            <a:r>
              <a:rPr lang="en-US" sz="2400" dirty="0">
                <a:solidFill>
                  <a:schemeClr val="bg1">
                    <a:lumMod val="75000"/>
                  </a:schemeClr>
                </a:solidFill>
              </a:rPr>
              <a:t>Used an iPad to focus on user experience, gather finger trace data</a:t>
            </a:r>
          </a:p>
          <a:p>
            <a:pPr marL="0" indent="0">
              <a:buNone/>
            </a:pPr>
            <a:r>
              <a:rPr lang="en-US" sz="2400" dirty="0">
                <a:solidFill>
                  <a:srgbClr val="A6A6A6"/>
                </a:solidFill>
              </a:rPr>
              <a:t>19 participants</a:t>
            </a:r>
          </a:p>
          <a:p>
            <a:pPr marL="0" indent="0">
              <a:buNone/>
            </a:pPr>
            <a:r>
              <a:rPr lang="en-US" sz="3530" dirty="0"/>
              <a:t>Within-subjects, two guidance</a:t>
            </a:r>
          </a:p>
          <a:p>
            <a:pPr marL="0" indent="0">
              <a:spcBef>
                <a:spcPts val="0"/>
              </a:spcBef>
              <a:buNone/>
            </a:pPr>
            <a:r>
              <a:rPr lang="en-US" sz="3600" dirty="0"/>
              <a:t>conditions: </a:t>
            </a:r>
            <a:r>
              <a:rPr lang="en-US" sz="3600" dirty="0">
                <a:solidFill>
                  <a:srgbClr val="FFC000"/>
                </a:solidFill>
                <a:latin typeface="Segoe UI Semibold" panose="020B0702040204020203" pitchFamily="34" charset="0"/>
                <a:cs typeface="Segoe UI Semibold" panose="020B0702040204020203" pitchFamily="34" charset="0"/>
              </a:rPr>
              <a:t>audio</a:t>
            </a:r>
            <a:r>
              <a:rPr lang="en-US" sz="3600" dirty="0"/>
              <a:t> and </a:t>
            </a:r>
            <a:r>
              <a:rPr lang="en-US" sz="3600" dirty="0">
                <a:solidFill>
                  <a:srgbClr val="FFC000"/>
                </a:solidFill>
                <a:latin typeface="Segoe UI Semibold" panose="020B0702040204020203" pitchFamily="34" charset="0"/>
                <a:cs typeface="Segoe UI Semibold" panose="020B0702040204020203" pitchFamily="34" charset="0"/>
              </a:rPr>
              <a:t>haptic</a:t>
            </a:r>
            <a:endParaRPr lang="en-US" sz="4000" dirty="0">
              <a:latin typeface="Segoe UI Semibold" panose="020B0702040204020203" pitchFamily="34" charset="0"/>
              <a:cs typeface="Segoe UI Semibold" panose="020B0702040204020203" pitchFamily="34" charset="0"/>
            </a:endParaRPr>
          </a:p>
        </p:txBody>
      </p:sp>
      <p:pic>
        <p:nvPicPr>
          <p:cNvPr id="4" name="Picture 3"/>
          <p:cNvPicPr>
            <a:picLocks noChangeAspect="1"/>
          </p:cNvPicPr>
          <p:nvPr/>
        </p:nvPicPr>
        <p:blipFill>
          <a:blip r:embed="rId3"/>
          <a:stretch>
            <a:fillRect/>
          </a:stretch>
        </p:blipFill>
        <p:spPr>
          <a:xfrm>
            <a:off x="2749550" y="3660781"/>
            <a:ext cx="8813800" cy="3073400"/>
          </a:xfrm>
          <a:prstGeom prst="rect">
            <a:avLst/>
          </a:prstGeom>
        </p:spPr>
      </p:pic>
      <p:grpSp>
        <p:nvGrpSpPr>
          <p:cNvPr id="5" name="Group 4"/>
          <p:cNvGrpSpPr/>
          <p:nvPr/>
        </p:nvGrpSpPr>
        <p:grpSpPr>
          <a:xfrm rot="11076946">
            <a:off x="4526400" y="5394100"/>
            <a:ext cx="277952" cy="154088"/>
            <a:chOff x="2214069" y="2703501"/>
            <a:chExt cx="333805" cy="185051"/>
          </a:xfrm>
        </p:grpSpPr>
        <p:grpSp>
          <p:nvGrpSpPr>
            <p:cNvPr id="6" name="Group 5"/>
            <p:cNvGrpSpPr/>
            <p:nvPr/>
          </p:nvGrpSpPr>
          <p:grpSpPr>
            <a:xfrm>
              <a:off x="2214069" y="2703501"/>
              <a:ext cx="333805" cy="83451"/>
              <a:chOff x="914400" y="1828800"/>
              <a:chExt cx="1463040" cy="365760"/>
            </a:xfrm>
          </p:grpSpPr>
          <p:cxnSp>
            <p:nvCxnSpPr>
              <p:cNvPr id="12" name="Straight Connector 11"/>
              <p:cNvCxnSpPr/>
              <p:nvPr/>
            </p:nvCxnSpPr>
            <p:spPr>
              <a:xfrm flipV="1">
                <a:off x="91440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01168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164592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28016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2214069" y="2805101"/>
              <a:ext cx="333805" cy="83451"/>
              <a:chOff x="914400" y="1828800"/>
              <a:chExt cx="1463040" cy="365760"/>
            </a:xfrm>
          </p:grpSpPr>
          <p:cxnSp>
            <p:nvCxnSpPr>
              <p:cNvPr id="8" name="Straight Connector 7"/>
              <p:cNvCxnSpPr/>
              <p:nvPr/>
            </p:nvCxnSpPr>
            <p:spPr>
              <a:xfrm flipV="1">
                <a:off x="91440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01168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164592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28016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grpSp>
      </p:grpSp>
      <p:grpSp>
        <p:nvGrpSpPr>
          <p:cNvPr id="16" name="Group 15"/>
          <p:cNvGrpSpPr/>
          <p:nvPr/>
        </p:nvGrpSpPr>
        <p:grpSpPr>
          <a:xfrm rot="20664149">
            <a:off x="3480750" y="4110067"/>
            <a:ext cx="277952" cy="154088"/>
            <a:chOff x="2214069" y="2703501"/>
            <a:chExt cx="333805" cy="185051"/>
          </a:xfrm>
        </p:grpSpPr>
        <p:grpSp>
          <p:nvGrpSpPr>
            <p:cNvPr id="17" name="Group 16"/>
            <p:cNvGrpSpPr/>
            <p:nvPr/>
          </p:nvGrpSpPr>
          <p:grpSpPr>
            <a:xfrm>
              <a:off x="2214069" y="2703501"/>
              <a:ext cx="333805" cy="83451"/>
              <a:chOff x="914400" y="1828800"/>
              <a:chExt cx="1463040" cy="365760"/>
            </a:xfrm>
          </p:grpSpPr>
          <p:cxnSp>
            <p:nvCxnSpPr>
              <p:cNvPr id="23" name="Straight Connector 22"/>
              <p:cNvCxnSpPr/>
              <p:nvPr/>
            </p:nvCxnSpPr>
            <p:spPr>
              <a:xfrm flipV="1">
                <a:off x="91440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01168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64592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28016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2214069" y="2805101"/>
              <a:ext cx="333805" cy="83451"/>
              <a:chOff x="914400" y="1828800"/>
              <a:chExt cx="1463040" cy="365760"/>
            </a:xfrm>
          </p:grpSpPr>
          <p:cxnSp>
            <p:nvCxnSpPr>
              <p:cNvPr id="19" name="Straight Connector 18"/>
              <p:cNvCxnSpPr/>
              <p:nvPr/>
            </p:nvCxnSpPr>
            <p:spPr>
              <a:xfrm flipV="1">
                <a:off x="91440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01168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164592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280160" y="1828800"/>
                <a:ext cx="365760" cy="365760"/>
              </a:xfrm>
              <a:prstGeom prst="line">
                <a:avLst/>
              </a:prstGeom>
              <a:ln w="28575" cap="rnd" cmpd="sng">
                <a:solidFill>
                  <a:srgbClr val="FFC000"/>
                </a:solidFill>
              </a:ln>
            </p:spPr>
            <p:style>
              <a:lnRef idx="2">
                <a:schemeClr val="accent1"/>
              </a:lnRef>
              <a:fillRef idx="0">
                <a:schemeClr val="accent1"/>
              </a:fillRef>
              <a:effectRef idx="1">
                <a:schemeClr val="accent1"/>
              </a:effectRef>
              <a:fontRef idx="minor">
                <a:schemeClr val="tx1"/>
              </a:fontRef>
            </p:style>
          </p:cxnSp>
        </p:grpSp>
      </p:grpSp>
      <p:sp>
        <p:nvSpPr>
          <p:cNvPr id="27" name="TextBox 26"/>
          <p:cNvSpPr txBox="1"/>
          <p:nvPr/>
        </p:nvSpPr>
        <p:spPr>
          <a:xfrm>
            <a:off x="1461055" y="5437127"/>
            <a:ext cx="2693366" cy="523220"/>
          </a:xfrm>
          <a:prstGeom prst="rect">
            <a:avLst/>
          </a:prstGeom>
          <a:noFill/>
        </p:spPr>
        <p:txBody>
          <a:bodyPr wrap="none" rtlCol="0">
            <a:spAutoFit/>
          </a:bodyPr>
          <a:lstStyle/>
          <a:p>
            <a:pPr algn="ctr"/>
            <a:r>
              <a:rPr lang="en-US" sz="2800" dirty="0">
                <a:solidFill>
                  <a:schemeClr val="bg1"/>
                </a:solidFill>
                <a:latin typeface="Segoe UI Light"/>
                <a:cs typeface="Segoe UI Light"/>
              </a:rPr>
              <a:t>Haptic vibrations</a:t>
            </a:r>
          </a:p>
        </p:txBody>
      </p:sp>
      <p:sp>
        <p:nvSpPr>
          <p:cNvPr id="28" name="Arc 27"/>
          <p:cNvSpPr/>
          <p:nvPr/>
        </p:nvSpPr>
        <p:spPr>
          <a:xfrm rot="18936327">
            <a:off x="8820187" y="3159095"/>
            <a:ext cx="914400" cy="914400"/>
          </a:xfrm>
          <a:prstGeom prst="arc">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Arc 28"/>
          <p:cNvSpPr/>
          <p:nvPr/>
        </p:nvSpPr>
        <p:spPr>
          <a:xfrm rot="18940986">
            <a:off x="8949644" y="3329480"/>
            <a:ext cx="685800" cy="685800"/>
          </a:xfrm>
          <a:prstGeom prst="arc">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Arc 29"/>
          <p:cNvSpPr/>
          <p:nvPr/>
        </p:nvSpPr>
        <p:spPr>
          <a:xfrm rot="18935701">
            <a:off x="9067350" y="3497670"/>
            <a:ext cx="457200" cy="457200"/>
          </a:xfrm>
          <a:prstGeom prst="arc">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8322640" y="2291062"/>
            <a:ext cx="1909498" cy="523220"/>
          </a:xfrm>
          <a:prstGeom prst="rect">
            <a:avLst/>
          </a:prstGeom>
          <a:noFill/>
        </p:spPr>
        <p:txBody>
          <a:bodyPr wrap="none" rtlCol="0">
            <a:spAutoFit/>
          </a:bodyPr>
          <a:lstStyle/>
          <a:p>
            <a:pPr algn="ctr"/>
            <a:r>
              <a:rPr lang="en-US" sz="2800" dirty="0">
                <a:solidFill>
                  <a:schemeClr val="bg1"/>
                </a:solidFill>
                <a:latin typeface="Segoe UI Light"/>
                <a:cs typeface="Segoe UI Light"/>
              </a:rPr>
              <a:t>Audio pitch</a:t>
            </a:r>
          </a:p>
        </p:txBody>
      </p:sp>
    </p:spTree>
    <p:extLst>
      <p:ext uri="{BB962C8B-B14F-4D97-AF65-F5344CB8AC3E}">
        <p14:creationId xmlns:p14="http://schemas.microsoft.com/office/powerpoint/2010/main" val="213581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dirty="0">
                <a:solidFill>
                  <a:srgbClr val="FFC000"/>
                </a:solidFill>
                <a:latin typeface="Segoe UI Semibold" panose="020B0702040204020203" pitchFamily="34" charset="0"/>
                <a:cs typeface="Segoe UI Semibold" panose="020B0702040204020203" pitchFamily="34" charset="0"/>
              </a:rPr>
              <a:t>Study I Method</a:t>
            </a:r>
          </a:p>
        </p:txBody>
      </p:sp>
      <p:sp>
        <p:nvSpPr>
          <p:cNvPr id="3" name="Content Placeholder 2"/>
          <p:cNvSpPr>
            <a:spLocks noGrp="1"/>
          </p:cNvSpPr>
          <p:nvPr>
            <p:ph idx="4294967295"/>
          </p:nvPr>
        </p:nvSpPr>
        <p:spPr>
          <a:xfrm>
            <a:off x="838200" y="1600200"/>
            <a:ext cx="10515600" cy="4351338"/>
          </a:xfrm>
          <a:prstGeom prst="rect">
            <a:avLst/>
          </a:prstGeom>
        </p:spPr>
        <p:txBody>
          <a:bodyPr>
            <a:normAutofit/>
          </a:bodyPr>
          <a:lstStyle/>
          <a:p>
            <a:pPr marL="0" indent="0">
              <a:spcBef>
                <a:spcPts val="0"/>
              </a:spcBef>
              <a:buNone/>
            </a:pPr>
            <a:r>
              <a:rPr lang="en-US" sz="2400" dirty="0">
                <a:solidFill>
                  <a:schemeClr val="bg1">
                    <a:lumMod val="75000"/>
                  </a:schemeClr>
                </a:solidFill>
              </a:rPr>
              <a:t>Used an iPad to focus on user experience, gather finger trace data</a:t>
            </a:r>
          </a:p>
          <a:p>
            <a:pPr marL="0" indent="0">
              <a:buNone/>
            </a:pPr>
            <a:r>
              <a:rPr lang="en-US" sz="2400" dirty="0">
                <a:solidFill>
                  <a:srgbClr val="A6A6A6"/>
                </a:solidFill>
              </a:rPr>
              <a:t>19 participants</a:t>
            </a:r>
          </a:p>
          <a:p>
            <a:pPr marL="0" indent="0">
              <a:buNone/>
            </a:pPr>
            <a:r>
              <a:rPr lang="en-US" sz="2400" dirty="0">
                <a:solidFill>
                  <a:schemeClr val="bg1">
                    <a:lumMod val="75000"/>
                  </a:schemeClr>
                </a:solidFill>
              </a:rPr>
              <a:t>Within-subjects, two guidance conditions: audio and haptic</a:t>
            </a:r>
          </a:p>
          <a:p>
            <a:pPr marL="0" indent="0">
              <a:buNone/>
            </a:pPr>
            <a:r>
              <a:rPr lang="en-US" sz="3600" dirty="0"/>
              <a:t>Participants read </a:t>
            </a:r>
            <a:r>
              <a:rPr lang="en-US" sz="3600" dirty="0">
                <a:solidFill>
                  <a:schemeClr val="accent4"/>
                </a:solidFill>
                <a:latin typeface="Segoe UI Semibold" panose="020B0702040204020203" pitchFamily="34" charset="0"/>
                <a:cs typeface="Segoe UI Semibold" panose="020B0702040204020203" pitchFamily="34" charset="0"/>
              </a:rPr>
              <a:t>two documents </a:t>
            </a:r>
            <a:r>
              <a:rPr lang="en-US" sz="3600" dirty="0"/>
              <a:t>for each condition</a:t>
            </a:r>
          </a:p>
        </p:txBody>
      </p:sp>
      <p:pic>
        <p:nvPicPr>
          <p:cNvPr id="5" name="Picture 4" descr="plain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2674" y="3698668"/>
            <a:ext cx="3358129" cy="2518597"/>
          </a:xfrm>
          <a:prstGeom prst="rect">
            <a:avLst/>
          </a:prstGeom>
          <a:effectLst>
            <a:outerShdw blurRad="190500" dir="2700000" algn="tl" rotWithShape="0">
              <a:srgbClr val="000000">
                <a:alpha val="70000"/>
              </a:srgbClr>
            </a:outerShdw>
          </a:effectLst>
        </p:spPr>
      </p:pic>
      <p:pic>
        <p:nvPicPr>
          <p:cNvPr id="6" name="Picture 5" descr="magazine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8529" y="3697857"/>
            <a:ext cx="3350797" cy="2513098"/>
          </a:xfrm>
          <a:prstGeom prst="rect">
            <a:avLst/>
          </a:prstGeom>
          <a:effectLst>
            <a:outerShdw blurRad="190500" algn="ctr" rotWithShape="0">
              <a:prstClr val="black">
                <a:alpha val="70000"/>
              </a:prstClr>
            </a:outerShdw>
          </a:effectLst>
        </p:spPr>
      </p:pic>
      <p:sp>
        <p:nvSpPr>
          <p:cNvPr id="4" name="TextBox 3"/>
          <p:cNvSpPr txBox="1"/>
          <p:nvPr/>
        </p:nvSpPr>
        <p:spPr>
          <a:xfrm>
            <a:off x="2634735" y="6210955"/>
            <a:ext cx="3357218" cy="523220"/>
          </a:xfrm>
          <a:prstGeom prst="rect">
            <a:avLst/>
          </a:prstGeom>
          <a:noFill/>
        </p:spPr>
        <p:txBody>
          <a:bodyPr wrap="square" rtlCol="0">
            <a:spAutoFit/>
          </a:bodyPr>
          <a:lstStyle/>
          <a:p>
            <a:pPr algn="ctr"/>
            <a:r>
              <a:rPr lang="en-US" sz="2800" dirty="0">
                <a:solidFill>
                  <a:schemeClr val="accent4"/>
                </a:solidFill>
                <a:latin typeface="Segoe Condensed" panose="020B0606040200020203" pitchFamily="34" charset="0"/>
                <a:cs typeface="Segoe UI Light"/>
              </a:rPr>
              <a:t>plain</a:t>
            </a:r>
          </a:p>
        </p:txBody>
      </p:sp>
      <p:sp>
        <p:nvSpPr>
          <p:cNvPr id="8" name="TextBox 7"/>
          <p:cNvSpPr txBox="1"/>
          <p:nvPr/>
        </p:nvSpPr>
        <p:spPr>
          <a:xfrm>
            <a:off x="6200047" y="6210955"/>
            <a:ext cx="3357218" cy="523220"/>
          </a:xfrm>
          <a:prstGeom prst="rect">
            <a:avLst/>
          </a:prstGeom>
          <a:noFill/>
        </p:spPr>
        <p:txBody>
          <a:bodyPr wrap="square" rtlCol="0">
            <a:spAutoFit/>
          </a:bodyPr>
          <a:lstStyle/>
          <a:p>
            <a:pPr algn="ctr"/>
            <a:r>
              <a:rPr lang="en-US" sz="2800" dirty="0">
                <a:solidFill>
                  <a:schemeClr val="accent4"/>
                </a:solidFill>
                <a:latin typeface="Segoe Condensed" panose="020B0606040200020203" pitchFamily="34" charset="0"/>
                <a:cs typeface="Segoe UI Light"/>
              </a:rPr>
              <a:t>magazine</a:t>
            </a:r>
          </a:p>
        </p:txBody>
      </p:sp>
    </p:spTree>
    <p:extLst>
      <p:ext uri="{BB962C8B-B14F-4D97-AF65-F5344CB8AC3E}">
        <p14:creationId xmlns:p14="http://schemas.microsoft.com/office/powerpoint/2010/main" val="65831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dirty="0">
                <a:solidFill>
                  <a:srgbClr val="FFC000"/>
                </a:solidFill>
                <a:latin typeface="Segoe UI Semibold" panose="020B0702040204020203" pitchFamily="34" charset="0"/>
                <a:cs typeface="Segoe UI Semibold" panose="020B0702040204020203" pitchFamily="34" charset="0"/>
              </a:rPr>
              <a:t>Study I Method</a:t>
            </a:r>
          </a:p>
        </p:txBody>
      </p:sp>
      <p:sp>
        <p:nvSpPr>
          <p:cNvPr id="3" name="Content Placeholder 2"/>
          <p:cNvSpPr>
            <a:spLocks noGrp="1"/>
          </p:cNvSpPr>
          <p:nvPr>
            <p:ph idx="4294967295"/>
          </p:nvPr>
        </p:nvSpPr>
        <p:spPr>
          <a:xfrm>
            <a:off x="838200" y="1600200"/>
            <a:ext cx="10515600" cy="4351338"/>
          </a:xfrm>
          <a:prstGeom prst="rect">
            <a:avLst/>
          </a:prstGeom>
        </p:spPr>
        <p:txBody>
          <a:bodyPr>
            <a:normAutofit/>
          </a:bodyPr>
          <a:lstStyle/>
          <a:p>
            <a:pPr marL="0" indent="0">
              <a:spcBef>
                <a:spcPts val="0"/>
              </a:spcBef>
              <a:buNone/>
            </a:pPr>
            <a:r>
              <a:rPr lang="en-US" sz="2400" dirty="0">
                <a:solidFill>
                  <a:schemeClr val="bg1">
                    <a:lumMod val="75000"/>
                  </a:schemeClr>
                </a:solidFill>
              </a:rPr>
              <a:t>Used an iPad to focus on user experience, </a:t>
            </a:r>
          </a:p>
          <a:p>
            <a:pPr marL="0" indent="0">
              <a:spcBef>
                <a:spcPts val="0"/>
              </a:spcBef>
              <a:buNone/>
            </a:pPr>
            <a:r>
              <a:rPr lang="en-US" sz="2400" dirty="0">
                <a:solidFill>
                  <a:schemeClr val="bg1">
                    <a:lumMod val="75000"/>
                  </a:schemeClr>
                </a:solidFill>
              </a:rPr>
              <a:t>gather finger trace data</a:t>
            </a:r>
          </a:p>
          <a:p>
            <a:pPr marL="0" indent="0">
              <a:buNone/>
            </a:pPr>
            <a:r>
              <a:rPr lang="en-US" sz="2400" dirty="0">
                <a:solidFill>
                  <a:srgbClr val="A6A6A6"/>
                </a:solidFill>
              </a:rPr>
              <a:t>19 participants</a:t>
            </a:r>
          </a:p>
          <a:p>
            <a:pPr marL="0" indent="0">
              <a:buNone/>
            </a:pPr>
            <a:r>
              <a:rPr lang="en-US" sz="2400" dirty="0">
                <a:solidFill>
                  <a:srgbClr val="A6A6A6"/>
                </a:solidFill>
              </a:rPr>
              <a:t>Within-subject, two guidance </a:t>
            </a:r>
          </a:p>
          <a:p>
            <a:pPr marL="0" indent="0">
              <a:spcBef>
                <a:spcPts val="0"/>
              </a:spcBef>
              <a:buNone/>
            </a:pPr>
            <a:r>
              <a:rPr lang="en-US" sz="2400" dirty="0">
                <a:solidFill>
                  <a:srgbClr val="A6A6A6"/>
                </a:solidFill>
              </a:rPr>
              <a:t>conditions: audio and haptic</a:t>
            </a:r>
          </a:p>
          <a:p>
            <a:pPr marL="0" indent="0">
              <a:buNone/>
            </a:pPr>
            <a:r>
              <a:rPr lang="en-US" sz="2400" dirty="0">
                <a:solidFill>
                  <a:srgbClr val="A6A6A6"/>
                </a:solidFill>
              </a:rPr>
              <a:t>Participants read two documents for each condition</a:t>
            </a:r>
            <a:endParaRPr lang="en-US" sz="2000" dirty="0">
              <a:solidFill>
                <a:schemeClr val="bg1">
                  <a:lumMod val="75000"/>
                </a:schemeClr>
              </a:solidFill>
            </a:endParaRPr>
          </a:p>
          <a:p>
            <a:pPr marL="0" indent="0">
              <a:buNone/>
            </a:pPr>
            <a:r>
              <a:rPr lang="en-US" sz="3550" dirty="0">
                <a:latin typeface="Segoe UI Light" panose="020B0502040204020203" pitchFamily="34" charset="0"/>
                <a:cs typeface="Segoe UI Light" panose="020B0502040204020203" pitchFamily="34" charset="0"/>
              </a:rPr>
              <a:t>Analysis:</a:t>
            </a:r>
            <a:r>
              <a:rPr lang="en-US" sz="3550" dirty="0">
                <a:solidFill>
                  <a:schemeClr val="accent4"/>
                </a:solidFill>
                <a:latin typeface="Segoe UI Semibold" panose="020B0702040204020203" pitchFamily="34" charset="0"/>
                <a:cs typeface="Segoe UI Semibold" panose="020B0702040204020203" pitchFamily="34" charset="0"/>
              </a:rPr>
              <a:t> </a:t>
            </a:r>
            <a:r>
              <a:rPr lang="en-US" sz="3550" dirty="0"/>
              <a:t>reading </a:t>
            </a:r>
            <a:r>
              <a:rPr lang="en-US" sz="3550" dirty="0">
                <a:solidFill>
                  <a:schemeClr val="accent4"/>
                </a:solidFill>
                <a:latin typeface="Segoe UI Semibold" panose="020B0702040204020203" pitchFamily="34" charset="0"/>
                <a:cs typeface="Segoe UI Semibold" panose="020B0702040204020203" pitchFamily="34" charset="0"/>
              </a:rPr>
              <a:t>speed</a:t>
            </a:r>
            <a:r>
              <a:rPr lang="en-US" sz="3550" dirty="0"/>
              <a:t> and </a:t>
            </a:r>
            <a:r>
              <a:rPr lang="en-US" sz="3550" dirty="0">
                <a:solidFill>
                  <a:schemeClr val="accent4"/>
                </a:solidFill>
                <a:latin typeface="Segoe UI Semibold" panose="020B0702040204020203" pitchFamily="34" charset="0"/>
                <a:cs typeface="Segoe UI Semibold" panose="020B0702040204020203" pitchFamily="34" charset="0"/>
              </a:rPr>
              <a:t>accuracy</a:t>
            </a:r>
            <a:r>
              <a:rPr lang="en-US" sz="3550" dirty="0"/>
              <a:t>, </a:t>
            </a:r>
            <a:r>
              <a:rPr lang="en-US" sz="3580" dirty="0">
                <a:solidFill>
                  <a:schemeClr val="accent4"/>
                </a:solidFill>
                <a:latin typeface="Segoe UI Semibold" panose="020B0702040204020203" pitchFamily="34" charset="0"/>
                <a:cs typeface="Segoe UI Semibold" panose="020B0702040204020203" pitchFamily="34" charset="0"/>
              </a:rPr>
              <a:t>comprehension</a:t>
            </a:r>
            <a:r>
              <a:rPr lang="en-US" sz="3580" dirty="0"/>
              <a:t>, subjective </a:t>
            </a:r>
            <a:r>
              <a:rPr lang="en-US" sz="3580" dirty="0">
                <a:solidFill>
                  <a:schemeClr val="accent4"/>
                </a:solidFill>
                <a:latin typeface="Segoe UI Semibold" panose="020B0702040204020203" pitchFamily="34" charset="0"/>
                <a:cs typeface="Segoe UI Semibold" panose="020B0702040204020203" pitchFamily="34" charset="0"/>
              </a:rPr>
              <a:t>feedback</a:t>
            </a:r>
          </a:p>
        </p:txBody>
      </p:sp>
      <p:pic>
        <p:nvPicPr>
          <p:cNvPr id="5" name="Picture 4" descr="ExampleAudio_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1722" y="756276"/>
            <a:ext cx="3048000" cy="2286000"/>
          </a:xfrm>
          <a:prstGeom prst="rect">
            <a:avLst/>
          </a:prstGeom>
          <a:effectLst>
            <a:outerShdw blurRad="190500" algn="tl" rotWithShape="0">
              <a:srgbClr val="000000">
                <a:alpha val="70000"/>
              </a:srgbClr>
            </a:outerShdw>
          </a:effectLst>
        </p:spPr>
      </p:pic>
      <p:sp>
        <p:nvSpPr>
          <p:cNvPr id="7" name="TextBox 6"/>
          <p:cNvSpPr txBox="1"/>
          <p:nvPr/>
        </p:nvSpPr>
        <p:spPr>
          <a:xfrm>
            <a:off x="8485153" y="3052186"/>
            <a:ext cx="3044569" cy="523220"/>
          </a:xfrm>
          <a:prstGeom prst="rect">
            <a:avLst/>
          </a:prstGeom>
          <a:noFill/>
        </p:spPr>
        <p:txBody>
          <a:bodyPr wrap="square" rtlCol="0">
            <a:spAutoFit/>
          </a:bodyPr>
          <a:lstStyle/>
          <a:p>
            <a:pPr algn="ctr"/>
            <a:r>
              <a:rPr lang="en-US" sz="2800" dirty="0">
                <a:solidFill>
                  <a:schemeClr val="accent4"/>
                </a:solidFill>
                <a:latin typeface="Segoe Condensed" panose="020B0606040200020203" pitchFamily="34" charset="0"/>
                <a:cs typeface="Segoe UI Light"/>
              </a:rPr>
              <a:t>audio</a:t>
            </a:r>
          </a:p>
        </p:txBody>
      </p:sp>
      <p:pic>
        <p:nvPicPr>
          <p:cNvPr id="4" name="Picture 3" descr="ExampleHaptic_K.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1724" y="3890963"/>
            <a:ext cx="3048001" cy="2286000"/>
          </a:xfrm>
          <a:prstGeom prst="rect">
            <a:avLst/>
          </a:prstGeom>
          <a:effectLst>
            <a:outerShdw blurRad="190500" algn="tl" rotWithShape="0">
              <a:srgbClr val="000000">
                <a:alpha val="70000"/>
              </a:srgbClr>
            </a:outerShdw>
          </a:effectLst>
        </p:spPr>
      </p:pic>
      <p:sp>
        <p:nvSpPr>
          <p:cNvPr id="8" name="TextBox 7"/>
          <p:cNvSpPr txBox="1"/>
          <p:nvPr/>
        </p:nvSpPr>
        <p:spPr>
          <a:xfrm>
            <a:off x="8481722" y="6186373"/>
            <a:ext cx="3044569" cy="523220"/>
          </a:xfrm>
          <a:prstGeom prst="rect">
            <a:avLst/>
          </a:prstGeom>
          <a:noFill/>
        </p:spPr>
        <p:txBody>
          <a:bodyPr wrap="square" rtlCol="0">
            <a:spAutoFit/>
          </a:bodyPr>
          <a:lstStyle/>
          <a:p>
            <a:pPr algn="ctr"/>
            <a:r>
              <a:rPr lang="en-US" sz="2800" dirty="0">
                <a:solidFill>
                  <a:schemeClr val="accent4"/>
                </a:solidFill>
                <a:latin typeface="Segoe Condensed" panose="020B0606040200020203" pitchFamily="34" charset="0"/>
                <a:cs typeface="Segoe UI Light"/>
              </a:rPr>
              <a:t>haptic</a:t>
            </a:r>
          </a:p>
        </p:txBody>
      </p:sp>
    </p:spTree>
    <p:extLst>
      <p:ext uri="{BB962C8B-B14F-4D97-AF65-F5344CB8AC3E}">
        <p14:creationId xmlns:p14="http://schemas.microsoft.com/office/powerpoint/2010/main" val="425569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andsight_explor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lum/>
          </a:blip>
          <a:stretch>
            <a:fillRect/>
          </a:stretch>
        </p:blipFill>
        <p:spPr>
          <a:xfrm>
            <a:off x="448866" y="1985638"/>
            <a:ext cx="5486400" cy="3086100"/>
          </a:xfrm>
          <a:prstGeom prst="rect">
            <a:avLst/>
          </a:prstGeom>
          <a:ln>
            <a:noFill/>
          </a:ln>
          <a:effectLst>
            <a:outerShdw blurRad="190500" algn="tl" rotWithShape="0">
              <a:srgbClr val="000000">
                <a:alpha val="70000"/>
              </a:srgbClr>
            </a:outerShdw>
          </a:effectLst>
        </p:spPr>
      </p:pic>
      <p:pic>
        <p:nvPicPr>
          <p:cNvPr id="8" name="reading.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256735" y="1985638"/>
            <a:ext cx="5486400" cy="3086100"/>
          </a:xfrm>
          <a:prstGeom prst="rect">
            <a:avLst/>
          </a:prstGeom>
          <a:effectLst>
            <a:outerShdw blurRad="190500" algn="tl" rotWithShape="0">
              <a:srgbClr val="000000">
                <a:alpha val="70000"/>
              </a:srgbClr>
            </a:outerShdw>
          </a:effectLst>
        </p:spPr>
      </p:pic>
      <p:sp>
        <p:nvSpPr>
          <p:cNvPr id="9" name="TextBox 8"/>
          <p:cNvSpPr txBox="1"/>
          <p:nvPr/>
        </p:nvSpPr>
        <p:spPr>
          <a:xfrm>
            <a:off x="1431735" y="5071738"/>
            <a:ext cx="3357218" cy="523220"/>
          </a:xfrm>
          <a:prstGeom prst="rect">
            <a:avLst/>
          </a:prstGeom>
          <a:noFill/>
        </p:spPr>
        <p:txBody>
          <a:bodyPr wrap="square" rtlCol="0">
            <a:spAutoFit/>
          </a:bodyPr>
          <a:lstStyle/>
          <a:p>
            <a:pPr algn="ctr"/>
            <a:r>
              <a:rPr lang="en-US" sz="2800" dirty="0">
                <a:solidFill>
                  <a:schemeClr val="accent4"/>
                </a:solidFill>
                <a:latin typeface="Segoe Condensed" panose="020B0606040200020203" pitchFamily="34" charset="0"/>
                <a:cs typeface="Segoe UI Light"/>
              </a:rPr>
              <a:t>Exploration Mode</a:t>
            </a:r>
          </a:p>
        </p:txBody>
      </p:sp>
      <p:sp>
        <p:nvSpPr>
          <p:cNvPr id="10" name="TextBox 9"/>
          <p:cNvSpPr txBox="1"/>
          <p:nvPr/>
        </p:nvSpPr>
        <p:spPr>
          <a:xfrm>
            <a:off x="7321326" y="5071738"/>
            <a:ext cx="3357218" cy="523220"/>
          </a:xfrm>
          <a:prstGeom prst="rect">
            <a:avLst/>
          </a:prstGeom>
          <a:noFill/>
        </p:spPr>
        <p:txBody>
          <a:bodyPr wrap="square" rtlCol="0">
            <a:spAutoFit/>
          </a:bodyPr>
          <a:lstStyle/>
          <a:p>
            <a:pPr algn="ctr"/>
            <a:r>
              <a:rPr lang="en-US" sz="2800" dirty="0">
                <a:solidFill>
                  <a:schemeClr val="accent4"/>
                </a:solidFill>
                <a:latin typeface="Segoe Condensed" panose="020B0606040200020203" pitchFamily="34" charset="0"/>
                <a:cs typeface="Segoe UI Light"/>
              </a:rPr>
              <a:t>Reading Mode</a:t>
            </a:r>
          </a:p>
        </p:txBody>
      </p:sp>
      <p:sp>
        <p:nvSpPr>
          <p:cNvPr id="11" name="Title 1"/>
          <p:cNvSpPr>
            <a:spLocks noGrp="1"/>
          </p:cNvSpPr>
          <p:nvPr>
            <p:ph type="title" idx="4294967295"/>
          </p:nvPr>
        </p:nvSpPr>
        <p:spPr>
          <a:xfrm>
            <a:off x="0" y="365125"/>
            <a:ext cx="12191999" cy="1325563"/>
          </a:xfrm>
          <a:prstGeom prst="rect">
            <a:avLst/>
          </a:prstGeom>
        </p:spPr>
        <p:txBody>
          <a:bodyPr>
            <a:normAutofit/>
          </a:bodyPr>
          <a:lstStyle/>
          <a:p>
            <a:pPr algn="ctr"/>
            <a:r>
              <a:rPr lang="en-US" sz="4100" dirty="0">
                <a:solidFill>
                  <a:srgbClr val="FFC000"/>
                </a:solidFill>
                <a:latin typeface="Segoe UI Semibold" panose="020B0702040204020203" pitchFamily="34" charset="0"/>
                <a:cs typeface="Segoe UI Semibold" panose="020B0702040204020203" pitchFamily="34" charset="0"/>
              </a:rPr>
              <a:t>System Design: Exploration and Reading Modes</a:t>
            </a:r>
          </a:p>
        </p:txBody>
      </p:sp>
    </p:spTree>
    <p:extLst>
      <p:ext uri="{BB962C8B-B14F-4D97-AF65-F5344CB8AC3E}">
        <p14:creationId xmlns:p14="http://schemas.microsoft.com/office/powerpoint/2010/main" val="400408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82" fill="hold"/>
                                        <p:tgtEl>
                                          <p:spTgt spid="6"/>
                                        </p:tgtEl>
                                      </p:cBhvr>
                                    </p:cmd>
                                  </p:childTnLst>
                                </p:cTn>
                              </p:par>
                              <p:par>
                                <p:cTn id="7" presetID="1" presetClass="mediacall" presetSubtype="0" fill="hold" nodeType="withEffect">
                                  <p:stCondLst>
                                    <p:cond delay="0"/>
                                  </p:stCondLst>
                                  <p:childTnLst>
                                    <p:cmd type="call" cmd="playFrom(0.0)">
                                      <p:cBhvr>
                                        <p:cTn id="8" dur="203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fill="hold" display="0">
                  <p:stCondLst>
                    <p:cond delay="indefinite"/>
                  </p:stCondLst>
                  <p:endCondLst>
                    <p:cond evt="onNext" delay="0">
                      <p:tgtEl>
                        <p:sldTgt/>
                      </p:tgtEl>
                    </p:cond>
                  </p:endCondLst>
                </p:cTn>
                <p:tgtEl>
                  <p:spTgt spid="6"/>
                </p:tgtEl>
              </p:cMediaNode>
            </p:video>
            <p:video>
              <p:cMediaNode vol="62264" mute="1">
                <p:cTn id="10" fill="hold" display="0">
                  <p:stCondLst>
                    <p:cond delay="indefinite"/>
                  </p:stCondLst>
                  <p:endCondLst>
                    <p:cond evt="onNext" delay="0">
                      <p:tgtEl>
                        <p:sldTgt/>
                      </p:tgtEl>
                    </p:cond>
                  </p:endCondLst>
                </p:cTn>
                <p:tgtEl>
                  <p:spTgt spid="8"/>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andsight_explor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lum/>
          </a:blip>
          <a:stretch>
            <a:fillRect/>
          </a:stretch>
        </p:blipFill>
        <p:spPr>
          <a:xfrm>
            <a:off x="0" y="0"/>
            <a:ext cx="12192000" cy="6858000"/>
          </a:xfrm>
          <a:prstGeom prst="rect">
            <a:avLst/>
          </a:prstGeom>
          <a:ln>
            <a:noFill/>
          </a:ln>
          <a:effectLst>
            <a:outerShdw blurRad="190500" algn="tl" rotWithShape="0">
              <a:srgbClr val="000000">
                <a:alpha val="70000"/>
              </a:srgbClr>
            </a:outerShdw>
          </a:effectLst>
        </p:spPr>
      </p:pic>
      <p:sp>
        <p:nvSpPr>
          <p:cNvPr id="5" name="Rectangle 4"/>
          <p:cNvSpPr/>
          <p:nvPr/>
        </p:nvSpPr>
        <p:spPr>
          <a:xfrm>
            <a:off x="0" y="0"/>
            <a:ext cx="12192000"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93988"/>
            <a:endParaRPr lang="en-US" sz="3200" dirty="0">
              <a:latin typeface="Segoe UI Light" charset="0"/>
              <a:ea typeface="Segoe UI Light" charset="0"/>
              <a:cs typeface="Segoe UI Light" charset="0"/>
            </a:endParaRPr>
          </a:p>
        </p:txBody>
      </p:sp>
      <p:sp>
        <p:nvSpPr>
          <p:cNvPr id="2" name="Content Placeholder 1"/>
          <p:cNvSpPr>
            <a:spLocks noGrp="1"/>
          </p:cNvSpPr>
          <p:nvPr>
            <p:ph idx="4294967295"/>
          </p:nvPr>
        </p:nvSpPr>
        <p:spPr>
          <a:xfrm>
            <a:off x="1395523" y="2171220"/>
            <a:ext cx="9400953" cy="2905605"/>
          </a:xfrm>
          <a:prstGeom prst="rect">
            <a:avLst/>
          </a:prstGeom>
        </p:spPr>
        <p:txBody>
          <a:bodyPr/>
          <a:lstStyle/>
          <a:p>
            <a:pPr marL="0" indent="0">
              <a:buNone/>
            </a:pPr>
            <a:r>
              <a:rPr lang="en-US" dirty="0"/>
              <a:t>Continuous audio feedback to identify content beneath finger</a:t>
            </a:r>
          </a:p>
          <a:p>
            <a:pPr marL="457200" indent="0">
              <a:buNone/>
            </a:pPr>
            <a:r>
              <a:rPr lang="en-US" dirty="0">
                <a:solidFill>
                  <a:schemeClr val="accent4"/>
                </a:solidFill>
                <a:latin typeface="Segoe UI Semibold" panose="020B0702040204020203" pitchFamily="34" charset="0"/>
                <a:cs typeface="Segoe UI Semibold" panose="020B0702040204020203" pitchFamily="34" charset="0"/>
              </a:rPr>
              <a:t>Flute</a:t>
            </a:r>
            <a:r>
              <a:rPr lang="en-US" dirty="0"/>
              <a:t> </a:t>
            </a:r>
            <a:r>
              <a:rPr lang="en-US" dirty="0">
                <a:solidFill>
                  <a:schemeClr val="accent4"/>
                </a:solidFill>
                <a:latin typeface="Segoe UI Semibold" panose="020B0702040204020203" pitchFamily="34" charset="0"/>
                <a:cs typeface="Segoe UI Semibold" panose="020B0702040204020203" pitchFamily="34" charset="0"/>
              </a:rPr>
              <a:t>sound</a:t>
            </a:r>
            <a:r>
              <a:rPr lang="en-US" dirty="0"/>
              <a:t>: text</a:t>
            </a:r>
          </a:p>
          <a:p>
            <a:pPr marL="457200" indent="0">
              <a:buNone/>
            </a:pPr>
            <a:r>
              <a:rPr lang="en-US" dirty="0">
                <a:solidFill>
                  <a:schemeClr val="accent4"/>
                </a:solidFill>
                <a:latin typeface="Segoe UI Semibold" panose="020B0702040204020203" pitchFamily="34" charset="0"/>
                <a:cs typeface="Segoe UI Semibold" panose="020B0702040204020203" pitchFamily="34" charset="0"/>
              </a:rPr>
              <a:t>Cello</a:t>
            </a:r>
            <a:r>
              <a:rPr lang="en-US" dirty="0"/>
              <a:t> </a:t>
            </a:r>
            <a:r>
              <a:rPr lang="en-US" dirty="0">
                <a:solidFill>
                  <a:schemeClr val="accent4"/>
                </a:solidFill>
                <a:latin typeface="Segoe UI Semibold" panose="020B0702040204020203" pitchFamily="34" charset="0"/>
                <a:cs typeface="Segoe UI Semibold" panose="020B0702040204020203" pitchFamily="34" charset="0"/>
              </a:rPr>
              <a:t>sound</a:t>
            </a:r>
            <a:r>
              <a:rPr lang="en-US" dirty="0"/>
              <a:t>: picture</a:t>
            </a:r>
          </a:p>
          <a:p>
            <a:pPr marL="457200" indent="0">
              <a:buNone/>
            </a:pPr>
            <a:r>
              <a:rPr lang="en-US" dirty="0">
                <a:solidFill>
                  <a:schemeClr val="accent4"/>
                </a:solidFill>
                <a:latin typeface="Segoe UI Semibold" panose="020B0702040204020203" pitchFamily="34" charset="0"/>
                <a:cs typeface="Segoe UI Semibold" panose="020B0702040204020203" pitchFamily="34" charset="0"/>
              </a:rPr>
              <a:t>Silence</a:t>
            </a:r>
            <a:r>
              <a:rPr lang="en-US" dirty="0"/>
              <a:t>: empty space</a:t>
            </a:r>
          </a:p>
          <a:p>
            <a:pPr marL="0" indent="0">
              <a:buNone/>
            </a:pPr>
            <a:endParaRPr lang="en-US" sz="1800" dirty="0"/>
          </a:p>
          <a:p>
            <a:pPr marL="0" indent="0">
              <a:buNone/>
            </a:pPr>
            <a:r>
              <a:rPr lang="en-US" dirty="0"/>
              <a:t>Same across both conditions</a:t>
            </a:r>
          </a:p>
        </p:txBody>
      </p:sp>
      <p:sp>
        <p:nvSpPr>
          <p:cNvPr id="8" name="Title 1"/>
          <p:cNvSpPr>
            <a:spLocks noGrp="1"/>
          </p:cNvSpPr>
          <p:nvPr>
            <p:ph type="title" idx="4294967295"/>
          </p:nvPr>
        </p:nvSpPr>
        <p:spPr>
          <a:xfrm>
            <a:off x="-1" y="182893"/>
            <a:ext cx="9353551" cy="886059"/>
          </a:xfrm>
          <a:prstGeom prst="rect">
            <a:avLst/>
          </a:prstGeom>
          <a:noFill/>
        </p:spPr>
        <p:txBody>
          <a:bodyPr/>
          <a:lstStyle/>
          <a:p>
            <a:pPr marL="400050"/>
            <a:r>
              <a:rPr lang="en-US" dirty="0">
                <a:solidFill>
                  <a:srgbClr val="FFC000"/>
                </a:solidFill>
                <a:latin typeface="Segoe UI Semibold" panose="020B0702040204020203" pitchFamily="34" charset="0"/>
                <a:cs typeface="Segoe UI Semibold" panose="020B0702040204020203" pitchFamily="34" charset="0"/>
              </a:rPr>
              <a:t>System Design: Exploration Mode</a:t>
            </a:r>
          </a:p>
        </p:txBody>
      </p:sp>
    </p:spTree>
    <p:extLst>
      <p:ext uri="{BB962C8B-B14F-4D97-AF65-F5344CB8AC3E}">
        <p14:creationId xmlns:p14="http://schemas.microsoft.com/office/powerpoint/2010/main" val="394007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andsight_explor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lum/>
          </a:blip>
          <a:stretch>
            <a:fillRect/>
          </a:stretch>
        </p:blipFill>
        <p:spPr>
          <a:xfrm>
            <a:off x="0" y="0"/>
            <a:ext cx="12192000" cy="6858000"/>
          </a:xfrm>
          <a:prstGeom prst="rect">
            <a:avLst/>
          </a:prstGeom>
          <a:ln>
            <a:noFill/>
          </a:ln>
          <a:effectLst>
            <a:outerShdw blurRad="190500" algn="tl" rotWithShape="0">
              <a:srgbClr val="000000">
                <a:alpha val="70000"/>
              </a:srgbClr>
            </a:outerShdw>
          </a:effectLst>
        </p:spPr>
      </p:pic>
      <p:sp>
        <p:nvSpPr>
          <p:cNvPr id="4" name="TextBox 3"/>
          <p:cNvSpPr txBox="1"/>
          <p:nvPr/>
        </p:nvSpPr>
        <p:spPr>
          <a:xfrm>
            <a:off x="1140752" y="5135524"/>
            <a:ext cx="2513445" cy="461665"/>
          </a:xfrm>
          <a:prstGeom prst="rect">
            <a:avLst/>
          </a:prstGeom>
          <a:solidFill>
            <a:schemeClr val="tx1">
              <a:alpha val="80000"/>
            </a:schemeClr>
          </a:solidFill>
        </p:spPr>
        <p:txBody>
          <a:bodyPr wrap="none" rtlCol="0">
            <a:spAutoFit/>
          </a:bodyPr>
          <a:lstStyle/>
          <a:p>
            <a:pPr algn="ctr"/>
            <a:r>
              <a:rPr lang="en-US" sz="2400" dirty="0">
                <a:solidFill>
                  <a:schemeClr val="accent4"/>
                </a:solidFill>
                <a:latin typeface="Segoe UI Semibold" panose="020B0702040204020203" pitchFamily="34" charset="0"/>
                <a:cs typeface="Segoe UI Semibold" panose="020B0702040204020203" pitchFamily="34" charset="0"/>
              </a:rPr>
              <a:t>Flute sound:</a:t>
            </a:r>
            <a:r>
              <a:rPr lang="en-US" sz="24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Light" panose="020B0502040204020203" pitchFamily="34" charset="0"/>
                <a:cs typeface="Segoe UI Light" panose="020B0502040204020203" pitchFamily="34" charset="0"/>
              </a:rPr>
              <a:t>text</a:t>
            </a:r>
          </a:p>
        </p:txBody>
      </p:sp>
      <p:sp>
        <p:nvSpPr>
          <p:cNvPr id="9" name="TextBox 8"/>
          <p:cNvSpPr txBox="1"/>
          <p:nvPr/>
        </p:nvSpPr>
        <p:spPr>
          <a:xfrm>
            <a:off x="5153850" y="3732643"/>
            <a:ext cx="2957861" cy="461665"/>
          </a:xfrm>
          <a:prstGeom prst="rect">
            <a:avLst/>
          </a:prstGeom>
          <a:solidFill>
            <a:schemeClr val="tx1">
              <a:alpha val="80000"/>
            </a:schemeClr>
          </a:solidFill>
        </p:spPr>
        <p:txBody>
          <a:bodyPr wrap="none" rtlCol="0">
            <a:spAutoFit/>
          </a:bodyPr>
          <a:lstStyle/>
          <a:p>
            <a:pPr algn="ctr"/>
            <a:r>
              <a:rPr lang="en-US" sz="2400" dirty="0">
                <a:solidFill>
                  <a:schemeClr val="accent4"/>
                </a:solidFill>
                <a:latin typeface="Segoe UI Semibold" panose="020B0702040204020203" pitchFamily="34" charset="0"/>
                <a:cs typeface="Segoe UI Semibold" panose="020B0702040204020203" pitchFamily="34" charset="0"/>
              </a:rPr>
              <a:t>Silence:</a:t>
            </a:r>
            <a:r>
              <a:rPr lang="en-US" sz="24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Light" panose="020B0502040204020203" pitchFamily="34" charset="0"/>
                <a:cs typeface="Segoe UI Light" panose="020B0502040204020203" pitchFamily="34" charset="0"/>
              </a:rPr>
              <a:t>empty space</a:t>
            </a:r>
          </a:p>
        </p:txBody>
      </p:sp>
      <p:sp>
        <p:nvSpPr>
          <p:cNvPr id="10" name="TextBox 9"/>
          <p:cNvSpPr txBox="1"/>
          <p:nvPr/>
        </p:nvSpPr>
        <p:spPr>
          <a:xfrm>
            <a:off x="9229060" y="5054009"/>
            <a:ext cx="2868349" cy="461665"/>
          </a:xfrm>
          <a:prstGeom prst="rect">
            <a:avLst/>
          </a:prstGeom>
          <a:solidFill>
            <a:schemeClr val="tx1">
              <a:alpha val="80000"/>
            </a:schemeClr>
          </a:solidFill>
        </p:spPr>
        <p:txBody>
          <a:bodyPr wrap="none" rtlCol="0">
            <a:spAutoFit/>
          </a:bodyPr>
          <a:lstStyle/>
          <a:p>
            <a:pPr algn="ctr"/>
            <a:r>
              <a:rPr lang="en-US" sz="2400" dirty="0">
                <a:solidFill>
                  <a:schemeClr val="accent4"/>
                </a:solidFill>
                <a:latin typeface="Segoe UI Semibold" panose="020B0702040204020203" pitchFamily="34" charset="0"/>
                <a:cs typeface="Segoe UI Semibold" panose="020B0702040204020203" pitchFamily="34" charset="0"/>
              </a:rPr>
              <a:t>Cello sound:</a:t>
            </a:r>
            <a:r>
              <a:rPr lang="en-US" sz="24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Light" panose="020B0502040204020203" pitchFamily="34" charset="0"/>
                <a:cs typeface="Segoe UI Light" panose="020B0502040204020203" pitchFamily="34" charset="0"/>
              </a:rPr>
              <a:t>picture</a:t>
            </a:r>
          </a:p>
        </p:txBody>
      </p:sp>
    </p:spTree>
    <p:extLst>
      <p:ext uri="{BB962C8B-B14F-4D97-AF65-F5344CB8AC3E}">
        <p14:creationId xmlns:p14="http://schemas.microsoft.com/office/powerpoint/2010/main" val="392924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82" fill="hold"/>
                                        <p:tgtEl>
                                          <p:spTgt spid="6"/>
                                        </p:tgtEl>
                                      </p:cBhvr>
                                    </p:cmd>
                                  </p:childTnLst>
                                </p:cTn>
                              </p:par>
                              <p:par>
                                <p:cTn id="7" presetID="10" presetClass="entr" presetSubtype="0"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0" presetClass="exit" presetSubtype="0" fill="hold" grpId="1" nodeType="withEffect">
                                  <p:stCondLst>
                                    <p:cond delay="500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grpId="0" nodeType="withEffect">
                                  <p:stCondLst>
                                    <p:cond delay="2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xit" presetSubtype="0" fill="hold" grpId="1" nodeType="withEffect">
                                  <p:stCondLst>
                                    <p:cond delay="750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10" presetClass="entr" presetSubtype="0" fill="hold" grpId="0" nodeType="withEffect">
                                  <p:stCondLst>
                                    <p:cond delay="110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xit" presetSubtype="0" fill="hold" grpId="1" nodeType="withEffect">
                                  <p:stCondLst>
                                    <p:cond delay="1600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childTnLst>
        </p:cTn>
      </p:par>
    </p:tnLst>
    <p:bldLst>
      <p:bldP spid="4" grpId="0" animBg="1"/>
      <p:bldP spid="4" grpId="1" animBg="1"/>
      <p:bldP spid="9" grpId="0" animBg="1"/>
      <p:bldP spid="9" grpId="1" animBg="1"/>
      <p:bldP spid="10" grpId="0" animBg="1"/>
      <p:bldP spid="10"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ad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 y="12"/>
            <a:ext cx="12191977" cy="6857987"/>
          </a:xfrm>
          <a:prstGeom prst="rect">
            <a:avLst/>
          </a:prstGeom>
          <a:effectLst>
            <a:outerShdw blurRad="190500" algn="tl" rotWithShape="0">
              <a:srgbClr val="000000">
                <a:alpha val="70000"/>
              </a:srgbClr>
            </a:outerShdw>
          </a:effectLst>
        </p:spPr>
      </p:pic>
      <p:sp>
        <p:nvSpPr>
          <p:cNvPr id="7" name="Rectangle 6"/>
          <p:cNvSpPr/>
          <p:nvPr/>
        </p:nvSpPr>
        <p:spPr>
          <a:xfrm>
            <a:off x="0" y="0"/>
            <a:ext cx="12192000"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93988"/>
            <a:endParaRPr lang="en-US" sz="3200" dirty="0">
              <a:latin typeface="Segoe UI Light" charset="0"/>
              <a:ea typeface="Segoe UI Light" charset="0"/>
              <a:cs typeface="Segoe UI Light" charset="0"/>
            </a:endParaRPr>
          </a:p>
        </p:txBody>
      </p:sp>
      <p:sp>
        <p:nvSpPr>
          <p:cNvPr id="8" name="Content Placeholder 1"/>
          <p:cNvSpPr>
            <a:spLocks noGrp="1"/>
          </p:cNvSpPr>
          <p:nvPr>
            <p:ph idx="4294967295"/>
          </p:nvPr>
        </p:nvSpPr>
        <p:spPr>
          <a:xfrm>
            <a:off x="1242237" y="1395524"/>
            <a:ext cx="9707525" cy="4626453"/>
          </a:xfrm>
          <a:prstGeom prst="rect">
            <a:avLst/>
          </a:prstGeom>
        </p:spPr>
        <p:txBody>
          <a:bodyPr>
            <a:normAutofit/>
          </a:bodyPr>
          <a:lstStyle/>
          <a:p>
            <a:pPr marL="0" indent="0">
              <a:buNone/>
            </a:pPr>
            <a:r>
              <a:rPr lang="en-US" dirty="0">
                <a:latin typeface="Segoe UI Light" panose="020B0502040204020203" pitchFamily="34" charset="0"/>
                <a:cs typeface="Segoe UI Light" panose="020B0502040204020203" pitchFamily="34" charset="0"/>
              </a:rPr>
              <a:t>Bimanual: </a:t>
            </a:r>
            <a:r>
              <a:rPr lang="en-US" dirty="0">
                <a:solidFill>
                  <a:schemeClr val="accent4"/>
                </a:solidFill>
                <a:latin typeface="Segoe UI Semibold" panose="020B0702040204020203" pitchFamily="34" charset="0"/>
                <a:cs typeface="Segoe UI Semibold" panose="020B0702040204020203" pitchFamily="34" charset="0"/>
              </a:rPr>
              <a:t>right</a:t>
            </a:r>
            <a:r>
              <a:rPr lang="en-US" dirty="0">
                <a:latin typeface="Segoe UI Light" panose="020B0502040204020203" pitchFamily="34" charset="0"/>
                <a:cs typeface="Segoe UI Light" panose="020B0502040204020203" pitchFamily="34" charset="0"/>
              </a:rPr>
              <a:t> index finger to read, </a:t>
            </a:r>
            <a:r>
              <a:rPr lang="en-US" dirty="0">
                <a:solidFill>
                  <a:schemeClr val="accent4"/>
                </a:solidFill>
                <a:latin typeface="Segoe UI Semibold" panose="020B0702040204020203" pitchFamily="34" charset="0"/>
                <a:cs typeface="Segoe UI Semibold" panose="020B0702040204020203" pitchFamily="34" charset="0"/>
              </a:rPr>
              <a:t>left</a:t>
            </a:r>
            <a:r>
              <a:rPr lang="en-US" dirty="0">
                <a:latin typeface="Segoe UI Light" panose="020B0502040204020203" pitchFamily="34" charset="0"/>
                <a:cs typeface="Segoe UI Light" panose="020B0502040204020203" pitchFamily="34" charset="0"/>
              </a:rPr>
              <a:t> to anchor start of line</a:t>
            </a:r>
          </a:p>
          <a:p>
            <a:pPr marL="0" indent="0">
              <a:buNone/>
            </a:pPr>
            <a:endParaRPr lang="en-US" sz="1000" dirty="0">
              <a:latin typeface="Segoe UI Light" panose="020B0502040204020203" pitchFamily="34" charset="0"/>
              <a:cs typeface="Segoe UI Light" panose="020B0502040204020203" pitchFamily="34" charset="0"/>
            </a:endParaRPr>
          </a:p>
          <a:p>
            <a:pPr marL="0" indent="0">
              <a:buNone/>
            </a:pPr>
            <a:r>
              <a:rPr lang="en-US" dirty="0">
                <a:latin typeface="Segoe UI Light" panose="020B0502040204020203" pitchFamily="34" charset="0"/>
                <a:cs typeface="Segoe UI Light" panose="020B0502040204020203" pitchFamily="34" charset="0"/>
              </a:rPr>
              <a:t>Directional guidance:</a:t>
            </a:r>
            <a:r>
              <a:rPr lang="en-US" dirty="0">
                <a:solidFill>
                  <a:schemeClr val="accent4"/>
                </a:solidFill>
                <a:latin typeface="Segoe UI Semibold" panose="020B0702040204020203" pitchFamily="34" charset="0"/>
                <a:cs typeface="Segoe UI Semibold" panose="020B0702040204020203" pitchFamily="34" charset="0"/>
              </a:rPr>
              <a:t> audio </a:t>
            </a:r>
            <a:r>
              <a:rPr lang="en-US" dirty="0"/>
              <a:t>or </a:t>
            </a:r>
            <a:r>
              <a:rPr lang="en-US" dirty="0">
                <a:solidFill>
                  <a:schemeClr val="accent4"/>
                </a:solidFill>
                <a:latin typeface="Segoe UI Semibold" panose="020B0702040204020203" pitchFamily="34" charset="0"/>
                <a:cs typeface="Segoe UI Semibold" panose="020B0702040204020203" pitchFamily="34" charset="0"/>
              </a:rPr>
              <a:t>haptic</a:t>
            </a:r>
            <a:r>
              <a:rPr lang="en-US" dirty="0"/>
              <a:t> depending on condition</a:t>
            </a:r>
          </a:p>
          <a:p>
            <a:pPr marL="457200" indent="0">
              <a:buNone/>
            </a:pPr>
            <a:r>
              <a:rPr lang="en-US" dirty="0"/>
              <a:t>Used to stay on the line or find the start of the next line</a:t>
            </a:r>
          </a:p>
          <a:p>
            <a:pPr marL="457200" indent="0">
              <a:buNone/>
            </a:pPr>
            <a:r>
              <a:rPr lang="en-US" dirty="0">
                <a:solidFill>
                  <a:schemeClr val="accent4"/>
                </a:solidFill>
                <a:latin typeface="Segoe UI Semibold" panose="020B0702040204020203" pitchFamily="34" charset="0"/>
                <a:cs typeface="Segoe UI Semibold" panose="020B0702040204020203" pitchFamily="34" charset="0"/>
              </a:rPr>
              <a:t>Audio: </a:t>
            </a:r>
            <a:r>
              <a:rPr lang="en-US" dirty="0"/>
              <a:t>pitch of continuous audio</a:t>
            </a:r>
          </a:p>
          <a:p>
            <a:pPr marL="457200" indent="0">
              <a:buNone/>
            </a:pPr>
            <a:r>
              <a:rPr lang="en-US" dirty="0">
                <a:solidFill>
                  <a:schemeClr val="accent4"/>
                </a:solidFill>
                <a:latin typeface="Segoe UI Semibold" panose="020B0702040204020203" pitchFamily="34" charset="0"/>
                <a:cs typeface="Segoe UI Semibold" panose="020B0702040204020203" pitchFamily="34" charset="0"/>
              </a:rPr>
              <a:t>Haptic: </a:t>
            </a:r>
            <a:r>
              <a:rPr lang="en-US" dirty="0"/>
              <a:t>strength and position of vibration</a:t>
            </a:r>
          </a:p>
          <a:p>
            <a:pPr marL="0" indent="0">
              <a:buNone/>
            </a:pPr>
            <a:endParaRPr lang="en-US" sz="1000" dirty="0"/>
          </a:p>
          <a:p>
            <a:pPr marL="0" indent="0">
              <a:buNone/>
            </a:pPr>
            <a:r>
              <a:rPr lang="en-US" dirty="0"/>
              <a:t>Additional </a:t>
            </a:r>
            <a:r>
              <a:rPr lang="en-US" dirty="0">
                <a:solidFill>
                  <a:schemeClr val="accent4"/>
                </a:solidFill>
                <a:latin typeface="Segoe UI Semibold" panose="020B0702040204020203" pitchFamily="34" charset="0"/>
                <a:cs typeface="Segoe UI Semibold" panose="020B0702040204020203" pitchFamily="34" charset="0"/>
              </a:rPr>
              <a:t>audio cues </a:t>
            </a:r>
            <a:r>
              <a:rPr lang="en-US" dirty="0"/>
              <a:t>(same for both conditions)</a:t>
            </a:r>
          </a:p>
          <a:p>
            <a:pPr marL="457200" indent="0">
              <a:buNone/>
            </a:pPr>
            <a:r>
              <a:rPr lang="en-US" dirty="0"/>
              <a:t>Start/end of line or paragraph</a:t>
            </a:r>
          </a:p>
          <a:p>
            <a:pPr marL="457200" indent="0">
              <a:buNone/>
            </a:pPr>
            <a:r>
              <a:rPr lang="en-US" dirty="0"/>
              <a:t>Synthesized speech</a:t>
            </a:r>
          </a:p>
        </p:txBody>
      </p:sp>
      <p:sp>
        <p:nvSpPr>
          <p:cNvPr id="9" name="Title 1"/>
          <p:cNvSpPr>
            <a:spLocks noGrp="1"/>
          </p:cNvSpPr>
          <p:nvPr>
            <p:ph type="title" idx="4294967295"/>
          </p:nvPr>
        </p:nvSpPr>
        <p:spPr>
          <a:xfrm>
            <a:off x="-1" y="182893"/>
            <a:ext cx="8814391" cy="886059"/>
          </a:xfrm>
          <a:prstGeom prst="rect">
            <a:avLst/>
          </a:prstGeom>
          <a:noFill/>
        </p:spPr>
        <p:txBody>
          <a:bodyPr/>
          <a:lstStyle/>
          <a:p>
            <a:pPr marL="401638"/>
            <a:r>
              <a:rPr lang="en-US" dirty="0">
                <a:solidFill>
                  <a:srgbClr val="FFC000"/>
                </a:solidFill>
                <a:latin typeface="Segoe UI Semibold" panose="020B0702040204020203" pitchFamily="34" charset="0"/>
                <a:cs typeface="Segoe UI Semibold" panose="020B0702040204020203" pitchFamily="34" charset="0"/>
              </a:rPr>
              <a:t>System Design: Reading Mode</a:t>
            </a:r>
          </a:p>
        </p:txBody>
      </p:sp>
    </p:spTree>
    <p:extLst>
      <p:ext uri="{BB962C8B-B14F-4D97-AF65-F5344CB8AC3E}">
        <p14:creationId xmlns:p14="http://schemas.microsoft.com/office/powerpoint/2010/main" val="95781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62264">
                <p:cTn id="7" fill="hold" display="0">
                  <p:stCondLst>
                    <p:cond delay="indefinite"/>
                  </p:stCondLst>
                </p:cTn>
                <p:tgtEl>
                  <p:spTgt spid="6"/>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ad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 y="12"/>
            <a:ext cx="12191977" cy="6857987"/>
          </a:xfrm>
          <a:prstGeom prst="rect">
            <a:avLst/>
          </a:prstGeom>
          <a:effectLst>
            <a:outerShdw blurRad="190500" algn="tl" rotWithShape="0">
              <a:srgbClr val="000000">
                <a:alpha val="70000"/>
              </a:srgbClr>
            </a:outerShdw>
          </a:effectLst>
        </p:spPr>
      </p:pic>
      <p:sp>
        <p:nvSpPr>
          <p:cNvPr id="10" name="TextBox 9"/>
          <p:cNvSpPr txBox="1"/>
          <p:nvPr/>
        </p:nvSpPr>
        <p:spPr>
          <a:xfrm>
            <a:off x="5154865" y="-1"/>
            <a:ext cx="5200142" cy="830997"/>
          </a:xfrm>
          <a:prstGeom prst="rect">
            <a:avLst/>
          </a:prstGeom>
          <a:solidFill>
            <a:schemeClr val="tx1">
              <a:alpha val="80000"/>
            </a:schemeClr>
          </a:solidFill>
        </p:spPr>
        <p:txBody>
          <a:bodyPr wrap="none" rtlCol="0">
            <a:spAutoFit/>
          </a:bodyPr>
          <a:lstStyle/>
          <a:p>
            <a:pPr algn="ctr"/>
            <a:r>
              <a:rPr lang="en-US" sz="2400" dirty="0">
                <a:solidFill>
                  <a:schemeClr val="accent4"/>
                </a:solidFill>
                <a:latin typeface="Segoe UI Semibold" panose="020B0702040204020203" pitchFamily="34" charset="0"/>
                <a:cs typeface="Segoe UI Semibold" panose="020B0702040204020203" pitchFamily="34" charset="0"/>
              </a:rPr>
              <a:t>Above the line: downward guidance</a:t>
            </a:r>
          </a:p>
          <a:p>
            <a:pPr algn="ctr"/>
            <a:r>
              <a:rPr lang="en-US" sz="2400" dirty="0">
                <a:solidFill>
                  <a:schemeClr val="bg1"/>
                </a:solidFill>
                <a:latin typeface="Segoe UI Light" panose="020B0502040204020203" pitchFamily="34" charset="0"/>
                <a:cs typeface="Segoe UI Light" panose="020B0502040204020203" pitchFamily="34" charset="0"/>
              </a:rPr>
              <a:t>(low pitch or lower vibration motor)</a:t>
            </a:r>
          </a:p>
        </p:txBody>
      </p:sp>
      <p:sp>
        <p:nvSpPr>
          <p:cNvPr id="12" name="TextBox 11"/>
          <p:cNvSpPr txBox="1"/>
          <p:nvPr/>
        </p:nvSpPr>
        <p:spPr>
          <a:xfrm>
            <a:off x="1164853" y="2099930"/>
            <a:ext cx="4931158" cy="830997"/>
          </a:xfrm>
          <a:prstGeom prst="rect">
            <a:avLst/>
          </a:prstGeom>
          <a:solidFill>
            <a:schemeClr val="tx1">
              <a:alpha val="80000"/>
            </a:schemeClr>
          </a:solidFill>
        </p:spPr>
        <p:txBody>
          <a:bodyPr wrap="none" rtlCol="0">
            <a:spAutoFit/>
          </a:bodyPr>
          <a:lstStyle/>
          <a:p>
            <a:pPr algn="ctr"/>
            <a:r>
              <a:rPr lang="en-US" sz="2400" dirty="0">
                <a:solidFill>
                  <a:schemeClr val="accent4"/>
                </a:solidFill>
                <a:latin typeface="Segoe UI Semibold" panose="020B0702040204020203" pitchFamily="34" charset="0"/>
                <a:cs typeface="Segoe UI Semibold" panose="020B0702040204020203" pitchFamily="34" charset="0"/>
              </a:rPr>
              <a:t>Below the line: upward guidance</a:t>
            </a:r>
          </a:p>
          <a:p>
            <a:pPr algn="ctr"/>
            <a:r>
              <a:rPr lang="en-US" sz="2400" dirty="0">
                <a:solidFill>
                  <a:schemeClr val="bg1"/>
                </a:solidFill>
                <a:latin typeface="Segoe UI Light" panose="020B0502040204020203" pitchFamily="34" charset="0"/>
                <a:cs typeface="Segoe UI Light" panose="020B0502040204020203" pitchFamily="34" charset="0"/>
              </a:rPr>
              <a:t>(high pitch or upper vibration motor)</a:t>
            </a:r>
          </a:p>
        </p:txBody>
      </p:sp>
      <p:sp>
        <p:nvSpPr>
          <p:cNvPr id="5" name="TextBox 4"/>
          <p:cNvSpPr txBox="1"/>
          <p:nvPr/>
        </p:nvSpPr>
        <p:spPr>
          <a:xfrm>
            <a:off x="7819393" y="1933675"/>
            <a:ext cx="4372607" cy="830997"/>
          </a:xfrm>
          <a:prstGeom prst="rect">
            <a:avLst/>
          </a:prstGeom>
          <a:solidFill>
            <a:schemeClr val="tx1">
              <a:alpha val="80000"/>
            </a:schemeClr>
          </a:solidFill>
        </p:spPr>
        <p:txBody>
          <a:bodyPr wrap="none" rtlCol="0">
            <a:spAutoFit/>
          </a:bodyPr>
          <a:lstStyle/>
          <a:p>
            <a:pPr algn="ctr"/>
            <a:r>
              <a:rPr lang="en-US" sz="2400" dirty="0">
                <a:solidFill>
                  <a:schemeClr val="accent4"/>
                </a:solidFill>
                <a:latin typeface="Segoe UI Semibold" panose="020B0702040204020203" pitchFamily="34" charset="0"/>
                <a:cs typeface="Segoe UI Semibold" panose="020B0702040204020203" pitchFamily="34" charset="0"/>
              </a:rPr>
              <a:t>Start/end of line or paragraph</a:t>
            </a:r>
          </a:p>
          <a:p>
            <a:pPr algn="ctr"/>
            <a:r>
              <a:rPr lang="en-US" sz="2400" dirty="0">
                <a:solidFill>
                  <a:schemeClr val="bg1"/>
                </a:solidFill>
                <a:latin typeface="Segoe UI Light" panose="020B0502040204020203" pitchFamily="34" charset="0"/>
                <a:cs typeface="Segoe UI Light" panose="020B0502040204020203" pitchFamily="34" charset="0"/>
              </a:rPr>
              <a:t>(short but distinctive audio cues)</a:t>
            </a:r>
          </a:p>
        </p:txBody>
      </p:sp>
    </p:spTree>
    <p:extLst>
      <p:ext uri="{BB962C8B-B14F-4D97-AF65-F5344CB8AC3E}">
        <p14:creationId xmlns:p14="http://schemas.microsoft.com/office/powerpoint/2010/main" val="59561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94" fill="hold"/>
                                        <p:tgtEl>
                                          <p:spTgt spid="6"/>
                                        </p:tgtEl>
                                      </p:cBhvr>
                                    </p:cmd>
                                  </p:childTnLst>
                                </p:cTn>
                              </p:par>
                              <p:par>
                                <p:cTn id="7" presetID="10" presetClass="entr" presetSubtype="0" fill="hold" grpId="0" nodeType="withEffect">
                                  <p:stCondLst>
                                    <p:cond delay="60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xit" presetSubtype="0" fill="hold" grpId="1" nodeType="withEffect">
                                  <p:stCondLst>
                                    <p:cond delay="1100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grpId="0" nodeType="withEffect">
                                  <p:stCondLst>
                                    <p:cond delay="12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xit" presetSubtype="0" fill="hold" grpId="1" nodeType="withEffect">
                                  <p:stCondLst>
                                    <p:cond delay="1700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10" presetClass="entr" presetSubtype="0" fill="hold" grpId="0" nodeType="withEffect">
                                  <p:stCondLst>
                                    <p:cond delay="195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62264">
                <p:cTn id="22" fill="hold" display="0">
                  <p:stCondLst>
                    <p:cond delay="indefinite"/>
                  </p:stCondLst>
                </p:cTn>
                <p:tgtEl>
                  <p:spTgt spid="6"/>
                </p:tgtEl>
              </p:cMediaNode>
            </p:video>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6"/>
                                        </p:tgtEl>
                                      </p:cBhvr>
                                    </p:cmd>
                                  </p:childTnLst>
                                </p:cTn>
                              </p:par>
                            </p:childTnLst>
                          </p:cTn>
                        </p:par>
                      </p:childTnLst>
                    </p:cTn>
                  </p:par>
                </p:childTnLst>
              </p:cTn>
              <p:nextCondLst>
                <p:cond evt="onClick" delay="0">
                  <p:tgtEl>
                    <p:spTgt spid="6"/>
                  </p:tgtEl>
                </p:cond>
              </p:nextCondLst>
            </p:seq>
          </p:childTnLst>
        </p:cTn>
      </p:par>
    </p:tnLst>
    <p:bldLst>
      <p:bldP spid="10" grpId="0" animBg="1"/>
      <p:bldP spid="10" grpId="1" animBg="1"/>
      <p:bldP spid="12" grpId="0" animBg="1"/>
      <p:bldP spid="12" grpId="1"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dirty="0">
                <a:solidFill>
                  <a:schemeClr val="accent4"/>
                </a:solidFill>
                <a:latin typeface="Segoe UI Semibold" panose="020B0702040204020203" pitchFamily="34" charset="0"/>
                <a:cs typeface="Segoe UI Semibold" panose="020B0702040204020203" pitchFamily="34" charset="0"/>
              </a:rPr>
              <a:t>Study I Findings</a:t>
            </a:r>
          </a:p>
        </p:txBody>
      </p:sp>
      <p:sp>
        <p:nvSpPr>
          <p:cNvPr id="10" name="Content Placeholder 2"/>
          <p:cNvSpPr>
            <a:spLocks noGrp="1"/>
          </p:cNvSpPr>
          <p:nvPr>
            <p:ph idx="4294967295"/>
          </p:nvPr>
        </p:nvSpPr>
        <p:spPr>
          <a:xfrm>
            <a:off x="838200" y="1611111"/>
            <a:ext cx="10563648" cy="2593356"/>
          </a:xfrm>
          <a:prstGeom prst="rect">
            <a:avLst/>
          </a:prstGeom>
        </p:spPr>
        <p:txBody>
          <a:bodyPr>
            <a:normAutofit/>
          </a:bodyPr>
          <a:lstStyle/>
          <a:p>
            <a:pPr marL="0" indent="0">
              <a:buNone/>
            </a:pPr>
            <a:r>
              <a:rPr lang="en-US" dirty="0">
                <a:solidFill>
                  <a:schemeClr val="accent4"/>
                </a:solidFill>
                <a:latin typeface="Segoe UI Semibold" panose="020B0702040204020203" pitchFamily="34" charset="0"/>
                <a:cs typeface="Segoe UI Semibold" panose="020B0702040204020203" pitchFamily="34" charset="0"/>
              </a:rPr>
              <a:t>Haptic vs. Audio: Quantitative Performance</a:t>
            </a:r>
          </a:p>
        </p:txBody>
      </p:sp>
    </p:spTree>
    <p:extLst>
      <p:ext uri="{BB962C8B-B14F-4D97-AF65-F5344CB8AC3E}">
        <p14:creationId xmlns:p14="http://schemas.microsoft.com/office/powerpoint/2010/main" val="141242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dirty="0">
                <a:solidFill>
                  <a:schemeClr val="accent4"/>
                </a:solidFill>
                <a:latin typeface="Segoe UI Semibold" panose="020B0702040204020203" pitchFamily="34" charset="0"/>
                <a:cs typeface="Segoe UI Semibold" panose="020B0702040204020203" pitchFamily="34" charset="0"/>
              </a:rPr>
              <a:t>Study I Findings</a:t>
            </a:r>
          </a:p>
        </p:txBody>
      </p:sp>
      <p:sp>
        <p:nvSpPr>
          <p:cNvPr id="10" name="Content Placeholder 2"/>
          <p:cNvSpPr>
            <a:spLocks noGrp="1"/>
          </p:cNvSpPr>
          <p:nvPr>
            <p:ph idx="4294967295"/>
          </p:nvPr>
        </p:nvSpPr>
        <p:spPr>
          <a:xfrm>
            <a:off x="838200" y="1611111"/>
            <a:ext cx="10563648" cy="2593356"/>
          </a:xfrm>
          <a:prstGeom prst="rect">
            <a:avLst/>
          </a:prstGeom>
        </p:spPr>
        <p:txBody>
          <a:bodyPr>
            <a:normAutofit/>
          </a:bodyPr>
          <a:lstStyle/>
          <a:p>
            <a:pPr marL="0" indent="0">
              <a:buNone/>
            </a:pPr>
            <a:r>
              <a:rPr lang="en-US" dirty="0">
                <a:solidFill>
                  <a:schemeClr val="accent4"/>
                </a:solidFill>
                <a:latin typeface="Segoe UI Semibold" panose="020B0702040204020203" pitchFamily="34" charset="0"/>
                <a:cs typeface="Segoe UI Semibold" panose="020B0702040204020203" pitchFamily="34" charset="0"/>
              </a:rPr>
              <a:t>Haptic vs. Audio: Quantitative Performance</a:t>
            </a:r>
          </a:p>
          <a:p>
            <a:pPr marL="0" indent="0">
              <a:buNone/>
            </a:pPr>
            <a:r>
              <a:rPr lang="en-US" sz="2400" dirty="0">
                <a:solidFill>
                  <a:srgbClr val="FFFFFF"/>
                </a:solidFill>
              </a:rPr>
              <a:t>Line tracing / magazine documents: </a:t>
            </a:r>
            <a:r>
              <a:rPr lang="en-US" sz="2400" b="1" dirty="0">
                <a:solidFill>
                  <a:schemeClr val="accent4"/>
                </a:solidFill>
                <a:latin typeface="Segoe UI Semibold" charset="0"/>
                <a:ea typeface="Segoe UI Semibold" charset="0"/>
                <a:cs typeface="Segoe UI Semibold" charset="0"/>
              </a:rPr>
              <a:t>Audio</a:t>
            </a:r>
            <a:r>
              <a:rPr lang="en-US" sz="2400" dirty="0">
                <a:solidFill>
                  <a:schemeClr val="accent4"/>
                </a:solidFill>
              </a:rPr>
              <a:t> </a:t>
            </a:r>
            <a:r>
              <a:rPr lang="en-US" sz="2400" dirty="0">
                <a:solidFill>
                  <a:srgbClr val="FFFFFF"/>
                </a:solidFill>
              </a:rPr>
              <a:t>significantly more accurate </a:t>
            </a:r>
            <a:r>
              <a:rPr lang="en-US" sz="2200" dirty="0">
                <a:solidFill>
                  <a:srgbClr val="FFFFFF"/>
                </a:solidFill>
              </a:rPr>
              <a:t>(</a:t>
            </a:r>
            <a:r>
              <a:rPr lang="en-US" sz="2200" i="1" dirty="0">
                <a:solidFill>
                  <a:srgbClr val="FFFFFF"/>
                </a:solidFill>
              </a:rPr>
              <a:t>p</a:t>
            </a:r>
            <a:r>
              <a:rPr lang="en-US" sz="2200" dirty="0">
                <a:solidFill>
                  <a:srgbClr val="FFFFFF"/>
                </a:solidFill>
              </a:rPr>
              <a:t> = 0.018)</a:t>
            </a:r>
          </a:p>
        </p:txBody>
      </p:sp>
    </p:spTree>
    <p:extLst>
      <p:ext uri="{BB962C8B-B14F-4D97-AF65-F5344CB8AC3E}">
        <p14:creationId xmlns:p14="http://schemas.microsoft.com/office/powerpoint/2010/main" val="113553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https://www.quantumrlv.com.au/media/catalog/product/cache/1/image/9df78eab33525d08d6e5fb8d27136e95/o/r/orcam76.jpg"/>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r="-13"/>
          <a:stretch/>
        </p:blipFill>
        <p:spPr bwMode="auto">
          <a:xfrm>
            <a:off x="6096760" y="3428998"/>
            <a:ext cx="609524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sara ce reader"/>
          <p:cNvPicPr>
            <a:picLocks noChangeAspect="1" noChangeArrowheads="1"/>
          </p:cNvPicPr>
          <p:nvPr/>
        </p:nvPicPr>
        <p:blipFill rotWithShape="1">
          <a:blip r:embed="rId4">
            <a:extLst>
              <a:ext uri="{28A0092B-C50C-407E-A947-70E740481C1C}">
                <a14:useLocalDpi xmlns:a14="http://schemas.microsoft.com/office/drawing/2010/main" val="0"/>
              </a:ext>
            </a:extLst>
          </a:blip>
          <a:srcRect l="319" r="1" b="15849"/>
          <a:stretch/>
        </p:blipFill>
        <p:spPr bwMode="auto">
          <a:xfrm>
            <a:off x="6099297" y="2"/>
            <a:ext cx="6092702" cy="34289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srcRect b="30245"/>
          <a:stretch/>
        </p:blipFill>
        <p:spPr>
          <a:xfrm>
            <a:off x="0" y="3504521"/>
            <a:ext cx="4414838" cy="3353479"/>
          </a:xfrm>
          <a:prstGeom prst="rect">
            <a:avLst/>
          </a:prstGeom>
        </p:spPr>
      </p:pic>
      <p:pic>
        <p:nvPicPr>
          <p:cNvPr id="11" name="Picture 10"/>
          <p:cNvPicPr>
            <a:picLocks noChangeAspect="1"/>
          </p:cNvPicPr>
          <p:nvPr/>
        </p:nvPicPr>
        <p:blipFill rotWithShape="1">
          <a:blip r:embed="rId6"/>
          <a:srcRect t="1877" b="23048"/>
          <a:stretch/>
        </p:blipFill>
        <p:spPr>
          <a:xfrm>
            <a:off x="0" y="1"/>
            <a:ext cx="6099297" cy="3434289"/>
          </a:xfrm>
          <a:prstGeom prst="rect">
            <a:avLst/>
          </a:prstGeom>
        </p:spPr>
      </p:pic>
      <p:sp>
        <p:nvSpPr>
          <p:cNvPr id="7" name="Rectangle 6"/>
          <p:cNvSpPr/>
          <p:nvPr/>
        </p:nvSpPr>
        <p:spPr>
          <a:xfrm>
            <a:off x="0" y="0"/>
            <a:ext cx="12192000" cy="6857999"/>
          </a:xfrm>
          <a:prstGeom prst="rect">
            <a:avLst/>
          </a:prstGeom>
          <a:solidFill>
            <a:srgbClr val="000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93988"/>
            <a:endParaRPr lang="en-US" sz="3200" dirty="0">
              <a:latin typeface="Segoe UI Light" charset="0"/>
              <a:ea typeface="Segoe UI Light" charset="0"/>
              <a:cs typeface="Segoe UI Light" charset="0"/>
            </a:endParaRPr>
          </a:p>
        </p:txBody>
      </p:sp>
      <p:sp>
        <p:nvSpPr>
          <p:cNvPr id="9" name="Title 1"/>
          <p:cNvSpPr txBox="1">
            <a:spLocks/>
          </p:cNvSpPr>
          <p:nvPr/>
        </p:nvSpPr>
        <p:spPr>
          <a:xfrm>
            <a:off x="0" y="449943"/>
            <a:ext cx="6099297" cy="711200"/>
          </a:xfrm>
          <a:prstGeom prst="rect">
            <a:avLst/>
          </a:prstGeom>
          <a:solidFill>
            <a:schemeClr val="dk1">
              <a:alpha val="80000"/>
            </a:schemeClr>
          </a:solidFill>
          <a:ln w="12700" cap="flat" cmpd="sng" algn="ctr">
            <a:noFill/>
            <a:prstDash val="solid"/>
            <a:miter lim="800000"/>
          </a:ln>
        </p:spPr>
        <p:style>
          <a:lnRef idx="2">
            <a:schemeClr val="dk1">
              <a:shade val="50000"/>
            </a:schemeClr>
          </a:lnRef>
          <a:fillRef idx="1">
            <a:schemeClr val="dk1"/>
          </a:fillRef>
          <a:effectRef idx="0">
            <a:schemeClr val="dk1"/>
          </a:effectRef>
          <a:fontRef idx="minor">
            <a:schemeClr val="lt1"/>
          </a:fontRef>
        </p:style>
        <p:txBody>
          <a:bodyPr vert="horz" lIns="45720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Segoe UI Light" panose="020B0502040204020203"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cap="small" dirty="0">
                <a:solidFill>
                  <a:schemeClr val="accent4"/>
                </a:solidFill>
                <a:latin typeface="Segoe UI Semibold" panose="020B0702040204020203" pitchFamily="34" charset="0"/>
                <a:cs typeface="Segoe UI Semibold" panose="020B0702040204020203" pitchFamily="34" charset="0"/>
              </a:rPr>
              <a:t>Popular Reading Devices</a:t>
            </a:r>
          </a:p>
        </p:txBody>
      </p:sp>
    </p:spTree>
    <p:extLst>
      <p:ext uri="{BB962C8B-B14F-4D97-AF65-F5344CB8AC3E}">
        <p14:creationId xmlns:p14="http://schemas.microsoft.com/office/powerpoint/2010/main" val="447343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dirty="0">
                <a:solidFill>
                  <a:schemeClr val="accent4"/>
                </a:solidFill>
                <a:latin typeface="Segoe UI Semibold" panose="020B0702040204020203" pitchFamily="34" charset="0"/>
                <a:cs typeface="Segoe UI Semibold" panose="020B0702040204020203" pitchFamily="34" charset="0"/>
              </a:rPr>
              <a:t>Study I Findings</a:t>
            </a:r>
          </a:p>
        </p:txBody>
      </p:sp>
      <p:sp>
        <p:nvSpPr>
          <p:cNvPr id="10" name="Content Placeholder 2"/>
          <p:cNvSpPr>
            <a:spLocks noGrp="1"/>
          </p:cNvSpPr>
          <p:nvPr>
            <p:ph idx="4294967295"/>
          </p:nvPr>
        </p:nvSpPr>
        <p:spPr>
          <a:xfrm>
            <a:off x="838200" y="1611111"/>
            <a:ext cx="10563648" cy="2593356"/>
          </a:xfrm>
          <a:prstGeom prst="rect">
            <a:avLst/>
          </a:prstGeom>
        </p:spPr>
        <p:txBody>
          <a:bodyPr>
            <a:normAutofit/>
          </a:bodyPr>
          <a:lstStyle/>
          <a:p>
            <a:pPr marL="0" indent="0">
              <a:buNone/>
            </a:pPr>
            <a:r>
              <a:rPr lang="en-US" dirty="0">
                <a:solidFill>
                  <a:schemeClr val="accent4"/>
                </a:solidFill>
                <a:latin typeface="Segoe UI Semibold" panose="020B0702040204020203" pitchFamily="34" charset="0"/>
                <a:cs typeface="Segoe UI Semibold" panose="020B0702040204020203" pitchFamily="34" charset="0"/>
              </a:rPr>
              <a:t>Haptic vs. Audio: Quantitative Performance</a:t>
            </a:r>
          </a:p>
          <a:p>
            <a:pPr marL="0" indent="0">
              <a:buNone/>
            </a:pPr>
            <a:r>
              <a:rPr lang="en-US" sz="2400" dirty="0">
                <a:solidFill>
                  <a:srgbClr val="FFFFFF"/>
                </a:solidFill>
              </a:rPr>
              <a:t>Line tracing / magazine documents: </a:t>
            </a:r>
            <a:r>
              <a:rPr lang="en-US" sz="2400" b="1" dirty="0">
                <a:solidFill>
                  <a:schemeClr val="accent4"/>
                </a:solidFill>
                <a:latin typeface="Segoe UI Semibold" charset="0"/>
                <a:ea typeface="Segoe UI Semibold" charset="0"/>
                <a:cs typeface="Segoe UI Semibold" charset="0"/>
              </a:rPr>
              <a:t>Audio</a:t>
            </a:r>
            <a:r>
              <a:rPr lang="en-US" sz="2400" dirty="0">
                <a:solidFill>
                  <a:srgbClr val="FFFFFF"/>
                </a:solidFill>
              </a:rPr>
              <a:t> significantly more accurate </a:t>
            </a:r>
            <a:r>
              <a:rPr lang="en-US" sz="2200" dirty="0">
                <a:solidFill>
                  <a:srgbClr val="FFFFFF"/>
                </a:solidFill>
              </a:rPr>
              <a:t>(</a:t>
            </a:r>
            <a:r>
              <a:rPr lang="en-US" sz="2200" i="1" dirty="0">
                <a:solidFill>
                  <a:srgbClr val="FFFFFF"/>
                </a:solidFill>
              </a:rPr>
              <a:t>p</a:t>
            </a:r>
            <a:r>
              <a:rPr lang="en-US" sz="2200" dirty="0">
                <a:solidFill>
                  <a:srgbClr val="FFFFFF"/>
                </a:solidFill>
              </a:rPr>
              <a:t> = 0.018)</a:t>
            </a:r>
          </a:p>
        </p:txBody>
      </p:sp>
      <p:grpSp>
        <p:nvGrpSpPr>
          <p:cNvPr id="11" name="Group 10"/>
          <p:cNvGrpSpPr/>
          <p:nvPr/>
        </p:nvGrpSpPr>
        <p:grpSpPr>
          <a:xfrm>
            <a:off x="1498800" y="3093550"/>
            <a:ext cx="9242447" cy="3537265"/>
            <a:chOff x="1259288" y="3036400"/>
            <a:chExt cx="9242447" cy="3537265"/>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024" y="3621175"/>
              <a:ext cx="4032342" cy="2402798"/>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363" y="3622657"/>
              <a:ext cx="4032341" cy="2402798"/>
            </a:xfrm>
            <a:prstGeom prst="rect">
              <a:avLst/>
            </a:prstGeom>
          </p:spPr>
        </p:pic>
        <p:sp>
          <p:nvSpPr>
            <p:cNvPr id="15" name="TextBox 14"/>
            <p:cNvSpPr txBox="1"/>
            <p:nvPr/>
          </p:nvSpPr>
          <p:spPr>
            <a:xfrm>
              <a:off x="1600363" y="3037882"/>
              <a:ext cx="3999377" cy="584775"/>
            </a:xfrm>
            <a:prstGeom prst="rect">
              <a:avLst/>
            </a:prstGeom>
            <a:noFill/>
          </p:spPr>
          <p:txBody>
            <a:bodyPr wrap="square" rtlCol="0" anchor="ctr">
              <a:spAutoFit/>
            </a:bodyPr>
            <a:lstStyle/>
            <a:p>
              <a:pPr algn="ctr"/>
              <a:r>
                <a:rPr lang="en-US" sz="3200" dirty="0">
                  <a:solidFill>
                    <a:schemeClr val="accent4"/>
                  </a:solidFill>
                  <a:latin typeface="Segoe Condensed" panose="020B0606040200020203" pitchFamily="34" charset="0"/>
                  <a:cs typeface="Segoe UI Light"/>
                </a:rPr>
                <a:t>audio</a:t>
              </a:r>
            </a:p>
          </p:txBody>
        </p:sp>
        <p:sp>
          <p:nvSpPr>
            <p:cNvPr id="16" name="TextBox 15"/>
            <p:cNvSpPr txBox="1"/>
            <p:nvPr/>
          </p:nvSpPr>
          <p:spPr>
            <a:xfrm>
              <a:off x="6120024" y="3036400"/>
              <a:ext cx="4032342" cy="584775"/>
            </a:xfrm>
            <a:prstGeom prst="rect">
              <a:avLst/>
            </a:prstGeom>
            <a:noFill/>
          </p:spPr>
          <p:txBody>
            <a:bodyPr wrap="square" rtlCol="0" anchor="ctr">
              <a:spAutoFit/>
            </a:bodyPr>
            <a:lstStyle/>
            <a:p>
              <a:pPr algn="ctr"/>
              <a:r>
                <a:rPr lang="en-US" sz="3200" dirty="0">
                  <a:solidFill>
                    <a:schemeClr val="accent4"/>
                  </a:solidFill>
                  <a:latin typeface="Segoe Condensed" panose="020B0606040200020203" pitchFamily="34" charset="0"/>
                  <a:cs typeface="Segoe UI Light"/>
                </a:rPr>
                <a:t>haptic</a:t>
              </a:r>
            </a:p>
          </p:txBody>
        </p:sp>
        <p:grpSp>
          <p:nvGrpSpPr>
            <p:cNvPr id="17" name="Group 16"/>
            <p:cNvGrpSpPr/>
            <p:nvPr/>
          </p:nvGrpSpPr>
          <p:grpSpPr>
            <a:xfrm>
              <a:off x="1259288" y="6136436"/>
              <a:ext cx="9242447" cy="437229"/>
              <a:chOff x="838200" y="6092455"/>
              <a:chExt cx="10563648" cy="499731"/>
            </a:xfrm>
          </p:grpSpPr>
          <p:sp>
            <p:nvSpPr>
              <p:cNvPr id="18" name="Content Placeholder 2"/>
              <p:cNvSpPr txBox="1">
                <a:spLocks/>
              </p:cNvSpPr>
              <p:nvPr/>
            </p:nvSpPr>
            <p:spPr>
              <a:xfrm>
                <a:off x="838200" y="6092455"/>
                <a:ext cx="10563648" cy="4997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Segoe UI Light" charset="0"/>
                    <a:ea typeface="Segoe UI Light" charset="0"/>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Segoe UI Light" charset="0"/>
                    <a:ea typeface="Segoe UI Light" charset="0"/>
                    <a:cs typeface="Segoe UI Light"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Segoe UI Light" charset="0"/>
                    <a:ea typeface="Segoe UI Light" charset="0"/>
                    <a:cs typeface="Segoe UI Light"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rgbClr val="FFFFFF"/>
                    </a:solidFill>
                  </a:rPr>
                  <a:t>Example finger traces—</a:t>
                </a:r>
                <a:r>
                  <a:rPr lang="en-US" sz="2400" dirty="0">
                    <a:solidFill>
                      <a:srgbClr val="FF0000"/>
                    </a:solidFill>
                    <a:latin typeface="Segoe UI Semibold" panose="020B0702040204020203" pitchFamily="34" charset="0"/>
                    <a:cs typeface="Segoe UI Semibold" panose="020B0702040204020203" pitchFamily="34" charset="0"/>
                  </a:rPr>
                  <a:t>Dashed red lines </a:t>
                </a:r>
                <a:r>
                  <a:rPr lang="en-US" sz="2400" dirty="0">
                    <a:solidFill>
                      <a:srgbClr val="FFFFFF"/>
                    </a:solidFill>
                  </a:rPr>
                  <a:t>mark drift off of the line</a:t>
                </a:r>
                <a:endParaRPr lang="en-US" dirty="0">
                  <a:solidFill>
                    <a:srgbClr val="FFFFFF"/>
                  </a:solidFill>
                </a:endParaRPr>
              </a:p>
            </p:txBody>
          </p:sp>
          <p:cxnSp>
            <p:nvCxnSpPr>
              <p:cNvPr id="19" name="Straight Connector 18"/>
              <p:cNvCxnSpPr/>
              <p:nvPr/>
            </p:nvCxnSpPr>
            <p:spPr>
              <a:xfrm>
                <a:off x="5002237" y="6561814"/>
                <a:ext cx="2190306" cy="0"/>
              </a:xfrm>
              <a:prstGeom prst="line">
                <a:avLst/>
              </a:prstGeom>
              <a:ln w="508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6607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dirty="0">
                <a:solidFill>
                  <a:schemeClr val="accent4"/>
                </a:solidFill>
                <a:latin typeface="Segoe UI Semibold" panose="020B0702040204020203" pitchFamily="34" charset="0"/>
                <a:cs typeface="Segoe UI Semibold" panose="020B0702040204020203" pitchFamily="34" charset="0"/>
              </a:rPr>
              <a:t>Study I Findings</a:t>
            </a:r>
          </a:p>
        </p:txBody>
      </p:sp>
      <p:sp>
        <p:nvSpPr>
          <p:cNvPr id="10" name="Content Placeholder 2"/>
          <p:cNvSpPr>
            <a:spLocks noGrp="1"/>
          </p:cNvSpPr>
          <p:nvPr>
            <p:ph idx="4294967295"/>
          </p:nvPr>
        </p:nvSpPr>
        <p:spPr>
          <a:xfrm>
            <a:off x="838200" y="1611111"/>
            <a:ext cx="10563648" cy="2593356"/>
          </a:xfrm>
          <a:prstGeom prst="rect">
            <a:avLst/>
          </a:prstGeom>
        </p:spPr>
        <p:txBody>
          <a:bodyPr>
            <a:normAutofit/>
          </a:bodyPr>
          <a:lstStyle/>
          <a:p>
            <a:pPr marL="0" indent="0">
              <a:buNone/>
            </a:pPr>
            <a:r>
              <a:rPr lang="en-US" dirty="0">
                <a:solidFill>
                  <a:schemeClr val="accent4"/>
                </a:solidFill>
                <a:latin typeface="Segoe UI Semibold" panose="020B0702040204020203" pitchFamily="34" charset="0"/>
                <a:cs typeface="Segoe UI Semibold" panose="020B0702040204020203" pitchFamily="34" charset="0"/>
              </a:rPr>
              <a:t>Haptic vs. Audio: Quantitative Performance</a:t>
            </a:r>
          </a:p>
          <a:p>
            <a:pPr marL="0" indent="0">
              <a:buNone/>
            </a:pPr>
            <a:r>
              <a:rPr lang="en-US" sz="2400" dirty="0">
                <a:solidFill>
                  <a:schemeClr val="bg1">
                    <a:lumMod val="75000"/>
                  </a:schemeClr>
                </a:solidFill>
              </a:rPr>
              <a:t>Line tracing / magazine documents: </a:t>
            </a:r>
            <a:r>
              <a:rPr lang="en-US" sz="2400" b="1" dirty="0">
                <a:solidFill>
                  <a:schemeClr val="accent4">
                    <a:lumMod val="75000"/>
                  </a:schemeClr>
                </a:solidFill>
                <a:latin typeface="Segoe UI Semibold" charset="0"/>
                <a:ea typeface="Segoe UI Semibold" charset="0"/>
                <a:cs typeface="Segoe UI Semibold" charset="0"/>
              </a:rPr>
              <a:t>Audio</a:t>
            </a:r>
            <a:r>
              <a:rPr lang="en-US" sz="2400" dirty="0">
                <a:solidFill>
                  <a:schemeClr val="accent4">
                    <a:lumMod val="75000"/>
                  </a:schemeClr>
                </a:solidFill>
              </a:rPr>
              <a:t> </a:t>
            </a:r>
            <a:r>
              <a:rPr lang="en-US" sz="2400" dirty="0">
                <a:solidFill>
                  <a:schemeClr val="bg1">
                    <a:lumMod val="75000"/>
                  </a:schemeClr>
                </a:solidFill>
              </a:rPr>
              <a:t>significantly more accurate </a:t>
            </a:r>
            <a:r>
              <a:rPr lang="en-US" sz="2200" dirty="0">
                <a:solidFill>
                  <a:schemeClr val="bg1">
                    <a:lumMod val="75000"/>
                  </a:schemeClr>
                </a:solidFill>
              </a:rPr>
              <a:t>(</a:t>
            </a:r>
            <a:r>
              <a:rPr lang="en-US" sz="2200" i="1" dirty="0">
                <a:solidFill>
                  <a:schemeClr val="bg1">
                    <a:lumMod val="75000"/>
                  </a:schemeClr>
                </a:solidFill>
              </a:rPr>
              <a:t>p</a:t>
            </a:r>
            <a:r>
              <a:rPr lang="en-US" sz="2200" dirty="0">
                <a:solidFill>
                  <a:schemeClr val="bg1">
                    <a:lumMod val="75000"/>
                  </a:schemeClr>
                </a:solidFill>
              </a:rPr>
              <a:t> = 0.018)</a:t>
            </a:r>
          </a:p>
          <a:p>
            <a:pPr marL="0" indent="0">
              <a:buNone/>
            </a:pPr>
            <a:r>
              <a:rPr lang="en-US" sz="2900" dirty="0">
                <a:solidFill>
                  <a:srgbClr val="FFFFFF"/>
                </a:solidFill>
              </a:rPr>
              <a:t>Comprehension high, no significant differences between conditions</a:t>
            </a:r>
          </a:p>
        </p:txBody>
      </p:sp>
      <p:grpSp>
        <p:nvGrpSpPr>
          <p:cNvPr id="5" name="Group 4"/>
          <p:cNvGrpSpPr/>
          <p:nvPr/>
        </p:nvGrpSpPr>
        <p:grpSpPr>
          <a:xfrm>
            <a:off x="1498800" y="3093550"/>
            <a:ext cx="9242447" cy="3537265"/>
            <a:chOff x="1259288" y="3036400"/>
            <a:chExt cx="9242447" cy="3537265"/>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024" y="3621175"/>
              <a:ext cx="4032342" cy="2402798"/>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363" y="3622657"/>
              <a:ext cx="4032341" cy="2402798"/>
            </a:xfrm>
            <a:prstGeom prst="rect">
              <a:avLst/>
            </a:prstGeom>
          </p:spPr>
        </p:pic>
        <p:sp>
          <p:nvSpPr>
            <p:cNvPr id="14" name="TextBox 13"/>
            <p:cNvSpPr txBox="1"/>
            <p:nvPr/>
          </p:nvSpPr>
          <p:spPr>
            <a:xfrm>
              <a:off x="1600363" y="3037882"/>
              <a:ext cx="3999377" cy="584775"/>
            </a:xfrm>
            <a:prstGeom prst="rect">
              <a:avLst/>
            </a:prstGeom>
            <a:noFill/>
          </p:spPr>
          <p:txBody>
            <a:bodyPr wrap="square" rtlCol="0" anchor="ctr">
              <a:spAutoFit/>
            </a:bodyPr>
            <a:lstStyle/>
            <a:p>
              <a:pPr algn="ctr"/>
              <a:r>
                <a:rPr lang="en-US" sz="3200" dirty="0">
                  <a:solidFill>
                    <a:schemeClr val="accent4"/>
                  </a:solidFill>
                  <a:latin typeface="Segoe Condensed" panose="020B0606040200020203" pitchFamily="34" charset="0"/>
                  <a:cs typeface="Segoe UI Light"/>
                </a:rPr>
                <a:t>audio</a:t>
              </a:r>
            </a:p>
          </p:txBody>
        </p:sp>
        <p:sp>
          <p:nvSpPr>
            <p:cNvPr id="15" name="TextBox 14"/>
            <p:cNvSpPr txBox="1"/>
            <p:nvPr/>
          </p:nvSpPr>
          <p:spPr>
            <a:xfrm>
              <a:off x="6120024" y="3036400"/>
              <a:ext cx="4032342" cy="584775"/>
            </a:xfrm>
            <a:prstGeom prst="rect">
              <a:avLst/>
            </a:prstGeom>
            <a:noFill/>
          </p:spPr>
          <p:txBody>
            <a:bodyPr wrap="square" rtlCol="0" anchor="ctr">
              <a:spAutoFit/>
            </a:bodyPr>
            <a:lstStyle/>
            <a:p>
              <a:pPr algn="ctr"/>
              <a:r>
                <a:rPr lang="en-US" sz="3200" dirty="0">
                  <a:solidFill>
                    <a:schemeClr val="accent4"/>
                  </a:solidFill>
                  <a:latin typeface="Segoe Condensed" panose="020B0606040200020203" pitchFamily="34" charset="0"/>
                  <a:cs typeface="Segoe UI Light"/>
                </a:rPr>
                <a:t>haptic</a:t>
              </a:r>
            </a:p>
          </p:txBody>
        </p:sp>
        <p:grpSp>
          <p:nvGrpSpPr>
            <p:cNvPr id="16" name="Group 15"/>
            <p:cNvGrpSpPr/>
            <p:nvPr/>
          </p:nvGrpSpPr>
          <p:grpSpPr>
            <a:xfrm>
              <a:off x="1259288" y="6136436"/>
              <a:ext cx="9242447" cy="437229"/>
              <a:chOff x="838200" y="6092455"/>
              <a:chExt cx="10563648" cy="499731"/>
            </a:xfrm>
          </p:grpSpPr>
          <p:sp>
            <p:nvSpPr>
              <p:cNvPr id="17" name="Content Placeholder 2"/>
              <p:cNvSpPr txBox="1">
                <a:spLocks/>
              </p:cNvSpPr>
              <p:nvPr/>
            </p:nvSpPr>
            <p:spPr>
              <a:xfrm>
                <a:off x="838200" y="6092455"/>
                <a:ext cx="10563648" cy="4997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Segoe UI Light" charset="0"/>
                    <a:ea typeface="Segoe UI Light" charset="0"/>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Segoe UI Light" charset="0"/>
                    <a:ea typeface="Segoe UI Light" charset="0"/>
                    <a:cs typeface="Segoe UI Light"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Segoe UI Light" charset="0"/>
                    <a:ea typeface="Segoe UI Light" charset="0"/>
                    <a:cs typeface="Segoe UI Light"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rgbClr val="FFFFFF"/>
                    </a:solidFill>
                  </a:rPr>
                  <a:t>Example finger traces—</a:t>
                </a:r>
                <a:r>
                  <a:rPr lang="en-US" sz="2400" dirty="0">
                    <a:solidFill>
                      <a:srgbClr val="FF0000"/>
                    </a:solidFill>
                    <a:latin typeface="Segoe UI Semibold" panose="020B0702040204020203" pitchFamily="34" charset="0"/>
                    <a:cs typeface="Segoe UI Semibold" panose="020B0702040204020203" pitchFamily="34" charset="0"/>
                  </a:rPr>
                  <a:t>Dashed red lines </a:t>
                </a:r>
                <a:r>
                  <a:rPr lang="en-US" sz="2400" dirty="0">
                    <a:solidFill>
                      <a:srgbClr val="FFFFFF"/>
                    </a:solidFill>
                  </a:rPr>
                  <a:t>mark drift off of the line</a:t>
                </a:r>
                <a:endParaRPr lang="en-US" dirty="0">
                  <a:solidFill>
                    <a:srgbClr val="FFFFFF"/>
                  </a:solidFill>
                </a:endParaRPr>
              </a:p>
            </p:txBody>
          </p:sp>
          <p:cxnSp>
            <p:nvCxnSpPr>
              <p:cNvPr id="18" name="Straight Connector 17"/>
              <p:cNvCxnSpPr/>
              <p:nvPr/>
            </p:nvCxnSpPr>
            <p:spPr>
              <a:xfrm>
                <a:off x="5002237" y="6561814"/>
                <a:ext cx="2190306" cy="0"/>
              </a:xfrm>
              <a:prstGeom prst="line">
                <a:avLst/>
              </a:prstGeom>
              <a:ln w="508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46303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dirty="0">
                <a:solidFill>
                  <a:srgbClr val="FFC000"/>
                </a:solidFill>
                <a:latin typeface="Segoe UI Semibold" panose="020B0702040204020203" pitchFamily="34" charset="0"/>
                <a:cs typeface="Segoe UI Semibold" panose="020B0702040204020203" pitchFamily="34" charset="0"/>
              </a:rPr>
              <a:t>Study I Findings</a:t>
            </a:r>
          </a:p>
        </p:txBody>
      </p:sp>
      <p:sp>
        <p:nvSpPr>
          <p:cNvPr id="5" name="Content Placeholder 2"/>
          <p:cNvSpPr>
            <a:spLocks noGrp="1"/>
          </p:cNvSpPr>
          <p:nvPr>
            <p:ph idx="4294967295"/>
          </p:nvPr>
        </p:nvSpPr>
        <p:spPr>
          <a:xfrm>
            <a:off x="838200" y="1611111"/>
            <a:ext cx="10515600" cy="2593356"/>
          </a:xfrm>
          <a:prstGeom prst="rect">
            <a:avLst/>
          </a:prstGeom>
        </p:spPr>
        <p:txBody>
          <a:bodyPr>
            <a:noAutofit/>
          </a:bodyPr>
          <a:lstStyle/>
          <a:p>
            <a:pPr marL="0" indent="0">
              <a:buNone/>
            </a:pPr>
            <a:r>
              <a:rPr lang="en-US" dirty="0">
                <a:solidFill>
                  <a:schemeClr val="accent4"/>
                </a:solidFill>
                <a:latin typeface="Segoe UI Semibold" panose="020B0702040204020203" pitchFamily="34" charset="0"/>
                <a:cs typeface="Segoe UI Semibold" panose="020B0702040204020203" pitchFamily="34" charset="0"/>
              </a:rPr>
              <a:t>Haptic vs. Audio: Subjective Preference</a:t>
            </a:r>
          </a:p>
          <a:p>
            <a:pPr marL="0" indent="0">
              <a:buNone/>
            </a:pPr>
            <a:r>
              <a:rPr lang="en-US" sz="2700" dirty="0">
                <a:solidFill>
                  <a:srgbClr val="FFFFFF"/>
                </a:solidFill>
                <a:latin typeface="Segoe UI Light" panose="020B0502040204020203" pitchFamily="34" charset="0"/>
                <a:cs typeface="Segoe UI Light" panose="020B0502040204020203" pitchFamily="34" charset="0"/>
              </a:rPr>
              <a:t>Preferences split (11 haptic, 7 audio, 1 equal preference)</a:t>
            </a:r>
          </a:p>
        </p:txBody>
      </p:sp>
    </p:spTree>
    <p:extLst>
      <p:ext uri="{BB962C8B-B14F-4D97-AF65-F5344CB8AC3E}">
        <p14:creationId xmlns:p14="http://schemas.microsoft.com/office/powerpoint/2010/main" val="194379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dirty="0">
                <a:solidFill>
                  <a:srgbClr val="FFC000"/>
                </a:solidFill>
                <a:latin typeface="Segoe UI Semibold" panose="020B0702040204020203" pitchFamily="34" charset="0"/>
                <a:cs typeface="Segoe UI Semibold" panose="020B0702040204020203" pitchFamily="34" charset="0"/>
              </a:rPr>
              <a:t>Study I Findings</a:t>
            </a:r>
          </a:p>
        </p:txBody>
      </p:sp>
      <p:sp>
        <p:nvSpPr>
          <p:cNvPr id="5" name="Content Placeholder 2"/>
          <p:cNvSpPr>
            <a:spLocks noGrp="1"/>
          </p:cNvSpPr>
          <p:nvPr>
            <p:ph idx="4294967295"/>
          </p:nvPr>
        </p:nvSpPr>
        <p:spPr>
          <a:xfrm>
            <a:off x="838200" y="1611111"/>
            <a:ext cx="10515600" cy="2593356"/>
          </a:xfrm>
          <a:prstGeom prst="rect">
            <a:avLst/>
          </a:prstGeom>
        </p:spPr>
        <p:txBody>
          <a:bodyPr>
            <a:noAutofit/>
          </a:bodyPr>
          <a:lstStyle/>
          <a:p>
            <a:pPr marL="0" indent="0">
              <a:buNone/>
            </a:pPr>
            <a:r>
              <a:rPr lang="en-US" dirty="0">
                <a:solidFill>
                  <a:schemeClr val="accent4"/>
                </a:solidFill>
                <a:latin typeface="Segoe UI Semibold" panose="020B0702040204020203" pitchFamily="34" charset="0"/>
                <a:cs typeface="Segoe UI Semibold" panose="020B0702040204020203" pitchFamily="34" charset="0"/>
              </a:rPr>
              <a:t>Haptic vs. Audio: Subjective Preference</a:t>
            </a:r>
          </a:p>
          <a:p>
            <a:pPr marL="0" indent="0">
              <a:buNone/>
            </a:pPr>
            <a:r>
              <a:rPr lang="en-US" sz="2700" dirty="0">
                <a:solidFill>
                  <a:srgbClr val="FFFFFF"/>
                </a:solidFill>
                <a:latin typeface="Segoe UI Light" panose="020B0502040204020203" pitchFamily="34" charset="0"/>
                <a:cs typeface="Segoe UI Light" panose="020B0502040204020203" pitchFamily="34" charset="0"/>
              </a:rPr>
              <a:t>Preferences split (11 haptic, 7 audio, 1 equal preference)</a:t>
            </a:r>
          </a:p>
        </p:txBody>
      </p:sp>
      <p:graphicFrame>
        <p:nvGraphicFramePr>
          <p:cNvPr id="4" name="Table 3"/>
          <p:cNvGraphicFramePr>
            <a:graphicFrameLocks noGrp="1"/>
          </p:cNvGraphicFramePr>
          <p:nvPr>
            <p:extLst>
              <p:ext uri="{D42A27DB-BD31-4B8C-83A1-F6EECF244321}">
                <p14:modId xmlns:p14="http://schemas.microsoft.com/office/powerpoint/2010/main" val="3293000450"/>
              </p:ext>
            </p:extLst>
          </p:nvPr>
        </p:nvGraphicFramePr>
        <p:xfrm>
          <a:off x="2146232" y="3165955"/>
          <a:ext cx="7899536" cy="2773680"/>
        </p:xfrm>
        <a:graphic>
          <a:graphicData uri="http://schemas.openxmlformats.org/drawingml/2006/table">
            <a:tbl>
              <a:tblPr firstRow="1" bandRow="1">
                <a:tableStyleId>{2D5ABB26-0587-4C30-8999-92F81FD0307C}</a:tableStyleId>
              </a:tblPr>
              <a:tblGrid>
                <a:gridCol w="3978074">
                  <a:extLst>
                    <a:ext uri="{9D8B030D-6E8A-4147-A177-3AD203B41FA5}">
                      <a16:colId xmlns:a16="http://schemas.microsoft.com/office/drawing/2014/main" xmlns="" val="20000"/>
                    </a:ext>
                  </a:extLst>
                </a:gridCol>
                <a:gridCol w="3921462">
                  <a:extLst>
                    <a:ext uri="{9D8B030D-6E8A-4147-A177-3AD203B41FA5}">
                      <a16:colId xmlns:a16="http://schemas.microsoft.com/office/drawing/2014/main" xmlns="" val="20001"/>
                    </a:ext>
                  </a:extLst>
                </a:gridCol>
              </a:tblGrid>
              <a:tr h="370840">
                <a:tc>
                  <a:txBody>
                    <a:bodyPr/>
                    <a:lstStyle/>
                    <a:p>
                      <a:r>
                        <a:rPr lang="en-US" sz="2600" dirty="0">
                          <a:solidFill>
                            <a:schemeClr val="accent4"/>
                          </a:solidFill>
                          <a:latin typeface="Segoe UI Semibold" panose="020B0702040204020203" pitchFamily="34" charset="0"/>
                          <a:cs typeface="Segoe UI Semibold" panose="020B0702040204020203" pitchFamily="34" charset="0"/>
                        </a:rPr>
                        <a:t>Preferred Haptic</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2600" dirty="0">
                        <a:solidFill>
                          <a:schemeClr val="accent4"/>
                        </a:solidFill>
                        <a:latin typeface="Segoe UI Light"/>
                        <a:cs typeface="Segoe UI Light"/>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pPr>
                        <a:lnSpc>
                          <a:spcPct val="150000"/>
                        </a:lnSpc>
                      </a:pPr>
                      <a:r>
                        <a:rPr lang="en-US" sz="2400" dirty="0">
                          <a:solidFill>
                            <a:schemeClr val="bg1"/>
                          </a:solidFill>
                          <a:latin typeface="Segoe UI Light"/>
                          <a:cs typeface="Segoe UI Light"/>
                        </a:rPr>
                        <a:t>More intuitive</a:t>
                      </a:r>
                    </a:p>
                    <a:p>
                      <a:pPr>
                        <a:lnSpc>
                          <a:spcPct val="150000"/>
                        </a:lnSpc>
                      </a:pPr>
                      <a:r>
                        <a:rPr lang="en-US" sz="2400" dirty="0">
                          <a:solidFill>
                            <a:schemeClr val="bg1"/>
                          </a:solidFill>
                          <a:latin typeface="Segoe UI Light"/>
                          <a:cs typeface="Segoe UI Light"/>
                        </a:rPr>
                        <a:t>Easier to use</a:t>
                      </a:r>
                    </a:p>
                    <a:p>
                      <a:pPr>
                        <a:lnSpc>
                          <a:spcPct val="150000"/>
                        </a:lnSpc>
                      </a:pPr>
                      <a:r>
                        <a:rPr lang="en-US" sz="2400" dirty="0">
                          <a:solidFill>
                            <a:schemeClr val="bg1"/>
                          </a:solidFill>
                          <a:latin typeface="Segoe UI Light"/>
                          <a:cs typeface="Segoe UI Light"/>
                        </a:rPr>
                        <a:t>Faster</a:t>
                      </a:r>
                    </a:p>
                    <a:p>
                      <a:pPr>
                        <a:lnSpc>
                          <a:spcPct val="150000"/>
                        </a:lnSpc>
                      </a:pPr>
                      <a:r>
                        <a:rPr lang="en-US" sz="2400" dirty="0">
                          <a:solidFill>
                            <a:schemeClr val="bg1"/>
                          </a:solidFill>
                          <a:latin typeface="Segoe UI Light"/>
                          <a:cs typeface="Segoe UI Light"/>
                        </a:rPr>
                        <a:t>Less distracting</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50000"/>
                        </a:lnSpc>
                      </a:pPr>
                      <a:endParaRPr lang="en-US" sz="2400" dirty="0">
                        <a:solidFill>
                          <a:srgbClr val="FFFFFF"/>
                        </a:solidFill>
                        <a:latin typeface="Segoe UI Light"/>
                        <a:cs typeface="Segoe UI Light"/>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81119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dirty="0">
                <a:solidFill>
                  <a:srgbClr val="FFC000"/>
                </a:solidFill>
                <a:latin typeface="Segoe UI Semibold" panose="020B0702040204020203" pitchFamily="34" charset="0"/>
                <a:cs typeface="Segoe UI Semibold" panose="020B0702040204020203" pitchFamily="34" charset="0"/>
              </a:rPr>
              <a:t>Study I Findings</a:t>
            </a:r>
          </a:p>
        </p:txBody>
      </p:sp>
      <p:sp>
        <p:nvSpPr>
          <p:cNvPr id="5" name="Content Placeholder 2"/>
          <p:cNvSpPr>
            <a:spLocks noGrp="1"/>
          </p:cNvSpPr>
          <p:nvPr>
            <p:ph idx="4294967295"/>
          </p:nvPr>
        </p:nvSpPr>
        <p:spPr>
          <a:xfrm>
            <a:off x="838200" y="1611111"/>
            <a:ext cx="10515600" cy="2593356"/>
          </a:xfrm>
          <a:prstGeom prst="rect">
            <a:avLst/>
          </a:prstGeom>
        </p:spPr>
        <p:txBody>
          <a:bodyPr>
            <a:noAutofit/>
          </a:bodyPr>
          <a:lstStyle/>
          <a:p>
            <a:pPr marL="0" indent="0">
              <a:buNone/>
            </a:pPr>
            <a:r>
              <a:rPr lang="en-US" dirty="0">
                <a:solidFill>
                  <a:schemeClr val="accent4"/>
                </a:solidFill>
                <a:latin typeface="Segoe UI Semibold" panose="020B0702040204020203" pitchFamily="34" charset="0"/>
                <a:cs typeface="Segoe UI Semibold" panose="020B0702040204020203" pitchFamily="34" charset="0"/>
              </a:rPr>
              <a:t>Haptic vs. Audio: Subjective Preference</a:t>
            </a:r>
          </a:p>
          <a:p>
            <a:pPr marL="0" indent="0">
              <a:buNone/>
            </a:pPr>
            <a:r>
              <a:rPr lang="en-US" sz="2700" dirty="0">
                <a:solidFill>
                  <a:srgbClr val="FFFFFF"/>
                </a:solidFill>
                <a:latin typeface="Segoe UI Light" panose="020B0502040204020203" pitchFamily="34" charset="0"/>
                <a:cs typeface="Segoe UI Light" panose="020B0502040204020203" pitchFamily="34" charset="0"/>
              </a:rPr>
              <a:t>Preferences split (11 haptic, 7 audio, 1 equal preference)</a:t>
            </a:r>
          </a:p>
        </p:txBody>
      </p:sp>
      <p:graphicFrame>
        <p:nvGraphicFramePr>
          <p:cNvPr id="4" name="Table 3"/>
          <p:cNvGraphicFramePr>
            <a:graphicFrameLocks noGrp="1"/>
          </p:cNvGraphicFramePr>
          <p:nvPr>
            <p:extLst>
              <p:ext uri="{D42A27DB-BD31-4B8C-83A1-F6EECF244321}">
                <p14:modId xmlns:p14="http://schemas.microsoft.com/office/powerpoint/2010/main" val="189333571"/>
              </p:ext>
            </p:extLst>
          </p:nvPr>
        </p:nvGraphicFramePr>
        <p:xfrm>
          <a:off x="2146232" y="3165955"/>
          <a:ext cx="7899536" cy="2992120"/>
        </p:xfrm>
        <a:graphic>
          <a:graphicData uri="http://schemas.openxmlformats.org/drawingml/2006/table">
            <a:tbl>
              <a:tblPr firstRow="1" bandRow="1">
                <a:tableStyleId>{2D5ABB26-0587-4C30-8999-92F81FD0307C}</a:tableStyleId>
              </a:tblPr>
              <a:tblGrid>
                <a:gridCol w="3978074">
                  <a:extLst>
                    <a:ext uri="{9D8B030D-6E8A-4147-A177-3AD203B41FA5}">
                      <a16:colId xmlns:a16="http://schemas.microsoft.com/office/drawing/2014/main" xmlns="" val="20000"/>
                    </a:ext>
                  </a:extLst>
                </a:gridCol>
                <a:gridCol w="3921462">
                  <a:extLst>
                    <a:ext uri="{9D8B030D-6E8A-4147-A177-3AD203B41FA5}">
                      <a16:colId xmlns:a16="http://schemas.microsoft.com/office/drawing/2014/main" xmlns="" val="20001"/>
                    </a:ext>
                  </a:extLst>
                </a:gridCol>
              </a:tblGrid>
              <a:tr h="370840">
                <a:tc>
                  <a:txBody>
                    <a:bodyPr/>
                    <a:lstStyle/>
                    <a:p>
                      <a:r>
                        <a:rPr lang="en-US" sz="2600" dirty="0">
                          <a:solidFill>
                            <a:schemeClr val="accent4">
                              <a:lumMod val="75000"/>
                            </a:schemeClr>
                          </a:solidFill>
                          <a:latin typeface="Segoe UI Semibold" panose="020B0702040204020203" pitchFamily="34" charset="0"/>
                          <a:cs typeface="Segoe UI Semibold" panose="020B0702040204020203" pitchFamily="34" charset="0"/>
                        </a:rPr>
                        <a:t>Preferred Haptic</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dirty="0">
                          <a:solidFill>
                            <a:schemeClr val="accent4"/>
                          </a:solidFill>
                          <a:latin typeface="Segoe UI Semibold" panose="020B0702040204020203" pitchFamily="34" charset="0"/>
                          <a:cs typeface="Segoe UI Semibold" panose="020B0702040204020203" pitchFamily="34" charset="0"/>
                        </a:rPr>
                        <a:t>Preferred Audio</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pPr>
                        <a:lnSpc>
                          <a:spcPct val="150000"/>
                        </a:lnSpc>
                      </a:pPr>
                      <a:r>
                        <a:rPr lang="en-US" sz="2400" dirty="0">
                          <a:solidFill>
                            <a:schemeClr val="bg1">
                              <a:lumMod val="75000"/>
                            </a:schemeClr>
                          </a:solidFill>
                          <a:latin typeface="Segoe UI Light"/>
                          <a:cs typeface="Segoe UI Light"/>
                        </a:rPr>
                        <a:t>More intuitive</a:t>
                      </a:r>
                    </a:p>
                    <a:p>
                      <a:pPr>
                        <a:lnSpc>
                          <a:spcPct val="150000"/>
                        </a:lnSpc>
                      </a:pPr>
                      <a:r>
                        <a:rPr lang="en-US" sz="2400" dirty="0">
                          <a:solidFill>
                            <a:schemeClr val="bg1">
                              <a:lumMod val="75000"/>
                            </a:schemeClr>
                          </a:solidFill>
                          <a:latin typeface="Segoe UI Light"/>
                          <a:cs typeface="Segoe UI Light"/>
                        </a:rPr>
                        <a:t>Easier to use</a:t>
                      </a:r>
                    </a:p>
                    <a:p>
                      <a:pPr>
                        <a:lnSpc>
                          <a:spcPct val="150000"/>
                        </a:lnSpc>
                      </a:pPr>
                      <a:r>
                        <a:rPr lang="en-US" sz="2400" dirty="0">
                          <a:solidFill>
                            <a:schemeClr val="bg1">
                              <a:lumMod val="75000"/>
                            </a:schemeClr>
                          </a:solidFill>
                          <a:latin typeface="Segoe UI Light"/>
                          <a:cs typeface="Segoe UI Light"/>
                        </a:rPr>
                        <a:t>Faster</a:t>
                      </a:r>
                    </a:p>
                    <a:p>
                      <a:pPr>
                        <a:lnSpc>
                          <a:spcPct val="150000"/>
                        </a:lnSpc>
                      </a:pPr>
                      <a:r>
                        <a:rPr lang="en-US" sz="2400" dirty="0">
                          <a:solidFill>
                            <a:schemeClr val="bg1">
                              <a:lumMod val="75000"/>
                            </a:schemeClr>
                          </a:solidFill>
                          <a:latin typeface="Segoe UI Light"/>
                          <a:cs typeface="Segoe UI Light"/>
                        </a:rPr>
                        <a:t>Less distracting</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50000"/>
                        </a:lnSpc>
                      </a:pPr>
                      <a:r>
                        <a:rPr lang="en-US" sz="2400" dirty="0">
                          <a:solidFill>
                            <a:srgbClr val="FFFFFF"/>
                          </a:solidFill>
                          <a:latin typeface="Segoe UI Light"/>
                          <a:cs typeface="Segoe UI Light"/>
                        </a:rPr>
                        <a:t>Less confusing</a:t>
                      </a:r>
                    </a:p>
                    <a:p>
                      <a:pPr>
                        <a:lnSpc>
                          <a:spcPct val="150000"/>
                        </a:lnSpc>
                      </a:pPr>
                      <a:endParaRPr lang="en-US" sz="400" dirty="0">
                        <a:solidFill>
                          <a:srgbClr val="FFFFFF"/>
                        </a:solidFill>
                        <a:latin typeface="Segoe UI Light"/>
                        <a:cs typeface="Segoe UI Light"/>
                      </a:endParaRPr>
                    </a:p>
                    <a:p>
                      <a:pPr marL="12700" indent="-12700">
                        <a:lnSpc>
                          <a:spcPct val="150000"/>
                        </a:lnSpc>
                        <a:tabLst/>
                      </a:pPr>
                      <a:r>
                        <a:rPr lang="en-US" sz="2400" dirty="0">
                          <a:solidFill>
                            <a:srgbClr val="FFFFFF"/>
                          </a:solidFill>
                          <a:latin typeface="Segoe UI Light"/>
                          <a:cs typeface="Segoe UI Light"/>
                        </a:rPr>
                        <a:t>More comfortable</a:t>
                      </a:r>
                    </a:p>
                    <a:p>
                      <a:pPr marL="12700" indent="-12700">
                        <a:lnSpc>
                          <a:spcPct val="150000"/>
                        </a:lnSpc>
                        <a:spcBef>
                          <a:spcPts val="1000"/>
                        </a:spcBef>
                        <a:tabLst/>
                      </a:pPr>
                      <a:r>
                        <a:rPr lang="en-US" sz="2400" dirty="0">
                          <a:solidFill>
                            <a:srgbClr val="FFFFFF"/>
                          </a:solidFill>
                          <a:latin typeface="Segoe UI Light"/>
                          <a:cs typeface="Segoe UI Light"/>
                        </a:rPr>
                        <a:t>No </a:t>
                      </a:r>
                      <a:r>
                        <a:rPr lang="en-US" sz="2400" baseline="0" dirty="0">
                          <a:solidFill>
                            <a:srgbClr val="FFFFFF"/>
                          </a:solidFill>
                          <a:latin typeface="Segoe UI Light"/>
                          <a:cs typeface="Segoe UI Light"/>
                        </a:rPr>
                        <a:t>desensitization</a:t>
                      </a:r>
                      <a:endParaRPr lang="en-US" sz="2400" dirty="0">
                        <a:solidFill>
                          <a:srgbClr val="FFFFFF"/>
                        </a:solidFill>
                        <a:latin typeface="Segoe UI Light"/>
                        <a:cs typeface="Segoe UI Light"/>
                      </a:endParaRPr>
                    </a:p>
                    <a:p>
                      <a:pPr>
                        <a:lnSpc>
                          <a:spcPct val="150000"/>
                        </a:lnSpc>
                      </a:pPr>
                      <a:endParaRPr lang="en-US" sz="2400" dirty="0">
                        <a:solidFill>
                          <a:srgbClr val="FFFFFF"/>
                        </a:solidFill>
                        <a:latin typeface="Segoe UI Light"/>
                        <a:cs typeface="Segoe UI Light"/>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67201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dirty="0">
                <a:solidFill>
                  <a:srgbClr val="FFC000"/>
                </a:solidFill>
                <a:latin typeface="Segoe UI Semibold" panose="020B0702040204020203" pitchFamily="34" charset="0"/>
                <a:cs typeface="Segoe UI Semibold" panose="020B0702040204020203" pitchFamily="34" charset="0"/>
              </a:rPr>
              <a:t>Study I Findings</a:t>
            </a:r>
          </a:p>
        </p:txBody>
      </p:sp>
      <p:sp>
        <p:nvSpPr>
          <p:cNvPr id="5" name="Content Placeholder 2"/>
          <p:cNvSpPr>
            <a:spLocks noGrp="1"/>
          </p:cNvSpPr>
          <p:nvPr>
            <p:ph idx="4294967295"/>
          </p:nvPr>
        </p:nvSpPr>
        <p:spPr>
          <a:xfrm>
            <a:off x="838200" y="1611111"/>
            <a:ext cx="10515600" cy="2593356"/>
          </a:xfrm>
          <a:prstGeom prst="rect">
            <a:avLst/>
          </a:prstGeom>
        </p:spPr>
        <p:txBody>
          <a:bodyPr>
            <a:noAutofit/>
          </a:bodyPr>
          <a:lstStyle/>
          <a:p>
            <a:pPr marL="0" indent="0">
              <a:buNone/>
            </a:pPr>
            <a:r>
              <a:rPr lang="en-US" dirty="0">
                <a:solidFill>
                  <a:schemeClr val="accent4"/>
                </a:solidFill>
                <a:latin typeface="Segoe UI Semibold" panose="020B0702040204020203" pitchFamily="34" charset="0"/>
                <a:cs typeface="Segoe UI Semibold" panose="020B0702040204020203" pitchFamily="34" charset="0"/>
              </a:rPr>
              <a:t>Haptic vs. Audio: Subjective Preference</a:t>
            </a:r>
          </a:p>
          <a:p>
            <a:pPr marL="0" indent="0">
              <a:buNone/>
            </a:pPr>
            <a:r>
              <a:rPr lang="en-US" sz="2700" dirty="0">
                <a:solidFill>
                  <a:srgbClr val="FFFFFF"/>
                </a:solidFill>
                <a:latin typeface="Segoe UI Light" panose="020B0502040204020203" pitchFamily="34" charset="0"/>
                <a:cs typeface="Segoe UI Light" panose="020B0502040204020203" pitchFamily="34" charset="0"/>
              </a:rPr>
              <a:t>Preferences split (11 haptic, 7 audio, 1 equal preference)</a:t>
            </a:r>
          </a:p>
        </p:txBody>
      </p:sp>
      <p:graphicFrame>
        <p:nvGraphicFramePr>
          <p:cNvPr id="4" name="Table 3"/>
          <p:cNvGraphicFramePr>
            <a:graphicFrameLocks noGrp="1"/>
          </p:cNvGraphicFramePr>
          <p:nvPr>
            <p:extLst>
              <p:ext uri="{D42A27DB-BD31-4B8C-83A1-F6EECF244321}">
                <p14:modId xmlns:p14="http://schemas.microsoft.com/office/powerpoint/2010/main" val="189333571"/>
              </p:ext>
            </p:extLst>
          </p:nvPr>
        </p:nvGraphicFramePr>
        <p:xfrm>
          <a:off x="2146232" y="3165955"/>
          <a:ext cx="7899536" cy="2992120"/>
        </p:xfrm>
        <a:graphic>
          <a:graphicData uri="http://schemas.openxmlformats.org/drawingml/2006/table">
            <a:tbl>
              <a:tblPr firstRow="1" bandRow="1">
                <a:tableStyleId>{2D5ABB26-0587-4C30-8999-92F81FD0307C}</a:tableStyleId>
              </a:tblPr>
              <a:tblGrid>
                <a:gridCol w="3978074">
                  <a:extLst>
                    <a:ext uri="{9D8B030D-6E8A-4147-A177-3AD203B41FA5}">
                      <a16:colId xmlns:a16="http://schemas.microsoft.com/office/drawing/2014/main" xmlns="" val="20000"/>
                    </a:ext>
                  </a:extLst>
                </a:gridCol>
                <a:gridCol w="3921462">
                  <a:extLst>
                    <a:ext uri="{9D8B030D-6E8A-4147-A177-3AD203B41FA5}">
                      <a16:colId xmlns:a16="http://schemas.microsoft.com/office/drawing/2014/main" xmlns="" val="20001"/>
                    </a:ext>
                  </a:extLst>
                </a:gridCol>
              </a:tblGrid>
              <a:tr h="370840">
                <a:tc>
                  <a:txBody>
                    <a:bodyPr/>
                    <a:lstStyle/>
                    <a:p>
                      <a:r>
                        <a:rPr lang="en-US" sz="2600" dirty="0">
                          <a:solidFill>
                            <a:schemeClr val="accent4">
                              <a:lumMod val="75000"/>
                            </a:schemeClr>
                          </a:solidFill>
                          <a:latin typeface="Segoe UI Semibold" panose="020B0702040204020203" pitchFamily="34" charset="0"/>
                          <a:cs typeface="Segoe UI Semibold" panose="020B0702040204020203" pitchFamily="34" charset="0"/>
                        </a:rPr>
                        <a:t>Preferred Haptic</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dirty="0">
                          <a:solidFill>
                            <a:schemeClr val="accent4"/>
                          </a:solidFill>
                          <a:latin typeface="Segoe UI Semibold" panose="020B0702040204020203" pitchFamily="34" charset="0"/>
                          <a:cs typeface="Segoe UI Semibold" panose="020B0702040204020203" pitchFamily="34" charset="0"/>
                        </a:rPr>
                        <a:t>Preferred Audio</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pPr>
                        <a:lnSpc>
                          <a:spcPct val="150000"/>
                        </a:lnSpc>
                      </a:pPr>
                      <a:r>
                        <a:rPr lang="en-US" sz="2400" dirty="0">
                          <a:solidFill>
                            <a:schemeClr val="bg1">
                              <a:lumMod val="75000"/>
                            </a:schemeClr>
                          </a:solidFill>
                          <a:latin typeface="Segoe UI Light"/>
                          <a:cs typeface="Segoe UI Light"/>
                        </a:rPr>
                        <a:t>More intuitive</a:t>
                      </a:r>
                    </a:p>
                    <a:p>
                      <a:pPr>
                        <a:lnSpc>
                          <a:spcPct val="150000"/>
                        </a:lnSpc>
                      </a:pPr>
                      <a:r>
                        <a:rPr lang="en-US" sz="2400" dirty="0">
                          <a:solidFill>
                            <a:schemeClr val="bg1">
                              <a:lumMod val="75000"/>
                            </a:schemeClr>
                          </a:solidFill>
                          <a:latin typeface="Segoe UI Light"/>
                          <a:cs typeface="Segoe UI Light"/>
                        </a:rPr>
                        <a:t>Easier to use</a:t>
                      </a:r>
                    </a:p>
                    <a:p>
                      <a:pPr>
                        <a:lnSpc>
                          <a:spcPct val="150000"/>
                        </a:lnSpc>
                      </a:pPr>
                      <a:r>
                        <a:rPr lang="en-US" sz="2400" dirty="0">
                          <a:solidFill>
                            <a:schemeClr val="bg1">
                              <a:lumMod val="75000"/>
                            </a:schemeClr>
                          </a:solidFill>
                          <a:latin typeface="Segoe UI Light"/>
                          <a:cs typeface="Segoe UI Light"/>
                        </a:rPr>
                        <a:t>Faster</a:t>
                      </a:r>
                    </a:p>
                    <a:p>
                      <a:pPr>
                        <a:lnSpc>
                          <a:spcPct val="150000"/>
                        </a:lnSpc>
                      </a:pPr>
                      <a:r>
                        <a:rPr lang="en-US" sz="2400" dirty="0">
                          <a:solidFill>
                            <a:schemeClr val="bg1">
                              <a:lumMod val="75000"/>
                            </a:schemeClr>
                          </a:solidFill>
                          <a:latin typeface="Segoe UI Light"/>
                          <a:cs typeface="Segoe UI Light"/>
                        </a:rPr>
                        <a:t>Less distracting</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50000"/>
                        </a:lnSpc>
                      </a:pPr>
                      <a:r>
                        <a:rPr lang="en-US" sz="2400" dirty="0">
                          <a:solidFill>
                            <a:srgbClr val="FFFFFF"/>
                          </a:solidFill>
                          <a:latin typeface="Segoe UI Light"/>
                          <a:cs typeface="Segoe UI Light"/>
                        </a:rPr>
                        <a:t>Less confusing</a:t>
                      </a:r>
                    </a:p>
                    <a:p>
                      <a:pPr>
                        <a:lnSpc>
                          <a:spcPct val="150000"/>
                        </a:lnSpc>
                      </a:pPr>
                      <a:endParaRPr lang="en-US" sz="400" dirty="0">
                        <a:solidFill>
                          <a:srgbClr val="FFFFFF"/>
                        </a:solidFill>
                        <a:latin typeface="Segoe UI Light"/>
                        <a:cs typeface="Segoe UI Light"/>
                      </a:endParaRPr>
                    </a:p>
                    <a:p>
                      <a:pPr marL="12700" indent="-12700">
                        <a:lnSpc>
                          <a:spcPct val="150000"/>
                        </a:lnSpc>
                        <a:tabLst/>
                      </a:pPr>
                      <a:r>
                        <a:rPr lang="en-US" sz="2400" dirty="0">
                          <a:solidFill>
                            <a:srgbClr val="FFFFFF"/>
                          </a:solidFill>
                          <a:latin typeface="Segoe UI Light"/>
                          <a:cs typeface="Segoe UI Light"/>
                        </a:rPr>
                        <a:t>More comfortable</a:t>
                      </a:r>
                    </a:p>
                    <a:p>
                      <a:pPr marL="12700" indent="-12700">
                        <a:lnSpc>
                          <a:spcPct val="150000"/>
                        </a:lnSpc>
                        <a:spcBef>
                          <a:spcPts val="1000"/>
                        </a:spcBef>
                        <a:tabLst/>
                      </a:pPr>
                      <a:r>
                        <a:rPr lang="en-US" sz="2400" dirty="0">
                          <a:solidFill>
                            <a:srgbClr val="FFFFFF"/>
                          </a:solidFill>
                          <a:latin typeface="Segoe UI Light"/>
                          <a:cs typeface="Segoe UI Light"/>
                        </a:rPr>
                        <a:t>No </a:t>
                      </a:r>
                      <a:r>
                        <a:rPr lang="en-US" sz="2400" baseline="0" dirty="0">
                          <a:solidFill>
                            <a:srgbClr val="FFFFFF"/>
                          </a:solidFill>
                          <a:latin typeface="Segoe UI Light"/>
                          <a:cs typeface="Segoe UI Light"/>
                        </a:rPr>
                        <a:t>desensitization</a:t>
                      </a:r>
                      <a:endParaRPr lang="en-US" sz="2400" dirty="0">
                        <a:solidFill>
                          <a:srgbClr val="FFFFFF"/>
                        </a:solidFill>
                        <a:latin typeface="Segoe UI Light"/>
                        <a:cs typeface="Segoe UI Light"/>
                      </a:endParaRPr>
                    </a:p>
                    <a:p>
                      <a:pPr>
                        <a:lnSpc>
                          <a:spcPct val="150000"/>
                        </a:lnSpc>
                      </a:pPr>
                      <a:endParaRPr lang="en-US" sz="2400" dirty="0">
                        <a:solidFill>
                          <a:srgbClr val="FFFFFF"/>
                        </a:solidFill>
                        <a:latin typeface="Segoe UI Light"/>
                        <a:cs typeface="Segoe UI Light"/>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6" name="TextBox 5"/>
          <p:cNvSpPr txBox="1"/>
          <p:nvPr/>
        </p:nvSpPr>
        <p:spPr>
          <a:xfrm>
            <a:off x="-340243" y="6158075"/>
            <a:ext cx="12192000" cy="523220"/>
          </a:xfrm>
          <a:prstGeom prst="rect">
            <a:avLst/>
          </a:prstGeom>
          <a:noFill/>
        </p:spPr>
        <p:txBody>
          <a:bodyPr wrap="square" rtlCol="0">
            <a:spAutoFit/>
          </a:bodyPr>
          <a:lstStyle/>
          <a:p>
            <a:pPr algn="ctr"/>
            <a:r>
              <a:rPr lang="en-US" sz="2800" dirty="0">
                <a:solidFill>
                  <a:schemeClr val="accent4"/>
                </a:solidFill>
                <a:latin typeface="Segoe Condensed" panose="020B0606040200020203" pitchFamily="34" charset="0"/>
                <a:ea typeface="Segoe UI Light" charset="0"/>
                <a:cs typeface="Segoe UI Light" charset="0"/>
              </a:rPr>
              <a:t>Reflects contradictory findings in Stearns </a:t>
            </a:r>
            <a:r>
              <a:rPr lang="en-US" sz="2800" i="1" dirty="0">
                <a:solidFill>
                  <a:schemeClr val="accent4"/>
                </a:solidFill>
                <a:latin typeface="Segoe Condensed" panose="020B0606040200020203" pitchFamily="34" charset="0"/>
                <a:ea typeface="Segoe UI Light" charset="0"/>
                <a:cs typeface="Segoe UI Light" charset="0"/>
              </a:rPr>
              <a:t>et al</a:t>
            </a:r>
            <a:r>
              <a:rPr lang="en-US" sz="2800" dirty="0">
                <a:solidFill>
                  <a:schemeClr val="accent4"/>
                </a:solidFill>
                <a:latin typeface="Segoe Condensed" panose="020B0606040200020203" pitchFamily="34" charset="0"/>
                <a:ea typeface="Segoe UI Light" charset="0"/>
                <a:cs typeface="Segoe UI Light" charset="0"/>
              </a:rPr>
              <a:t>. 2014, </a:t>
            </a:r>
            <a:r>
              <a:rPr lang="en-US" sz="2800" dirty="0" err="1">
                <a:solidFill>
                  <a:schemeClr val="accent4"/>
                </a:solidFill>
                <a:latin typeface="Segoe Condensed" panose="020B0606040200020203" pitchFamily="34" charset="0"/>
                <a:ea typeface="Segoe UI Light" charset="0"/>
                <a:cs typeface="Segoe UI Light" charset="0"/>
              </a:rPr>
              <a:t>Shilkrot</a:t>
            </a:r>
            <a:r>
              <a:rPr lang="en-US" sz="2800" dirty="0">
                <a:solidFill>
                  <a:schemeClr val="accent4"/>
                </a:solidFill>
                <a:latin typeface="Segoe Condensed" panose="020B0606040200020203" pitchFamily="34" charset="0"/>
                <a:ea typeface="Segoe UI Light" charset="0"/>
                <a:cs typeface="Segoe UI Light" charset="0"/>
              </a:rPr>
              <a:t> </a:t>
            </a:r>
            <a:r>
              <a:rPr lang="en-US" sz="2800" i="1" dirty="0">
                <a:solidFill>
                  <a:schemeClr val="accent4"/>
                </a:solidFill>
                <a:latin typeface="Segoe Condensed" panose="020B0606040200020203" pitchFamily="34" charset="0"/>
                <a:ea typeface="Segoe UI Light" charset="0"/>
                <a:cs typeface="Segoe UI Light" charset="0"/>
              </a:rPr>
              <a:t>et al</a:t>
            </a:r>
            <a:r>
              <a:rPr lang="en-US" sz="2800" dirty="0">
                <a:solidFill>
                  <a:schemeClr val="accent4"/>
                </a:solidFill>
                <a:latin typeface="Segoe Condensed" panose="020B0606040200020203" pitchFamily="34" charset="0"/>
                <a:ea typeface="Segoe UI Light" charset="0"/>
                <a:cs typeface="Segoe UI Light" charset="0"/>
              </a:rPr>
              <a:t>. 2014, 2015</a:t>
            </a:r>
          </a:p>
        </p:txBody>
      </p:sp>
    </p:spTree>
    <p:extLst>
      <p:ext uri="{BB962C8B-B14F-4D97-AF65-F5344CB8AC3E}">
        <p14:creationId xmlns:p14="http://schemas.microsoft.com/office/powerpoint/2010/main" val="196396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dirty="0">
                <a:solidFill>
                  <a:srgbClr val="FFC000"/>
                </a:solidFill>
                <a:latin typeface="Segoe UI Semibold" panose="020B0702040204020203" pitchFamily="34" charset="0"/>
                <a:cs typeface="Segoe UI Semibold" panose="020B0702040204020203" pitchFamily="34" charset="0"/>
              </a:rPr>
              <a:t>Study I Findings</a:t>
            </a:r>
          </a:p>
        </p:txBody>
      </p:sp>
      <p:sp>
        <p:nvSpPr>
          <p:cNvPr id="6" name="Content Placeholder 2"/>
          <p:cNvSpPr>
            <a:spLocks noGrp="1"/>
          </p:cNvSpPr>
          <p:nvPr>
            <p:ph idx="4294967295"/>
          </p:nvPr>
        </p:nvSpPr>
        <p:spPr>
          <a:xfrm>
            <a:off x="838200" y="1690688"/>
            <a:ext cx="10515600" cy="4495800"/>
          </a:xfrm>
          <a:prstGeom prst="rect">
            <a:avLst/>
          </a:prstGeom>
        </p:spPr>
        <p:txBody>
          <a:bodyPr>
            <a:normAutofit/>
          </a:bodyPr>
          <a:lstStyle/>
          <a:p>
            <a:pPr marL="0" indent="0">
              <a:buNone/>
            </a:pPr>
            <a:r>
              <a:rPr lang="en-US" dirty="0">
                <a:solidFill>
                  <a:schemeClr val="accent4"/>
                </a:solidFill>
                <a:latin typeface="Segoe UI Semibold" panose="020B0702040204020203" pitchFamily="34" charset="0"/>
                <a:cs typeface="Segoe UI Semibold" panose="020B0702040204020203" pitchFamily="34" charset="0"/>
              </a:rPr>
              <a:t>Overall Reading Experience</a:t>
            </a:r>
          </a:p>
        </p:txBody>
      </p:sp>
      <p:graphicFrame>
        <p:nvGraphicFramePr>
          <p:cNvPr id="5" name="Table 4"/>
          <p:cNvGraphicFramePr>
            <a:graphicFrameLocks noGrp="1"/>
          </p:cNvGraphicFramePr>
          <p:nvPr>
            <p:extLst>
              <p:ext uri="{D42A27DB-BD31-4B8C-83A1-F6EECF244321}">
                <p14:modId xmlns:p14="http://schemas.microsoft.com/office/powerpoint/2010/main" val="4139078043"/>
              </p:ext>
            </p:extLst>
          </p:nvPr>
        </p:nvGraphicFramePr>
        <p:xfrm>
          <a:off x="2146232" y="3016251"/>
          <a:ext cx="7899536" cy="2407920"/>
        </p:xfrm>
        <a:graphic>
          <a:graphicData uri="http://schemas.openxmlformats.org/drawingml/2006/table">
            <a:tbl>
              <a:tblPr firstRow="1" bandRow="1">
                <a:tableStyleId>{2D5ABB26-0587-4C30-8999-92F81FD0307C}</a:tableStyleId>
              </a:tblPr>
              <a:tblGrid>
                <a:gridCol w="3967779">
                  <a:extLst>
                    <a:ext uri="{9D8B030D-6E8A-4147-A177-3AD203B41FA5}">
                      <a16:colId xmlns:a16="http://schemas.microsoft.com/office/drawing/2014/main" xmlns="" val="20000"/>
                    </a:ext>
                  </a:extLst>
                </a:gridCol>
                <a:gridCol w="3931757">
                  <a:extLst>
                    <a:ext uri="{9D8B030D-6E8A-4147-A177-3AD203B41FA5}">
                      <a16:colId xmlns:a16="http://schemas.microsoft.com/office/drawing/2014/main" xmlns="" val="20001"/>
                    </a:ext>
                  </a:extLst>
                </a:gridCol>
              </a:tblGrid>
              <a:tr h="370840">
                <a:tc>
                  <a:txBody>
                    <a:bodyPr/>
                    <a:lstStyle/>
                    <a:p>
                      <a:r>
                        <a:rPr lang="en-US" sz="2600" dirty="0">
                          <a:solidFill>
                            <a:schemeClr val="accent4"/>
                          </a:solidFill>
                          <a:latin typeface="Segoe UI Semibold" panose="020B0702040204020203" pitchFamily="34" charset="0"/>
                          <a:cs typeface="Segoe UI Semibold" panose="020B0702040204020203" pitchFamily="34" charset="0"/>
                        </a:rPr>
                        <a:t>Pros</a:t>
                      </a:r>
                    </a:p>
                  </a:txBody>
                  <a:tcP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2600" dirty="0">
                        <a:solidFill>
                          <a:schemeClr val="accent4"/>
                        </a:solidFill>
                        <a:latin typeface="Segoe UI Semibold" panose="020B0702040204020203" pitchFamily="34" charset="0"/>
                        <a:cs typeface="Segoe UI Semibold" panose="020B0702040204020203" pitchFamily="34" charset="0"/>
                      </a:endParaRPr>
                    </a:p>
                  </a:txBody>
                  <a:tcP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pPr>
                        <a:lnSpc>
                          <a:spcPct val="150000"/>
                        </a:lnSpc>
                      </a:pPr>
                      <a:r>
                        <a:rPr lang="en-US" sz="2400" dirty="0">
                          <a:solidFill>
                            <a:schemeClr val="bg1"/>
                          </a:solidFill>
                          <a:latin typeface="Segoe UI Light"/>
                          <a:cs typeface="Segoe UI Light"/>
                        </a:rPr>
                        <a:t>Low learning curve</a:t>
                      </a:r>
                    </a:p>
                    <a:p>
                      <a:pPr>
                        <a:lnSpc>
                          <a:spcPct val="150000"/>
                        </a:lnSpc>
                      </a:pPr>
                      <a:endParaRPr lang="en-US" sz="400" dirty="0">
                        <a:solidFill>
                          <a:schemeClr val="bg1"/>
                        </a:solidFill>
                        <a:latin typeface="Segoe UI Light"/>
                        <a:cs typeface="Segoe UI Light"/>
                      </a:endParaRPr>
                    </a:p>
                    <a:p>
                      <a:pPr>
                        <a:lnSpc>
                          <a:spcPct val="150000"/>
                        </a:lnSpc>
                      </a:pPr>
                      <a:r>
                        <a:rPr lang="en-US" sz="2400" dirty="0">
                          <a:solidFill>
                            <a:schemeClr val="bg1"/>
                          </a:solidFill>
                          <a:latin typeface="Segoe UI Light"/>
                          <a:cs typeface="Segoe UI Light"/>
                        </a:rPr>
                        <a:t>Flexible</a:t>
                      </a:r>
                    </a:p>
                    <a:p>
                      <a:pPr>
                        <a:lnSpc>
                          <a:spcPct val="150000"/>
                        </a:lnSpc>
                      </a:pPr>
                      <a:endParaRPr lang="en-US" sz="400" dirty="0">
                        <a:solidFill>
                          <a:schemeClr val="bg1"/>
                        </a:solidFill>
                        <a:latin typeface="Segoe UI Light"/>
                        <a:cs typeface="Segoe UI Light"/>
                      </a:endParaRPr>
                    </a:p>
                    <a:p>
                      <a:pPr>
                        <a:lnSpc>
                          <a:spcPct val="150000"/>
                        </a:lnSpc>
                      </a:pPr>
                      <a:r>
                        <a:rPr lang="en-US" sz="2400" dirty="0">
                          <a:solidFill>
                            <a:schemeClr val="bg1"/>
                          </a:solidFill>
                          <a:latin typeface="Segoe UI Light"/>
                          <a:cs typeface="Segoe UI Light"/>
                        </a:rPr>
                        <a:t>Direct control over speed</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50000"/>
                        </a:lnSpc>
                      </a:pPr>
                      <a:endParaRPr lang="en-US" sz="2400" dirty="0">
                        <a:solidFill>
                          <a:srgbClr val="FFFFFF"/>
                        </a:solidFill>
                        <a:latin typeface="Segoe UI Light"/>
                        <a:cs typeface="Segoe UI Light"/>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97024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dirty="0">
                <a:solidFill>
                  <a:srgbClr val="FFC000"/>
                </a:solidFill>
                <a:latin typeface="Segoe UI Semibold" panose="020B0702040204020203" pitchFamily="34" charset="0"/>
                <a:cs typeface="Segoe UI Semibold" panose="020B0702040204020203" pitchFamily="34" charset="0"/>
              </a:rPr>
              <a:t>Study I Findings</a:t>
            </a:r>
          </a:p>
        </p:txBody>
      </p:sp>
      <p:sp>
        <p:nvSpPr>
          <p:cNvPr id="6" name="Content Placeholder 2"/>
          <p:cNvSpPr>
            <a:spLocks noGrp="1"/>
          </p:cNvSpPr>
          <p:nvPr>
            <p:ph idx="4294967295"/>
          </p:nvPr>
        </p:nvSpPr>
        <p:spPr>
          <a:xfrm>
            <a:off x="838200" y="1690688"/>
            <a:ext cx="10515600" cy="4495800"/>
          </a:xfrm>
          <a:prstGeom prst="rect">
            <a:avLst/>
          </a:prstGeom>
        </p:spPr>
        <p:txBody>
          <a:bodyPr>
            <a:normAutofit/>
          </a:bodyPr>
          <a:lstStyle/>
          <a:p>
            <a:pPr marL="0" indent="0">
              <a:buNone/>
            </a:pPr>
            <a:r>
              <a:rPr lang="en-US" dirty="0">
                <a:solidFill>
                  <a:schemeClr val="accent4"/>
                </a:solidFill>
                <a:latin typeface="Segoe UI Semibold" panose="020B0702040204020203" pitchFamily="34" charset="0"/>
                <a:cs typeface="Segoe UI Semibold" panose="020B0702040204020203" pitchFamily="34" charset="0"/>
              </a:rPr>
              <a:t>Overall Reading Experience</a:t>
            </a:r>
          </a:p>
        </p:txBody>
      </p:sp>
      <p:graphicFrame>
        <p:nvGraphicFramePr>
          <p:cNvPr id="5" name="Table 4"/>
          <p:cNvGraphicFramePr>
            <a:graphicFrameLocks noGrp="1"/>
          </p:cNvGraphicFramePr>
          <p:nvPr>
            <p:extLst>
              <p:ext uri="{D42A27DB-BD31-4B8C-83A1-F6EECF244321}">
                <p14:modId xmlns:p14="http://schemas.microsoft.com/office/powerpoint/2010/main" val="374508769"/>
              </p:ext>
            </p:extLst>
          </p:nvPr>
        </p:nvGraphicFramePr>
        <p:xfrm>
          <a:off x="2146232" y="3016251"/>
          <a:ext cx="7899536" cy="2407920"/>
        </p:xfrm>
        <a:graphic>
          <a:graphicData uri="http://schemas.openxmlformats.org/drawingml/2006/table">
            <a:tbl>
              <a:tblPr firstRow="1" bandRow="1">
                <a:tableStyleId>{2D5ABB26-0587-4C30-8999-92F81FD0307C}</a:tableStyleId>
              </a:tblPr>
              <a:tblGrid>
                <a:gridCol w="3967779">
                  <a:extLst>
                    <a:ext uri="{9D8B030D-6E8A-4147-A177-3AD203B41FA5}">
                      <a16:colId xmlns:a16="http://schemas.microsoft.com/office/drawing/2014/main" xmlns="" val="20000"/>
                    </a:ext>
                  </a:extLst>
                </a:gridCol>
                <a:gridCol w="3931757">
                  <a:extLst>
                    <a:ext uri="{9D8B030D-6E8A-4147-A177-3AD203B41FA5}">
                      <a16:colId xmlns:a16="http://schemas.microsoft.com/office/drawing/2014/main" xmlns="" val="20001"/>
                    </a:ext>
                  </a:extLst>
                </a:gridCol>
              </a:tblGrid>
              <a:tr h="370840">
                <a:tc>
                  <a:txBody>
                    <a:bodyPr/>
                    <a:lstStyle/>
                    <a:p>
                      <a:r>
                        <a:rPr lang="en-US" sz="2600" dirty="0">
                          <a:solidFill>
                            <a:schemeClr val="accent4">
                              <a:lumMod val="75000"/>
                            </a:schemeClr>
                          </a:solidFill>
                          <a:latin typeface="Segoe UI Semibold" panose="020B0702040204020203" pitchFamily="34" charset="0"/>
                          <a:cs typeface="Segoe UI Semibold" panose="020B0702040204020203" pitchFamily="34" charset="0"/>
                        </a:rPr>
                        <a:t>Pros</a:t>
                      </a:r>
                    </a:p>
                  </a:txBody>
                  <a:tcP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2600" dirty="0">
                          <a:solidFill>
                            <a:schemeClr val="accent4"/>
                          </a:solidFill>
                          <a:latin typeface="Segoe UI Semibold" panose="020B0702040204020203" pitchFamily="34" charset="0"/>
                          <a:cs typeface="Segoe UI Semibold" panose="020B0702040204020203" pitchFamily="34" charset="0"/>
                        </a:rPr>
                        <a:t>Cons</a:t>
                      </a:r>
                    </a:p>
                  </a:txBody>
                  <a:tcP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pPr>
                        <a:lnSpc>
                          <a:spcPct val="150000"/>
                        </a:lnSpc>
                      </a:pPr>
                      <a:r>
                        <a:rPr lang="en-US" sz="2400" dirty="0">
                          <a:solidFill>
                            <a:schemeClr val="bg1">
                              <a:lumMod val="75000"/>
                            </a:schemeClr>
                          </a:solidFill>
                          <a:latin typeface="Segoe UI Light"/>
                          <a:cs typeface="Segoe UI Light"/>
                        </a:rPr>
                        <a:t>Low learning curve</a:t>
                      </a:r>
                    </a:p>
                    <a:p>
                      <a:pPr>
                        <a:lnSpc>
                          <a:spcPct val="150000"/>
                        </a:lnSpc>
                      </a:pPr>
                      <a:endParaRPr lang="en-US" sz="400" dirty="0">
                        <a:solidFill>
                          <a:schemeClr val="bg1">
                            <a:lumMod val="75000"/>
                          </a:schemeClr>
                        </a:solidFill>
                        <a:latin typeface="Segoe UI Light"/>
                        <a:cs typeface="Segoe UI Light"/>
                      </a:endParaRPr>
                    </a:p>
                    <a:p>
                      <a:pPr>
                        <a:lnSpc>
                          <a:spcPct val="150000"/>
                        </a:lnSpc>
                      </a:pPr>
                      <a:r>
                        <a:rPr lang="en-US" sz="2400" dirty="0">
                          <a:solidFill>
                            <a:schemeClr val="bg1">
                              <a:lumMod val="75000"/>
                            </a:schemeClr>
                          </a:solidFill>
                          <a:latin typeface="Segoe UI Light"/>
                          <a:cs typeface="Segoe UI Light"/>
                        </a:rPr>
                        <a:t>Flexible</a:t>
                      </a:r>
                    </a:p>
                    <a:p>
                      <a:pPr>
                        <a:lnSpc>
                          <a:spcPct val="150000"/>
                        </a:lnSpc>
                      </a:pPr>
                      <a:endParaRPr lang="en-US" sz="400" dirty="0">
                        <a:solidFill>
                          <a:schemeClr val="bg1">
                            <a:lumMod val="75000"/>
                          </a:schemeClr>
                        </a:solidFill>
                        <a:latin typeface="Segoe UI Light"/>
                        <a:cs typeface="Segoe UI Light"/>
                      </a:endParaRPr>
                    </a:p>
                    <a:p>
                      <a:pPr>
                        <a:lnSpc>
                          <a:spcPct val="150000"/>
                        </a:lnSpc>
                      </a:pPr>
                      <a:r>
                        <a:rPr lang="en-US" sz="2400" dirty="0">
                          <a:solidFill>
                            <a:schemeClr val="bg1">
                              <a:lumMod val="75000"/>
                            </a:schemeClr>
                          </a:solidFill>
                          <a:latin typeface="Segoe UI Light"/>
                          <a:cs typeface="Segoe UI Light"/>
                        </a:rPr>
                        <a:t>Direct control over speed</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50000"/>
                        </a:lnSpc>
                      </a:pPr>
                      <a:r>
                        <a:rPr lang="en-US" sz="2400" dirty="0">
                          <a:solidFill>
                            <a:srgbClr val="FFFFFF"/>
                          </a:solidFill>
                          <a:latin typeface="Segoe UI Light"/>
                          <a:cs typeface="Segoe UI Light"/>
                        </a:rPr>
                        <a:t>Hard to use for reading</a:t>
                      </a:r>
                    </a:p>
                    <a:p>
                      <a:pPr>
                        <a:lnSpc>
                          <a:spcPct val="150000"/>
                        </a:lnSpc>
                      </a:pPr>
                      <a:endParaRPr lang="en-US" sz="400" dirty="0">
                        <a:solidFill>
                          <a:srgbClr val="FFFFFF"/>
                        </a:solidFill>
                        <a:latin typeface="Segoe UI Light"/>
                        <a:cs typeface="Segoe UI Light"/>
                      </a:endParaRPr>
                    </a:p>
                    <a:p>
                      <a:pPr>
                        <a:lnSpc>
                          <a:spcPct val="150000"/>
                        </a:lnSpc>
                      </a:pPr>
                      <a:endParaRPr lang="en-US" sz="400" dirty="0">
                        <a:solidFill>
                          <a:srgbClr val="FFFFFF"/>
                        </a:solidFill>
                        <a:latin typeface="Segoe UI Light"/>
                        <a:cs typeface="Segoe UI Light"/>
                      </a:endParaRPr>
                    </a:p>
                    <a:p>
                      <a:pPr>
                        <a:lnSpc>
                          <a:spcPct val="100000"/>
                        </a:lnSpc>
                      </a:pPr>
                      <a:r>
                        <a:rPr lang="en-US" sz="2400" dirty="0">
                          <a:solidFill>
                            <a:srgbClr val="FFFFFF"/>
                          </a:solidFill>
                          <a:latin typeface="Segoe UI Light"/>
                          <a:cs typeface="Segoe UI Light"/>
                        </a:rPr>
                        <a:t>High cognitive load may affect comprehension</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50982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dirty="0">
                <a:solidFill>
                  <a:srgbClr val="FFC000"/>
                </a:solidFill>
                <a:latin typeface="Segoe UI Semibold" panose="020B0702040204020203" pitchFamily="34" charset="0"/>
                <a:cs typeface="Segoe UI Semibold" panose="020B0702040204020203" pitchFamily="34" charset="0"/>
              </a:rPr>
              <a:t>Study I Findings</a:t>
            </a:r>
          </a:p>
        </p:txBody>
      </p:sp>
      <p:sp>
        <p:nvSpPr>
          <p:cNvPr id="6" name="Content Placeholder 2"/>
          <p:cNvSpPr>
            <a:spLocks noGrp="1"/>
          </p:cNvSpPr>
          <p:nvPr>
            <p:ph idx="4294967295"/>
          </p:nvPr>
        </p:nvSpPr>
        <p:spPr>
          <a:xfrm>
            <a:off x="838200" y="1690688"/>
            <a:ext cx="10515600" cy="4495800"/>
          </a:xfrm>
          <a:prstGeom prst="rect">
            <a:avLst/>
          </a:prstGeom>
        </p:spPr>
        <p:txBody>
          <a:bodyPr>
            <a:normAutofit/>
          </a:bodyPr>
          <a:lstStyle/>
          <a:p>
            <a:pPr marL="0" indent="0">
              <a:buNone/>
            </a:pPr>
            <a:r>
              <a:rPr lang="en-US" dirty="0">
                <a:solidFill>
                  <a:schemeClr val="accent4"/>
                </a:solidFill>
                <a:latin typeface="Segoe UI Semibold" panose="020B0702040204020203" pitchFamily="34" charset="0"/>
                <a:cs typeface="Segoe UI Semibold" panose="020B0702040204020203" pitchFamily="34" charset="0"/>
              </a:rPr>
              <a:t>Exploration Mode</a:t>
            </a:r>
            <a:endParaRPr lang="en-US" dirty="0">
              <a:solidFill>
                <a:schemeClr val="bg1">
                  <a:lumMod val="75000"/>
                </a:schemeClr>
              </a:solidFill>
              <a:latin typeface="Segoe UI Semibold" panose="020B0702040204020203" pitchFamily="34" charset="0"/>
              <a:cs typeface="Segoe UI Semibold" panose="020B0702040204020203" pitchFamily="34" charset="0"/>
            </a:endParaRPr>
          </a:p>
          <a:p>
            <a:pPr marL="0" indent="0">
              <a:buNone/>
            </a:pPr>
            <a:r>
              <a:rPr lang="en-US" sz="2900" dirty="0"/>
              <a:t>Participants appreciated direct access to spatial information, and </a:t>
            </a:r>
            <a:r>
              <a:rPr lang="en-US" sz="2820" dirty="0"/>
              <a:t>nearly all able to locate images and count the number of columns.</a:t>
            </a:r>
          </a:p>
        </p:txBody>
      </p:sp>
      <p:grpSp>
        <p:nvGrpSpPr>
          <p:cNvPr id="10" name="Group 9"/>
          <p:cNvGrpSpPr>
            <a:grpSpLocks noChangeAspect="1"/>
          </p:cNvGrpSpPr>
          <p:nvPr/>
        </p:nvGrpSpPr>
        <p:grpSpPr>
          <a:xfrm>
            <a:off x="4267200" y="3580534"/>
            <a:ext cx="3657600" cy="2743200"/>
            <a:chOff x="2293840" y="2972744"/>
            <a:chExt cx="4556321" cy="3417241"/>
          </a:xfrm>
        </p:grpSpPr>
        <p:pic>
          <p:nvPicPr>
            <p:cNvPr id="11" name="Picture 10" descr="magazine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3840" y="2972744"/>
              <a:ext cx="4556321" cy="3417241"/>
            </a:xfrm>
            <a:prstGeom prst="rect">
              <a:avLst/>
            </a:prstGeom>
            <a:ln>
              <a:solidFill>
                <a:schemeClr val="tx1"/>
              </a:solidFill>
            </a:ln>
            <a:effectLst>
              <a:outerShdw blurRad="190500" algn="tl" rotWithShape="0">
                <a:srgbClr val="000000">
                  <a:alpha val="70000"/>
                </a:srgbClr>
              </a:outerShdw>
            </a:effectLst>
          </p:spPr>
        </p:pic>
        <p:sp>
          <p:nvSpPr>
            <p:cNvPr id="12" name="Rectangle 11"/>
            <p:cNvSpPr/>
            <p:nvPr/>
          </p:nvSpPr>
          <p:spPr>
            <a:xfrm>
              <a:off x="2849966" y="3573220"/>
              <a:ext cx="1670373" cy="1257085"/>
            </a:xfrm>
            <a:prstGeom prst="rect">
              <a:avLst/>
            </a:prstGeom>
            <a:solidFill>
              <a:schemeClr val="accent1">
                <a:alpha val="7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13" name="Rectangle 12"/>
            <p:cNvSpPr/>
            <p:nvPr/>
          </p:nvSpPr>
          <p:spPr>
            <a:xfrm>
              <a:off x="2849966" y="3254644"/>
              <a:ext cx="1338881" cy="185119"/>
            </a:xfrm>
            <a:prstGeom prst="rect">
              <a:avLst/>
            </a:prstGeom>
            <a:solidFill>
              <a:schemeClr val="accent1">
                <a:alpha val="7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bg1"/>
                </a:solidFill>
              </a:endParaRPr>
            </a:p>
          </p:txBody>
        </p:sp>
        <p:sp>
          <p:nvSpPr>
            <p:cNvPr id="14" name="Rectangle 13"/>
            <p:cNvSpPr/>
            <p:nvPr/>
          </p:nvSpPr>
          <p:spPr>
            <a:xfrm>
              <a:off x="2851689" y="4999925"/>
              <a:ext cx="1670373" cy="997057"/>
            </a:xfrm>
            <a:prstGeom prst="rect">
              <a:avLst/>
            </a:prstGeom>
            <a:solidFill>
              <a:schemeClr val="accent1">
                <a:alpha val="7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15" name="Rectangle 14"/>
            <p:cNvSpPr/>
            <p:nvPr/>
          </p:nvSpPr>
          <p:spPr>
            <a:xfrm>
              <a:off x="4728705" y="3290807"/>
              <a:ext cx="1670373" cy="1905430"/>
            </a:xfrm>
            <a:prstGeom prst="rect">
              <a:avLst/>
            </a:prstGeom>
            <a:solidFill>
              <a:schemeClr val="accent1">
                <a:alpha val="7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16" name="Rectangle 15"/>
            <p:cNvSpPr/>
            <p:nvPr/>
          </p:nvSpPr>
          <p:spPr>
            <a:xfrm>
              <a:off x="4754536" y="5266840"/>
              <a:ext cx="1604074" cy="811939"/>
            </a:xfrm>
            <a:prstGeom prst="rect">
              <a:avLst/>
            </a:prstGeom>
            <a:solidFill>
              <a:schemeClr val="accent4">
                <a:alpha val="7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grpSp>
    </p:spTree>
    <p:extLst>
      <p:ext uri="{BB962C8B-B14F-4D97-AF65-F5344CB8AC3E}">
        <p14:creationId xmlns:p14="http://schemas.microsoft.com/office/powerpoint/2010/main" val="137281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OC_PA_8_task.JPG"/>
          <p:cNvPicPr>
            <a:picLocks noChangeAspect="1"/>
          </p:cNvPicPr>
          <p:nvPr/>
        </p:nvPicPr>
        <p:blipFill rotWithShape="1">
          <a:blip r:embed="rId3">
            <a:extLst>
              <a:ext uri="{28A0092B-C50C-407E-A947-70E740481C1C}">
                <a14:useLocalDpi xmlns:a14="http://schemas.microsoft.com/office/drawing/2010/main" val="0"/>
              </a:ext>
            </a:extLst>
          </a:blip>
          <a:srcRect l="21149" r="35363"/>
          <a:stretch/>
        </p:blipFill>
        <p:spPr>
          <a:xfrm>
            <a:off x="6086475" y="0"/>
            <a:ext cx="6105525" cy="6858000"/>
          </a:xfrm>
          <a:prstGeom prst="rect">
            <a:avLst/>
          </a:prstGeom>
        </p:spPr>
      </p:pic>
      <p:pic>
        <p:nvPicPr>
          <p:cNvPr id="5" name="Picture 4" descr="PK_8_task_audio_column.JPG"/>
          <p:cNvPicPr>
            <a:picLocks noChangeAspect="1"/>
          </p:cNvPicPr>
          <p:nvPr/>
        </p:nvPicPr>
        <p:blipFill rotWithShape="1">
          <a:blip r:embed="rId4">
            <a:extLst>
              <a:ext uri="{28A0092B-C50C-407E-A947-70E740481C1C}">
                <a14:useLocalDpi xmlns:a14="http://schemas.microsoft.com/office/drawing/2010/main" val="0"/>
              </a:ext>
            </a:extLst>
          </a:blip>
          <a:srcRect l="48685" t="-1" r="7599" b="-1"/>
          <a:stretch/>
        </p:blipFill>
        <p:spPr>
          <a:xfrm>
            <a:off x="0" y="0"/>
            <a:ext cx="6086475" cy="6858000"/>
          </a:xfrm>
          <a:prstGeom prst="rect">
            <a:avLst/>
          </a:prstGeom>
        </p:spPr>
      </p:pic>
      <p:sp>
        <p:nvSpPr>
          <p:cNvPr id="3" name="Content Placeholder 2"/>
          <p:cNvSpPr>
            <a:spLocks noGrp="1"/>
          </p:cNvSpPr>
          <p:nvPr>
            <p:ph idx="4294967295"/>
          </p:nvPr>
        </p:nvSpPr>
        <p:spPr>
          <a:xfrm>
            <a:off x="1" y="5715000"/>
            <a:ext cx="6096012" cy="959556"/>
          </a:xfrm>
          <a:prstGeom prst="rect">
            <a:avLst/>
          </a:prstGeom>
          <a:solidFill>
            <a:srgbClr val="000000">
              <a:alpha val="70000"/>
            </a:srgbClr>
          </a:solidFill>
        </p:spPr>
        <p:txBody>
          <a:bodyPr anchor="ctr">
            <a:normAutofit/>
          </a:bodyPr>
          <a:lstStyle/>
          <a:p>
            <a:pPr marL="0" indent="0" algn="ctr">
              <a:buNone/>
            </a:pPr>
            <a:r>
              <a:rPr lang="en-US" dirty="0">
                <a:solidFill>
                  <a:srgbClr val="FFC000"/>
                </a:solidFill>
                <a:latin typeface="Segoe UI Semibold" panose="020B0702040204020203" pitchFamily="34" charset="0"/>
                <a:cs typeface="Segoe UI Semibold" panose="020B0702040204020203" pitchFamily="34" charset="0"/>
              </a:rPr>
              <a:t>Study I:</a:t>
            </a:r>
            <a:r>
              <a:rPr lang="en-US" dirty="0">
                <a:solidFill>
                  <a:srgbClr val="FFC000"/>
                </a:solidFill>
              </a:rPr>
              <a:t> </a:t>
            </a:r>
            <a:r>
              <a:rPr lang="en-US" sz="2200" dirty="0"/>
              <a:t>initial iPad study (19 participants)</a:t>
            </a:r>
          </a:p>
        </p:txBody>
      </p:sp>
      <p:sp>
        <p:nvSpPr>
          <p:cNvPr id="7" name="TextBox 6"/>
          <p:cNvSpPr txBox="1"/>
          <p:nvPr/>
        </p:nvSpPr>
        <p:spPr>
          <a:xfrm>
            <a:off x="6096000" y="5715000"/>
            <a:ext cx="6096000" cy="959554"/>
          </a:xfrm>
          <a:prstGeom prst="rect">
            <a:avLst/>
          </a:prstGeom>
          <a:solidFill>
            <a:srgbClr val="000000">
              <a:alpha val="70000"/>
            </a:srgbClr>
          </a:solidFill>
        </p:spPr>
        <p:txBody>
          <a:bodyPr wrap="square" rtlCol="0" anchor="ctr">
            <a:noAutofit/>
          </a:bodyPr>
          <a:lstStyle/>
          <a:p>
            <a:pPr algn="ctr"/>
            <a:r>
              <a:rPr lang="en-US" sz="2400" dirty="0">
                <a:solidFill>
                  <a:srgbClr val="FFC000"/>
                </a:solidFill>
                <a:latin typeface="Segoe UI Semibold" panose="020B0702040204020203" pitchFamily="34" charset="0"/>
                <a:cs typeface="Segoe UI Semibold" panose="020B0702040204020203" pitchFamily="34" charset="0"/>
              </a:rPr>
              <a:t>Study II: </a:t>
            </a:r>
            <a:r>
              <a:rPr lang="en-US" sz="2200" dirty="0">
                <a:solidFill>
                  <a:schemeClr val="bg1"/>
                </a:solidFill>
                <a:latin typeface="Segoe UI Light"/>
                <a:cs typeface="Segoe UI Light"/>
              </a:rPr>
              <a:t>physical prototype study </a:t>
            </a:r>
            <a:r>
              <a:rPr lang="en-US" sz="2000" dirty="0">
                <a:solidFill>
                  <a:schemeClr val="bg1"/>
                </a:solidFill>
                <a:latin typeface="Segoe UI Light"/>
                <a:cs typeface="Segoe UI Light"/>
              </a:rPr>
              <a:t>(4 participants)</a:t>
            </a:r>
          </a:p>
        </p:txBody>
      </p:sp>
      <p:sp>
        <p:nvSpPr>
          <p:cNvPr id="8" name="Title 1"/>
          <p:cNvSpPr txBox="1">
            <a:spLocks/>
          </p:cNvSpPr>
          <p:nvPr/>
        </p:nvSpPr>
        <p:spPr>
          <a:xfrm>
            <a:off x="-1" y="182893"/>
            <a:ext cx="4857751" cy="886059"/>
          </a:xfrm>
          <a:prstGeom prst="rect">
            <a:avLst/>
          </a:prstGeom>
          <a:solidFill>
            <a:srgbClr val="000000">
              <a:alpha val="70000"/>
            </a:srgbClr>
          </a:solidFill>
        </p:spPr>
        <p:txBody>
          <a:bodyPr anchor="ctr"/>
          <a:lstStyle>
            <a:lvl1pPr algn="l" defTabSz="914400" rtl="0" eaLnBrk="1" latinLnBrk="0" hangingPunct="1">
              <a:lnSpc>
                <a:spcPct val="90000"/>
              </a:lnSpc>
              <a:spcBef>
                <a:spcPct val="0"/>
              </a:spcBef>
              <a:buNone/>
              <a:defRPr sz="4400" b="0" i="0" kern="1200">
                <a:solidFill>
                  <a:schemeClr val="bg1"/>
                </a:solidFill>
                <a:latin typeface="Segoe UI Light" charset="0"/>
                <a:ea typeface="Segoe UI Light" charset="0"/>
                <a:cs typeface="Segoe UI Light" charset="0"/>
              </a:defRPr>
            </a:lvl1pPr>
          </a:lstStyle>
          <a:p>
            <a:pPr marL="342900"/>
            <a:r>
              <a:rPr lang="en-US">
                <a:solidFill>
                  <a:srgbClr val="FFC000"/>
                </a:solidFill>
                <a:latin typeface="Segoe UI Semibold" panose="020B0702040204020203" pitchFamily="34" charset="0"/>
                <a:cs typeface="Segoe UI Semibold" panose="020B0702040204020203" pitchFamily="34" charset="0"/>
              </a:rPr>
              <a:t>Study Overview</a:t>
            </a:r>
            <a:endParaRPr lang="en-US" dirty="0">
              <a:solidFill>
                <a:srgbClr val="FFC000"/>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497343751"/>
      </p:ext>
    </p:extLst>
  </p:cSld>
  <p:clrMapOvr>
    <a:masterClrMapping/>
  </p:clrMapOvr>
  <p:transition spd="med">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t="1877" b="23048"/>
          <a:stretch/>
        </p:blipFill>
        <p:spPr>
          <a:xfrm>
            <a:off x="0" y="0"/>
            <a:ext cx="12192000" cy="6864865"/>
          </a:xfrm>
          <a:prstGeom prst="rect">
            <a:avLst/>
          </a:prstGeom>
        </p:spPr>
      </p:pic>
      <p:sp>
        <p:nvSpPr>
          <p:cNvPr id="19" name="Title 1"/>
          <p:cNvSpPr txBox="1">
            <a:spLocks/>
          </p:cNvSpPr>
          <p:nvPr/>
        </p:nvSpPr>
        <p:spPr>
          <a:xfrm>
            <a:off x="0" y="449943"/>
            <a:ext cx="6110514" cy="1371600"/>
          </a:xfrm>
          <a:prstGeom prst="rect">
            <a:avLst/>
          </a:prstGeom>
          <a:solidFill>
            <a:schemeClr val="dk1">
              <a:alpha val="80000"/>
            </a:schemeClr>
          </a:solidFill>
          <a:ln w="12700" cap="flat" cmpd="sng" algn="ctr">
            <a:noFill/>
            <a:prstDash val="solid"/>
            <a:miter lim="800000"/>
          </a:ln>
        </p:spPr>
        <p:style>
          <a:lnRef idx="2">
            <a:schemeClr val="dk1">
              <a:shade val="50000"/>
            </a:schemeClr>
          </a:lnRef>
          <a:fillRef idx="1">
            <a:schemeClr val="dk1"/>
          </a:fillRef>
          <a:effectRef idx="0">
            <a:schemeClr val="dk1"/>
          </a:effectRef>
          <a:fontRef idx="minor">
            <a:schemeClr val="lt1"/>
          </a:fontRef>
        </p:style>
        <p:txBody>
          <a:bodyPr vert="horz" lIns="457200" tIns="45720" rIns="91440" bIns="45720" rtlCol="0" anchor="t">
            <a:normAutofit/>
          </a:bodyPr>
          <a:lstStyle>
            <a:lvl1pPr algn="l" defTabSz="914400" rtl="0" eaLnBrk="1" latinLnBrk="0" hangingPunct="1">
              <a:lnSpc>
                <a:spcPct val="90000"/>
              </a:lnSpc>
              <a:spcBef>
                <a:spcPct val="0"/>
              </a:spcBef>
              <a:buNone/>
              <a:defRPr sz="4400" kern="1200">
                <a:solidFill>
                  <a:schemeClr val="lt1"/>
                </a:solidFill>
                <a:latin typeface="Segoe UI Light" panose="020B0502040204020203"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1100" cap="small" dirty="0">
              <a:solidFill>
                <a:schemeClr val="accent4"/>
              </a:solidFill>
              <a:latin typeface="Segoe UI Semibold" panose="020B0702040204020203" pitchFamily="34" charset="0"/>
              <a:cs typeface="Segoe UI Semibold" panose="020B0702040204020203" pitchFamily="34" charset="0"/>
            </a:endParaRPr>
          </a:p>
          <a:p>
            <a:r>
              <a:rPr lang="en-US" sz="3800" cap="small" dirty="0">
                <a:solidFill>
                  <a:schemeClr val="accent4"/>
                </a:solidFill>
                <a:latin typeface="Segoe UI Semibold" panose="020B0702040204020203" pitchFamily="34" charset="0"/>
                <a:cs typeface="Segoe UI Semibold" panose="020B0702040204020203" pitchFamily="34" charset="0"/>
              </a:rPr>
              <a:t>Popular Reading Devices</a:t>
            </a:r>
          </a:p>
          <a:p>
            <a:r>
              <a:rPr lang="en-US" sz="3250" dirty="0">
                <a:solidFill>
                  <a:srgbClr val="FFFFFF"/>
                </a:solidFill>
                <a:latin typeface="Segoe UI Light"/>
                <a:cs typeface="Segoe UI Light"/>
              </a:rPr>
              <a:t>Scanner</a:t>
            </a:r>
            <a:r>
              <a:rPr lang="en-US" sz="3250" dirty="0">
                <a:solidFill>
                  <a:srgbClr val="FFFFFF"/>
                </a:solidFill>
                <a:latin typeface="Segoe UI Light"/>
                <a:cs typeface="Segoe UI Light"/>
                <a:sym typeface="Wingdings"/>
              </a:rPr>
              <a:t> | OCR | </a:t>
            </a:r>
            <a:r>
              <a:rPr lang="en-US" sz="3250" dirty="0">
                <a:solidFill>
                  <a:srgbClr val="FFFFFF"/>
                </a:solidFill>
                <a:latin typeface="Segoe UI Light"/>
                <a:cs typeface="Segoe UI Light"/>
              </a:rPr>
              <a:t>Screen Reader</a:t>
            </a:r>
          </a:p>
        </p:txBody>
      </p:sp>
    </p:spTree>
    <p:extLst>
      <p:ext uri="{BB962C8B-B14F-4D97-AF65-F5344CB8AC3E}">
        <p14:creationId xmlns:p14="http://schemas.microsoft.com/office/powerpoint/2010/main" val="11888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OC_PA_8_task.JPG"/>
          <p:cNvPicPr>
            <a:picLocks noChangeAspect="1"/>
          </p:cNvPicPr>
          <p:nvPr/>
        </p:nvPicPr>
        <p:blipFill rotWithShape="1">
          <a:blip r:embed="rId3">
            <a:extLst>
              <a:ext uri="{28A0092B-C50C-407E-A947-70E740481C1C}">
                <a14:useLocalDpi xmlns:a14="http://schemas.microsoft.com/office/drawing/2010/main" val="0"/>
              </a:ext>
            </a:extLst>
          </a:blip>
          <a:srcRect l="-78" r="-30"/>
          <a:stretch/>
        </p:blipFill>
        <p:spPr>
          <a:xfrm>
            <a:off x="3106057" y="0"/>
            <a:ext cx="14054892" cy="6858000"/>
          </a:xfrm>
          <a:prstGeom prst="rect">
            <a:avLst/>
          </a:prstGeom>
        </p:spPr>
      </p:pic>
      <p:pic>
        <p:nvPicPr>
          <p:cNvPr id="10" name="Picture 9" descr="PK_8_task_audio_column.JPG"/>
          <p:cNvPicPr>
            <a:picLocks noChangeAspect="1"/>
          </p:cNvPicPr>
          <p:nvPr/>
        </p:nvPicPr>
        <p:blipFill rotWithShape="1">
          <a:blip r:embed="rId4">
            <a:extLst>
              <a:ext uri="{28A0092B-C50C-407E-A947-70E740481C1C}">
                <a14:useLocalDpi xmlns:a14="http://schemas.microsoft.com/office/drawing/2010/main" val="0"/>
              </a:ext>
            </a:extLst>
          </a:blip>
          <a:srcRect l="48685" t="-1" r="7599" b="-1"/>
          <a:stretch/>
        </p:blipFill>
        <p:spPr>
          <a:xfrm>
            <a:off x="0" y="0"/>
            <a:ext cx="6086475" cy="6858000"/>
          </a:xfrm>
          <a:prstGeom prst="rect">
            <a:avLst/>
          </a:prstGeom>
        </p:spPr>
      </p:pic>
      <p:sp>
        <p:nvSpPr>
          <p:cNvPr id="8" name="Content Placeholder 2"/>
          <p:cNvSpPr txBox="1">
            <a:spLocks/>
          </p:cNvSpPr>
          <p:nvPr/>
        </p:nvSpPr>
        <p:spPr>
          <a:xfrm>
            <a:off x="1" y="5715000"/>
            <a:ext cx="12201550" cy="959556"/>
          </a:xfrm>
          <a:prstGeom prst="rect">
            <a:avLst/>
          </a:prstGeom>
          <a:solidFill>
            <a:srgbClr val="000000">
              <a:alpha val="70000"/>
            </a:srgb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Segoe UI Light" charset="0"/>
                <a:ea typeface="Segoe UI Light" charset="0"/>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Segoe UI Light" charset="0"/>
                <a:ea typeface="Segoe UI Light" charset="0"/>
                <a:cs typeface="Segoe UI Light"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Segoe UI Light" charset="0"/>
                <a:ea typeface="Segoe UI Light" charset="0"/>
                <a:cs typeface="Segoe UI Light"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200" dirty="0"/>
          </a:p>
        </p:txBody>
      </p:sp>
      <p:sp>
        <p:nvSpPr>
          <p:cNvPr id="3" name="Content Placeholder 2"/>
          <p:cNvSpPr>
            <a:spLocks noGrp="1"/>
          </p:cNvSpPr>
          <p:nvPr>
            <p:ph idx="4294967295"/>
          </p:nvPr>
        </p:nvSpPr>
        <p:spPr>
          <a:xfrm>
            <a:off x="1" y="5715000"/>
            <a:ext cx="6096012" cy="959556"/>
          </a:xfrm>
          <a:prstGeom prst="rect">
            <a:avLst/>
          </a:prstGeom>
          <a:noFill/>
        </p:spPr>
        <p:txBody>
          <a:bodyPr anchor="ctr">
            <a:normAutofit/>
          </a:bodyPr>
          <a:lstStyle/>
          <a:p>
            <a:pPr marL="0" indent="0" algn="ctr">
              <a:buNone/>
            </a:pPr>
            <a:r>
              <a:rPr lang="en-US" dirty="0">
                <a:solidFill>
                  <a:srgbClr val="FFC000"/>
                </a:solidFill>
                <a:latin typeface="Segoe UI Semibold" panose="020B0702040204020203" pitchFamily="34" charset="0"/>
                <a:cs typeface="Segoe UI Semibold" panose="020B0702040204020203" pitchFamily="34" charset="0"/>
              </a:rPr>
              <a:t>Study I:</a:t>
            </a:r>
            <a:r>
              <a:rPr lang="en-US" dirty="0">
                <a:solidFill>
                  <a:srgbClr val="FFC000"/>
                </a:solidFill>
              </a:rPr>
              <a:t> </a:t>
            </a:r>
            <a:r>
              <a:rPr lang="en-US" sz="2200" dirty="0"/>
              <a:t>initial iPad study (19 participants)</a:t>
            </a:r>
          </a:p>
        </p:txBody>
      </p:sp>
      <p:sp>
        <p:nvSpPr>
          <p:cNvPr id="7" name="TextBox 6"/>
          <p:cNvSpPr txBox="1"/>
          <p:nvPr/>
        </p:nvSpPr>
        <p:spPr>
          <a:xfrm>
            <a:off x="6096841" y="5715000"/>
            <a:ext cx="6096000" cy="959554"/>
          </a:xfrm>
          <a:prstGeom prst="rect">
            <a:avLst/>
          </a:prstGeom>
          <a:noFill/>
        </p:spPr>
        <p:txBody>
          <a:bodyPr wrap="square" rtlCol="0" anchor="ctr">
            <a:noAutofit/>
          </a:bodyPr>
          <a:lstStyle/>
          <a:p>
            <a:pPr algn="ctr"/>
            <a:r>
              <a:rPr lang="en-US" sz="2400" dirty="0">
                <a:solidFill>
                  <a:srgbClr val="FFC000"/>
                </a:solidFill>
                <a:latin typeface="Segoe UI Semibold" panose="020B0702040204020203" pitchFamily="34" charset="0"/>
                <a:cs typeface="Segoe UI Semibold" panose="020B0702040204020203" pitchFamily="34" charset="0"/>
              </a:rPr>
              <a:t>Study II: </a:t>
            </a:r>
            <a:r>
              <a:rPr lang="en-US" sz="2200" dirty="0">
                <a:solidFill>
                  <a:schemeClr val="bg1"/>
                </a:solidFill>
                <a:latin typeface="Segoe UI Light"/>
                <a:cs typeface="Segoe UI Light"/>
              </a:rPr>
              <a:t>physical prototype study </a:t>
            </a:r>
            <a:r>
              <a:rPr lang="en-US" sz="2000" dirty="0">
                <a:solidFill>
                  <a:schemeClr val="bg1"/>
                </a:solidFill>
                <a:latin typeface="Segoe UI Light"/>
                <a:cs typeface="Segoe UI Light"/>
              </a:rPr>
              <a:t>(4 participants)</a:t>
            </a:r>
          </a:p>
        </p:txBody>
      </p:sp>
      <p:sp>
        <p:nvSpPr>
          <p:cNvPr id="11" name="Title 1"/>
          <p:cNvSpPr txBox="1">
            <a:spLocks/>
          </p:cNvSpPr>
          <p:nvPr/>
        </p:nvSpPr>
        <p:spPr>
          <a:xfrm>
            <a:off x="-1" y="182893"/>
            <a:ext cx="4857751" cy="886059"/>
          </a:xfrm>
          <a:prstGeom prst="rect">
            <a:avLst/>
          </a:prstGeom>
          <a:solidFill>
            <a:srgbClr val="000000">
              <a:alpha val="70000"/>
            </a:srgbClr>
          </a:solidFill>
        </p:spPr>
        <p:txBody>
          <a:bodyPr anchor="ctr"/>
          <a:lstStyle>
            <a:lvl1pPr algn="l" defTabSz="914400" rtl="0" eaLnBrk="1" latinLnBrk="0" hangingPunct="1">
              <a:lnSpc>
                <a:spcPct val="90000"/>
              </a:lnSpc>
              <a:spcBef>
                <a:spcPct val="0"/>
              </a:spcBef>
              <a:buNone/>
              <a:defRPr sz="4400" b="0" i="0" kern="1200">
                <a:solidFill>
                  <a:schemeClr val="bg1"/>
                </a:solidFill>
                <a:latin typeface="Segoe UI Light" charset="0"/>
                <a:ea typeface="Segoe UI Light" charset="0"/>
                <a:cs typeface="Segoe UI Light" charset="0"/>
              </a:defRPr>
            </a:lvl1pPr>
          </a:lstStyle>
          <a:p>
            <a:pPr marL="342900"/>
            <a:r>
              <a:rPr lang="en-US">
                <a:solidFill>
                  <a:srgbClr val="FFC000"/>
                </a:solidFill>
                <a:latin typeface="Segoe UI Semibold" panose="020B0702040204020203" pitchFamily="34" charset="0"/>
                <a:cs typeface="Segoe UI Semibold" panose="020B0702040204020203" pitchFamily="34" charset="0"/>
              </a:rPr>
              <a:t>Study Overview</a:t>
            </a:r>
            <a:endParaRPr lang="en-US" dirty="0">
              <a:solidFill>
                <a:srgbClr val="FFC000"/>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07300604"/>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6.25E-7 0 L -0.50078 -0.00069 " pathEditMode="relative" rAng="0" ptsTypes="AA">
                                      <p:cBhvr>
                                        <p:cTn id="6" dur="1000" fill="hold"/>
                                        <p:tgtEl>
                                          <p:spTgt spid="10"/>
                                        </p:tgtEl>
                                        <p:attrNameLst>
                                          <p:attrName>ppt_x</p:attrName>
                                          <p:attrName>ppt_y</p:attrName>
                                        </p:attrNameLst>
                                      </p:cBhvr>
                                      <p:rCtr x="-25039" y="-46"/>
                                    </p:animMotion>
                                  </p:childTnLst>
                                </p:cTn>
                              </p:par>
                              <p:par>
                                <p:cTn id="7" presetID="0" presetClass="path" presetSubtype="0" accel="50000" decel="50000" fill="hold" nodeType="withEffect">
                                  <p:stCondLst>
                                    <p:cond delay="0"/>
                                  </p:stCondLst>
                                  <p:childTnLst>
                                    <p:animMotion origin="layout" path="M 2.08333E-7 0 L -0.25729 -0.00069 " pathEditMode="relative" rAng="0" ptsTypes="AA">
                                      <p:cBhvr>
                                        <p:cTn id="8" dur="950" fill="hold"/>
                                        <p:tgtEl>
                                          <p:spTgt spid="6"/>
                                        </p:tgtEl>
                                        <p:attrNameLst>
                                          <p:attrName>ppt_x</p:attrName>
                                          <p:attrName>ppt_y</p:attrName>
                                        </p:attrNameLst>
                                      </p:cBhvr>
                                      <p:rCtr x="-12865" y="-46"/>
                                    </p:animMotion>
                                  </p:childTnLst>
                                </p:cTn>
                              </p:par>
                              <p:par>
                                <p:cTn id="9" presetID="0" presetClass="path" presetSubtype="0" accel="50000" decel="50000" fill="hold" grpId="0" nodeType="withEffect">
                                  <p:stCondLst>
                                    <p:cond delay="0"/>
                                  </p:stCondLst>
                                  <p:childTnLst>
                                    <p:animMotion origin="layout" path="M 5E-6 -7.40741E-7 L -0.50599 -0.00093 " pathEditMode="relative" rAng="0" ptsTypes="AA">
                                      <p:cBhvr>
                                        <p:cTn id="10" dur="1000" fill="hold"/>
                                        <p:tgtEl>
                                          <p:spTgt spid="3">
                                            <p:txEl>
                                              <p:pRg st="0" end="0"/>
                                            </p:txEl>
                                          </p:spTgt>
                                        </p:tgtEl>
                                        <p:attrNameLst>
                                          <p:attrName>ppt_x</p:attrName>
                                          <p:attrName>ppt_y</p:attrName>
                                        </p:attrNameLst>
                                      </p:cBhvr>
                                      <p:rCtr x="-25299"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OC_PA_8_task.JPG"/>
          <p:cNvPicPr>
            <a:picLocks noChangeAspect="1"/>
          </p:cNvPicPr>
          <p:nvPr/>
        </p:nvPicPr>
        <p:blipFill rotWithShape="1">
          <a:blip r:embed="rId3">
            <a:extLst>
              <a:ext uri="{28A0092B-C50C-407E-A947-70E740481C1C}">
                <a14:useLocalDpi xmlns:a14="http://schemas.microsoft.com/office/drawing/2010/main" val="0"/>
              </a:ext>
            </a:extLst>
          </a:blip>
          <a:srcRect l="-78" r="13238"/>
          <a:stretch/>
        </p:blipFill>
        <p:spPr>
          <a:xfrm>
            <a:off x="-28576" y="0"/>
            <a:ext cx="12192000" cy="6858000"/>
          </a:xfrm>
          <a:prstGeom prst="rect">
            <a:avLst/>
          </a:prstGeom>
        </p:spPr>
      </p:pic>
      <p:sp>
        <p:nvSpPr>
          <p:cNvPr id="13" name="TextBox 12"/>
          <p:cNvSpPr txBox="1"/>
          <p:nvPr/>
        </p:nvSpPr>
        <p:spPr>
          <a:xfrm>
            <a:off x="0" y="5715000"/>
            <a:ext cx="12192841" cy="959554"/>
          </a:xfrm>
          <a:prstGeom prst="rect">
            <a:avLst/>
          </a:prstGeom>
          <a:solidFill>
            <a:schemeClr val="tx1">
              <a:alpha val="70000"/>
            </a:schemeClr>
          </a:solidFill>
        </p:spPr>
        <p:txBody>
          <a:bodyPr wrap="square" rtlCol="0" anchor="ctr">
            <a:noAutofit/>
          </a:bodyPr>
          <a:lstStyle/>
          <a:p>
            <a:pPr algn="ctr"/>
            <a:endParaRPr lang="en-US" sz="2000" dirty="0">
              <a:solidFill>
                <a:schemeClr val="bg1"/>
              </a:solidFill>
              <a:latin typeface="Segoe UI Light"/>
              <a:cs typeface="Segoe UI Light"/>
            </a:endParaRPr>
          </a:p>
        </p:txBody>
      </p:sp>
      <p:sp>
        <p:nvSpPr>
          <p:cNvPr id="4" name="TextBox 3"/>
          <p:cNvSpPr txBox="1"/>
          <p:nvPr/>
        </p:nvSpPr>
        <p:spPr>
          <a:xfrm>
            <a:off x="5680421" y="114155"/>
            <a:ext cx="5379999" cy="2215991"/>
          </a:xfrm>
          <a:prstGeom prst="rect">
            <a:avLst/>
          </a:prstGeom>
          <a:noFill/>
        </p:spPr>
        <p:txBody>
          <a:bodyPr wrap="none" rtlCol="0">
            <a:spAutoFit/>
          </a:bodyPr>
          <a:lstStyle/>
          <a:p>
            <a:r>
              <a:rPr lang="en-US" sz="4000" dirty="0">
                <a:solidFill>
                  <a:schemeClr val="accent4"/>
                </a:solidFill>
                <a:latin typeface="Segoe UI Semibold" panose="020B0702040204020203" pitchFamily="34" charset="0"/>
                <a:cs typeface="Segoe UI Semibold" panose="020B0702040204020203" pitchFamily="34" charset="0"/>
              </a:rPr>
              <a:t>Goals:</a:t>
            </a:r>
          </a:p>
          <a:p>
            <a:r>
              <a:rPr lang="en-US" sz="3210" dirty="0">
                <a:solidFill>
                  <a:schemeClr val="bg1"/>
                </a:solidFill>
                <a:latin typeface="Segoe UI Light" panose="020B0502040204020203" pitchFamily="34" charset="0"/>
                <a:cs typeface="Segoe UI Light" panose="020B0502040204020203" pitchFamily="34" charset="0"/>
              </a:rPr>
              <a:t>Evaluate HandSight prototype</a:t>
            </a:r>
          </a:p>
          <a:p>
            <a:r>
              <a:rPr lang="en-US" sz="3560" dirty="0">
                <a:solidFill>
                  <a:schemeClr val="bg1"/>
                </a:solidFill>
                <a:latin typeface="Segoe UI Light" panose="020B0502040204020203" pitchFamily="34" charset="0"/>
                <a:cs typeface="Segoe UI Light" panose="020B0502040204020203" pitchFamily="34" charset="0"/>
              </a:rPr>
              <a:t>Gather subjective feedback</a:t>
            </a:r>
          </a:p>
          <a:p>
            <a:r>
              <a:rPr lang="en-US" sz="3000" dirty="0">
                <a:solidFill>
                  <a:schemeClr val="bg1"/>
                </a:solidFill>
                <a:latin typeface="Segoe UI Light" panose="020B0502040204020203" pitchFamily="34" charset="0"/>
                <a:cs typeface="Segoe UI Light" panose="020B0502040204020203" pitchFamily="34" charset="0"/>
              </a:rPr>
              <a:t>Compare with KNFB Reader iOS</a:t>
            </a:r>
          </a:p>
        </p:txBody>
      </p:sp>
      <p:sp>
        <p:nvSpPr>
          <p:cNvPr id="15" name="TextBox 14"/>
          <p:cNvSpPr txBox="1"/>
          <p:nvPr/>
        </p:nvSpPr>
        <p:spPr>
          <a:xfrm>
            <a:off x="6096841" y="5715000"/>
            <a:ext cx="6096000" cy="959554"/>
          </a:xfrm>
          <a:prstGeom prst="rect">
            <a:avLst/>
          </a:prstGeom>
          <a:noFill/>
        </p:spPr>
        <p:txBody>
          <a:bodyPr wrap="square" rtlCol="0" anchor="ctr">
            <a:noAutofit/>
          </a:bodyPr>
          <a:lstStyle/>
          <a:p>
            <a:pPr algn="ctr"/>
            <a:r>
              <a:rPr lang="en-US" sz="2400" dirty="0">
                <a:solidFill>
                  <a:srgbClr val="FFC000"/>
                </a:solidFill>
                <a:latin typeface="Segoe UI Semibold" panose="020B0702040204020203" pitchFamily="34" charset="0"/>
                <a:cs typeface="Segoe UI Semibold" panose="020B0702040204020203" pitchFamily="34" charset="0"/>
              </a:rPr>
              <a:t>Study II: </a:t>
            </a:r>
            <a:r>
              <a:rPr lang="en-US" sz="2200" dirty="0">
                <a:solidFill>
                  <a:schemeClr val="bg1"/>
                </a:solidFill>
                <a:latin typeface="Segoe UI Light"/>
                <a:cs typeface="Segoe UI Light"/>
              </a:rPr>
              <a:t>physical prototype study </a:t>
            </a:r>
            <a:r>
              <a:rPr lang="en-US" sz="2000" dirty="0">
                <a:solidFill>
                  <a:schemeClr val="bg1"/>
                </a:solidFill>
                <a:latin typeface="Segoe UI Light"/>
                <a:cs typeface="Segoe UI Light"/>
              </a:rPr>
              <a:t>(4 participants)</a:t>
            </a:r>
          </a:p>
        </p:txBody>
      </p:sp>
      <p:sp>
        <p:nvSpPr>
          <p:cNvPr id="7" name="Title 1"/>
          <p:cNvSpPr txBox="1">
            <a:spLocks/>
          </p:cNvSpPr>
          <p:nvPr/>
        </p:nvSpPr>
        <p:spPr>
          <a:xfrm>
            <a:off x="-1" y="182893"/>
            <a:ext cx="4857751" cy="886059"/>
          </a:xfrm>
          <a:prstGeom prst="rect">
            <a:avLst/>
          </a:prstGeom>
          <a:solidFill>
            <a:srgbClr val="000000">
              <a:alpha val="70000"/>
            </a:srgbClr>
          </a:solidFill>
        </p:spPr>
        <p:txBody>
          <a:bodyPr anchor="ctr"/>
          <a:lstStyle>
            <a:lvl1pPr algn="l" defTabSz="914400" rtl="0" eaLnBrk="1" latinLnBrk="0" hangingPunct="1">
              <a:lnSpc>
                <a:spcPct val="90000"/>
              </a:lnSpc>
              <a:spcBef>
                <a:spcPct val="0"/>
              </a:spcBef>
              <a:buNone/>
              <a:defRPr sz="4400" b="0" i="0" kern="1200">
                <a:solidFill>
                  <a:schemeClr val="bg1"/>
                </a:solidFill>
                <a:latin typeface="Segoe UI Light" charset="0"/>
                <a:ea typeface="Segoe UI Light" charset="0"/>
                <a:cs typeface="Segoe UI Light" charset="0"/>
              </a:defRPr>
            </a:lvl1pPr>
          </a:lstStyle>
          <a:p>
            <a:pPr marL="342900"/>
            <a:r>
              <a:rPr lang="en-US">
                <a:solidFill>
                  <a:srgbClr val="FFC000"/>
                </a:solidFill>
                <a:latin typeface="Segoe UI Semibold" panose="020B0702040204020203" pitchFamily="34" charset="0"/>
                <a:cs typeface="Segoe UI Semibold" panose="020B0702040204020203" pitchFamily="34" charset="0"/>
              </a:rPr>
              <a:t>Study Overview</a:t>
            </a:r>
            <a:endParaRPr lang="en-US" dirty="0">
              <a:solidFill>
                <a:srgbClr val="FFC000"/>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99909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andSightACVR_trimmed">
            <a:hlinkClick r:id="" action="ppaction://media"/>
          </p:cNvPr>
          <p:cNvPicPr>
            <a:picLocks noChangeAspect="1"/>
          </p:cNvPicPr>
          <p:nvPr>
            <a:videoFile r:link="rId1"/>
            <p:extLst>
              <p:ext uri="{DAA4B4D4-6D71-4841-9C94-3DE7FCFB9230}">
                <p14:media xmlns:p14="http://schemas.microsoft.com/office/powerpoint/2010/main" r:embed="rId2">
                  <p14:trim st="15728" end="1122.3333"/>
                </p14:media>
              </p:ext>
            </p:extLst>
          </p:nvPr>
        </p:nvPicPr>
        <p:blipFill>
          <a:blip r:embed="rId5"/>
          <a:stretch>
            <a:fillRect/>
          </a:stretch>
        </p:blipFill>
        <p:spPr>
          <a:xfrm>
            <a:off x="1981200" y="1114425"/>
            <a:ext cx="8229600" cy="4629151"/>
          </a:xfrm>
          <a:prstGeom prst="rect">
            <a:avLst/>
          </a:prstGeom>
          <a:ln>
            <a:noFill/>
          </a:ln>
          <a:effectLst>
            <a:outerShdw blurRad="190500" algn="tl" rotWithShape="0">
              <a:srgbClr val="000000">
                <a:alpha val="70000"/>
              </a:srgbClr>
            </a:outerShdw>
          </a:effectLst>
        </p:spPr>
      </p:pic>
      <p:sp>
        <p:nvSpPr>
          <p:cNvPr id="8" name="Content Placeholder 2"/>
          <p:cNvSpPr>
            <a:spLocks noGrp="1"/>
          </p:cNvSpPr>
          <p:nvPr>
            <p:ph idx="4294967295"/>
          </p:nvPr>
        </p:nvSpPr>
        <p:spPr>
          <a:xfrm>
            <a:off x="0" y="5960962"/>
            <a:ext cx="12192000" cy="616003"/>
          </a:xfrm>
          <a:prstGeom prst="rect">
            <a:avLst/>
          </a:prstGeom>
          <a:noFill/>
        </p:spPr>
        <p:txBody>
          <a:bodyPr anchor="b">
            <a:normAutofit/>
          </a:bodyPr>
          <a:lstStyle/>
          <a:p>
            <a:pPr marL="0" indent="0" algn="ctr">
              <a:buNone/>
            </a:pPr>
            <a:r>
              <a:rPr lang="en-US" sz="3600" dirty="0"/>
              <a:t>Finger-mounted camera to read physical documents</a:t>
            </a:r>
          </a:p>
        </p:txBody>
      </p:sp>
      <p:sp>
        <p:nvSpPr>
          <p:cNvPr id="12" name="Title 10"/>
          <p:cNvSpPr txBox="1">
            <a:spLocks/>
          </p:cNvSpPr>
          <p:nvPr/>
        </p:nvSpPr>
        <p:spPr>
          <a:xfrm>
            <a:off x="630866" y="0"/>
            <a:ext cx="10930269" cy="1072568"/>
          </a:xfrm>
          <a:prstGeom prst="rect">
            <a:avLst/>
          </a:prstGeom>
          <a:solidFill>
            <a:schemeClr val="tx1">
              <a:alpha val="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Segoe UI Light" panose="020B0502040204020203" pitchFamily="34" charset="0"/>
                <a:ea typeface="+mj-ea"/>
                <a:cs typeface="+mj-cs"/>
              </a:defRPr>
            </a:lvl1pPr>
          </a:lstStyle>
          <a:p>
            <a:pPr algn="ctr"/>
            <a:r>
              <a:rPr lang="en-US" dirty="0">
                <a:solidFill>
                  <a:schemeClr val="accent4"/>
                </a:solidFill>
                <a:latin typeface="Segoe UI Semibold" panose="020B0702040204020203" pitchFamily="34" charset="0"/>
                <a:cs typeface="Segoe UI Semibold" panose="020B0702040204020203" pitchFamily="34" charset="0"/>
              </a:rPr>
              <a:t>Study II: HandSight Prototype System</a:t>
            </a:r>
            <a:endParaRPr 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777177697"/>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dirty="0">
                <a:solidFill>
                  <a:srgbClr val="FFC000"/>
                </a:solidFill>
                <a:latin typeface="Segoe UI Semibold" panose="020B0702040204020203" pitchFamily="34" charset="0"/>
                <a:cs typeface="Segoe UI Semibold" panose="020B0702040204020203" pitchFamily="34" charset="0"/>
              </a:rPr>
              <a:t>Study II Method</a:t>
            </a:r>
          </a:p>
        </p:txBody>
      </p:sp>
      <p:sp>
        <p:nvSpPr>
          <p:cNvPr id="3" name="Content Placeholder 2"/>
          <p:cNvSpPr>
            <a:spLocks noGrp="1"/>
          </p:cNvSpPr>
          <p:nvPr>
            <p:ph idx="4294967295"/>
          </p:nvPr>
        </p:nvSpPr>
        <p:spPr>
          <a:xfrm>
            <a:off x="838200" y="1371600"/>
            <a:ext cx="10515600" cy="4351338"/>
          </a:xfrm>
          <a:prstGeom prst="rect">
            <a:avLst/>
          </a:prstGeom>
        </p:spPr>
        <p:txBody>
          <a:bodyPr>
            <a:normAutofit/>
          </a:bodyPr>
          <a:lstStyle/>
          <a:p>
            <a:pPr marL="0" indent="0">
              <a:buNone/>
            </a:pPr>
            <a:r>
              <a:rPr lang="en-US" sz="3600" dirty="0">
                <a:solidFill>
                  <a:schemeClr val="accent4"/>
                </a:solidFill>
                <a:latin typeface="Segoe UI Semibold" panose="020B0702040204020203" pitchFamily="34" charset="0"/>
                <a:cs typeface="Segoe UI Semibold" panose="020B0702040204020203" pitchFamily="34" charset="0"/>
              </a:rPr>
              <a:t>HandSight:</a:t>
            </a:r>
          </a:p>
          <a:p>
            <a:pPr marL="0" indent="0">
              <a:buNone/>
            </a:pPr>
            <a:r>
              <a:rPr lang="en-US" sz="3200" dirty="0"/>
              <a:t>Each participant used their preferred guidance from Study I to explore and read two documents</a:t>
            </a:r>
          </a:p>
        </p:txBody>
      </p:sp>
      <p:pic>
        <p:nvPicPr>
          <p:cNvPr id="5" name="Picture 4" descr="POC_PA_17_task.JPG"/>
          <p:cNvPicPr>
            <a:picLocks noChangeAspect="1"/>
          </p:cNvPicPr>
          <p:nvPr/>
        </p:nvPicPr>
        <p:blipFill rotWithShape="1">
          <a:blip r:embed="rId3">
            <a:extLst>
              <a:ext uri="{28A0092B-C50C-407E-A947-70E740481C1C}">
                <a14:useLocalDpi xmlns:a14="http://schemas.microsoft.com/office/drawing/2010/main" val="0"/>
              </a:ext>
            </a:extLst>
          </a:blip>
          <a:srcRect l="-1" r="12831"/>
          <a:stretch/>
        </p:blipFill>
        <p:spPr>
          <a:xfrm>
            <a:off x="953332" y="3109102"/>
            <a:ext cx="5997757" cy="3378014"/>
          </a:xfrm>
          <a:prstGeom prst="rect">
            <a:avLst/>
          </a:prstGeom>
          <a:effectLst>
            <a:outerShdw blurRad="190500" algn="ctr" rotWithShape="0">
              <a:srgbClr val="000000">
                <a:alpha val="70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9126" y="3109102"/>
            <a:ext cx="2359550" cy="3053535"/>
          </a:xfrm>
          <a:prstGeom prst="rect">
            <a:avLst/>
          </a:prstGeom>
          <a:ln>
            <a:solidFill>
              <a:schemeClr val="tx1"/>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6944" y="3433582"/>
            <a:ext cx="2359551" cy="3053534"/>
          </a:xfrm>
          <a:prstGeom prst="rect">
            <a:avLst/>
          </a:prstGeom>
          <a:ln>
            <a:solidFill>
              <a:schemeClr val="tx1"/>
            </a:solidFill>
          </a:ln>
        </p:spPr>
      </p:pic>
    </p:spTree>
    <p:extLst>
      <p:ext uri="{BB962C8B-B14F-4D97-AF65-F5344CB8AC3E}">
        <p14:creationId xmlns:p14="http://schemas.microsoft.com/office/powerpoint/2010/main" val="32161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dirty="0">
                <a:solidFill>
                  <a:srgbClr val="FFC000"/>
                </a:solidFill>
                <a:latin typeface="Segoe UI Semibold" panose="020B0702040204020203" pitchFamily="34" charset="0"/>
                <a:cs typeface="Segoe UI Semibold" panose="020B0702040204020203" pitchFamily="34" charset="0"/>
              </a:rPr>
              <a:t>Study II Method</a:t>
            </a:r>
          </a:p>
        </p:txBody>
      </p:sp>
      <p:sp>
        <p:nvSpPr>
          <p:cNvPr id="3" name="Content Placeholder 2"/>
          <p:cNvSpPr>
            <a:spLocks noGrp="1"/>
          </p:cNvSpPr>
          <p:nvPr>
            <p:ph idx="4294967295"/>
          </p:nvPr>
        </p:nvSpPr>
        <p:spPr>
          <a:xfrm>
            <a:off x="838199" y="1371600"/>
            <a:ext cx="9899073" cy="4351338"/>
          </a:xfrm>
          <a:prstGeom prst="rect">
            <a:avLst/>
          </a:prstGeom>
        </p:spPr>
        <p:txBody>
          <a:bodyPr>
            <a:normAutofit/>
          </a:bodyPr>
          <a:lstStyle/>
          <a:p>
            <a:pPr marL="0" indent="0">
              <a:buNone/>
            </a:pPr>
            <a:r>
              <a:rPr lang="en-US" sz="3600" dirty="0">
                <a:solidFill>
                  <a:schemeClr val="accent4"/>
                </a:solidFill>
                <a:latin typeface="Segoe UI Semibold" panose="020B0702040204020203" pitchFamily="34" charset="0"/>
                <a:cs typeface="Segoe UI Semibold" panose="020B0702040204020203" pitchFamily="34" charset="0"/>
              </a:rPr>
              <a:t>KNFB Reader iOS:</a:t>
            </a:r>
          </a:p>
          <a:p>
            <a:pPr marL="0" indent="0">
              <a:buNone/>
            </a:pPr>
            <a:r>
              <a:rPr lang="en-US" sz="3200" dirty="0"/>
              <a:t>Photograph and read 3 physical documents</a:t>
            </a:r>
          </a:p>
        </p:txBody>
      </p:sp>
      <p:pic>
        <p:nvPicPr>
          <p:cNvPr id="10" name="Picture 9" descr="POC_PA_9_knfb.JPG"/>
          <p:cNvPicPr>
            <a:picLocks noChangeAspect="1"/>
          </p:cNvPicPr>
          <p:nvPr/>
        </p:nvPicPr>
        <p:blipFill rotWithShape="1">
          <a:blip r:embed="rId3">
            <a:extLst>
              <a:ext uri="{28A0092B-C50C-407E-A947-70E740481C1C}">
                <a14:useLocalDpi xmlns:a14="http://schemas.microsoft.com/office/drawing/2010/main" val="0"/>
              </a:ext>
            </a:extLst>
          </a:blip>
          <a:srcRect l="212" r="11968"/>
          <a:stretch/>
        </p:blipFill>
        <p:spPr>
          <a:xfrm>
            <a:off x="942975" y="3248026"/>
            <a:ext cx="4870626" cy="2743200"/>
          </a:xfrm>
          <a:prstGeom prst="rect">
            <a:avLst/>
          </a:prstGeom>
        </p:spPr>
      </p:pic>
      <p:pic>
        <p:nvPicPr>
          <p:cNvPr id="11" name="Picture 10" descr="2015-02-16 14.22.33.png"/>
          <p:cNvPicPr>
            <a:picLocks noChangeAspect="1"/>
          </p:cNvPicPr>
          <p:nvPr/>
        </p:nvPicPr>
        <p:blipFill rotWithShape="1">
          <a:blip r:embed="rId4" cstate="print">
            <a:extLst>
              <a:ext uri="{28A0092B-C50C-407E-A947-70E740481C1C}">
                <a14:useLocalDpi xmlns:a14="http://schemas.microsoft.com/office/drawing/2010/main" val="0"/>
              </a:ext>
            </a:extLst>
          </a:blip>
          <a:srcRect l="4" t="3855" r="-4" b="32701"/>
          <a:stretch/>
        </p:blipFill>
        <p:spPr>
          <a:xfrm>
            <a:off x="6144994" y="3248026"/>
            <a:ext cx="2435962" cy="2743200"/>
          </a:xfrm>
          <a:prstGeom prst="rect">
            <a:avLst/>
          </a:prstGeom>
        </p:spPr>
      </p:pic>
      <p:pic>
        <p:nvPicPr>
          <p:cNvPr id="12" name="Picture 11" descr="2015-02-16 14.22.43.png"/>
          <p:cNvPicPr>
            <a:picLocks noChangeAspect="1"/>
          </p:cNvPicPr>
          <p:nvPr/>
        </p:nvPicPr>
        <p:blipFill rotWithShape="1">
          <a:blip r:embed="rId5" cstate="print">
            <a:extLst>
              <a:ext uri="{28A0092B-C50C-407E-A947-70E740481C1C}">
                <a14:useLocalDpi xmlns:a14="http://schemas.microsoft.com/office/drawing/2010/main" val="0"/>
              </a:ext>
            </a:extLst>
          </a:blip>
          <a:srcRect t="4283" b="32416"/>
          <a:stretch/>
        </p:blipFill>
        <p:spPr>
          <a:xfrm>
            <a:off x="8912350" y="3248026"/>
            <a:ext cx="2441450" cy="2743200"/>
          </a:xfrm>
          <a:prstGeom prst="rect">
            <a:avLst/>
          </a:prstGeom>
        </p:spPr>
      </p:pic>
    </p:spTree>
    <p:extLst>
      <p:ext uri="{BB962C8B-B14F-4D97-AF65-F5344CB8AC3E}">
        <p14:creationId xmlns:p14="http://schemas.microsoft.com/office/powerpoint/2010/main" val="140874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dirty="0">
                <a:solidFill>
                  <a:srgbClr val="FFC000"/>
                </a:solidFill>
                <a:latin typeface="Segoe UI Semibold" panose="020B0702040204020203" pitchFamily="34" charset="0"/>
                <a:cs typeface="Segoe UI Semibold" panose="020B0702040204020203" pitchFamily="34" charset="0"/>
              </a:rPr>
              <a:t>Study II Findings</a:t>
            </a:r>
          </a:p>
        </p:txBody>
      </p:sp>
      <p:sp>
        <p:nvSpPr>
          <p:cNvPr id="10" name="Content Placeholder 2"/>
          <p:cNvSpPr>
            <a:spLocks noGrp="1"/>
          </p:cNvSpPr>
          <p:nvPr>
            <p:ph idx="4294967295"/>
          </p:nvPr>
        </p:nvSpPr>
        <p:spPr>
          <a:xfrm>
            <a:off x="838200" y="1611111"/>
            <a:ext cx="10515600" cy="4234104"/>
          </a:xfrm>
          <a:prstGeom prst="rect">
            <a:avLst/>
          </a:prstGeom>
        </p:spPr>
        <p:txBody>
          <a:bodyPr>
            <a:normAutofit/>
          </a:bodyPr>
          <a:lstStyle/>
          <a:p>
            <a:pPr marL="0" indent="0">
              <a:buNone/>
            </a:pPr>
            <a:r>
              <a:rPr lang="en-US" sz="3200" dirty="0">
                <a:solidFill>
                  <a:schemeClr val="accent4"/>
                </a:solidFill>
                <a:latin typeface="Segoe UI Semibold" panose="020B0702040204020203" pitchFamily="34" charset="0"/>
                <a:cs typeface="Segoe UI Semibold" panose="020B0702040204020203" pitchFamily="34" charset="0"/>
              </a:rPr>
              <a:t>HandSight: Overall Experience</a:t>
            </a:r>
          </a:p>
          <a:p>
            <a:pPr marL="0" indent="0">
              <a:buNone/>
            </a:pPr>
            <a:r>
              <a:rPr lang="en-US" sz="2950" dirty="0">
                <a:solidFill>
                  <a:srgbClr val="FFFFFF"/>
                </a:solidFill>
              </a:rPr>
              <a:t>Average reading speed: 45 wpm (</a:t>
            </a:r>
            <a:r>
              <a:rPr lang="en-US" sz="2950" i="1" dirty="0">
                <a:solidFill>
                  <a:srgbClr val="FFFFFF"/>
                </a:solidFill>
              </a:rPr>
              <a:t>SD</a:t>
            </a:r>
            <a:r>
              <a:rPr lang="en-US" sz="2950" dirty="0">
                <a:solidFill>
                  <a:srgbClr val="FFFFFF"/>
                </a:solidFill>
              </a:rPr>
              <a:t>=19, </a:t>
            </a:r>
            <a:r>
              <a:rPr lang="en-US" sz="2950" i="1" dirty="0">
                <a:solidFill>
                  <a:srgbClr val="FFFFFF"/>
                </a:solidFill>
              </a:rPr>
              <a:t>Range</a:t>
            </a:r>
            <a:r>
              <a:rPr lang="en-US" sz="2950" dirty="0">
                <a:solidFill>
                  <a:srgbClr val="FFFFFF"/>
                </a:solidFill>
              </a:rPr>
              <a:t>=18-60)</a:t>
            </a:r>
          </a:p>
          <a:p>
            <a:pPr marL="0" indent="0">
              <a:buNone/>
            </a:pPr>
            <a:r>
              <a:rPr lang="en-US" sz="2950" dirty="0">
                <a:solidFill>
                  <a:srgbClr val="FFFFFF"/>
                </a:solidFill>
              </a:rPr>
              <a:t>Rated somewhat easy to use, but slow and required concentration</a:t>
            </a:r>
          </a:p>
        </p:txBody>
      </p:sp>
    </p:spTree>
    <p:extLst>
      <p:ext uri="{BB962C8B-B14F-4D97-AF65-F5344CB8AC3E}">
        <p14:creationId xmlns:p14="http://schemas.microsoft.com/office/powerpoint/2010/main" val="69669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dirty="0">
                <a:solidFill>
                  <a:srgbClr val="FFC000"/>
                </a:solidFill>
                <a:latin typeface="Segoe UI Semibold" panose="020B0702040204020203" pitchFamily="34" charset="0"/>
                <a:cs typeface="Segoe UI Semibold" panose="020B0702040204020203" pitchFamily="34" charset="0"/>
              </a:rPr>
              <a:t>Study II Findings</a:t>
            </a:r>
          </a:p>
        </p:txBody>
      </p:sp>
      <p:sp>
        <p:nvSpPr>
          <p:cNvPr id="10" name="Content Placeholder 2"/>
          <p:cNvSpPr>
            <a:spLocks noGrp="1"/>
          </p:cNvSpPr>
          <p:nvPr>
            <p:ph idx="4294967295"/>
          </p:nvPr>
        </p:nvSpPr>
        <p:spPr>
          <a:xfrm>
            <a:off x="838200" y="1611111"/>
            <a:ext cx="10515600" cy="4234104"/>
          </a:xfrm>
          <a:prstGeom prst="rect">
            <a:avLst/>
          </a:prstGeom>
        </p:spPr>
        <p:txBody>
          <a:bodyPr>
            <a:normAutofit/>
          </a:bodyPr>
          <a:lstStyle/>
          <a:p>
            <a:pPr marL="0" indent="0">
              <a:buNone/>
            </a:pPr>
            <a:r>
              <a:rPr lang="en-US" sz="3200" dirty="0">
                <a:solidFill>
                  <a:schemeClr val="accent4">
                    <a:lumMod val="75000"/>
                  </a:schemeClr>
                </a:solidFill>
                <a:latin typeface="Segoe UI Semibold" panose="020B0702040204020203" pitchFamily="34" charset="0"/>
                <a:cs typeface="Segoe UI Semibold" panose="020B0702040204020203" pitchFamily="34" charset="0"/>
              </a:rPr>
              <a:t>HandSight: Overall Experience</a:t>
            </a:r>
          </a:p>
          <a:p>
            <a:pPr marL="0" indent="0">
              <a:buNone/>
            </a:pPr>
            <a:r>
              <a:rPr lang="en-US" sz="2400" dirty="0">
                <a:solidFill>
                  <a:schemeClr val="bg1">
                    <a:lumMod val="75000"/>
                  </a:schemeClr>
                </a:solidFill>
              </a:rPr>
              <a:t>Average reading speed: 45 wpm (</a:t>
            </a:r>
            <a:r>
              <a:rPr lang="en-US" sz="2400" i="1" dirty="0">
                <a:solidFill>
                  <a:schemeClr val="bg1">
                    <a:lumMod val="75000"/>
                  </a:schemeClr>
                </a:solidFill>
              </a:rPr>
              <a:t>SD</a:t>
            </a:r>
            <a:r>
              <a:rPr lang="en-US" sz="2400" dirty="0">
                <a:solidFill>
                  <a:schemeClr val="bg1">
                    <a:lumMod val="75000"/>
                  </a:schemeClr>
                </a:solidFill>
              </a:rPr>
              <a:t>=19, </a:t>
            </a:r>
            <a:r>
              <a:rPr lang="en-US" sz="2400" i="1" dirty="0">
                <a:solidFill>
                  <a:schemeClr val="bg1">
                    <a:lumMod val="75000"/>
                  </a:schemeClr>
                </a:solidFill>
              </a:rPr>
              <a:t>Range</a:t>
            </a:r>
            <a:r>
              <a:rPr lang="en-US" sz="2400" dirty="0">
                <a:solidFill>
                  <a:schemeClr val="bg1">
                    <a:lumMod val="75000"/>
                  </a:schemeClr>
                </a:solidFill>
              </a:rPr>
              <a:t>=18-60)</a:t>
            </a:r>
            <a:endParaRPr lang="en-US" dirty="0">
              <a:solidFill>
                <a:schemeClr val="bg1">
                  <a:lumMod val="75000"/>
                </a:schemeClr>
              </a:solidFill>
            </a:endParaRPr>
          </a:p>
          <a:p>
            <a:pPr marL="0" indent="0">
              <a:buNone/>
            </a:pPr>
            <a:r>
              <a:rPr lang="en-US" sz="2400" dirty="0">
                <a:solidFill>
                  <a:schemeClr val="bg1">
                    <a:lumMod val="75000"/>
                  </a:schemeClr>
                </a:solidFill>
              </a:rPr>
              <a:t>Rated somewhat easy to use, but slow and required concentration</a:t>
            </a:r>
          </a:p>
          <a:p>
            <a:pPr marL="0" indent="0">
              <a:buNone/>
            </a:pPr>
            <a:endParaRPr lang="en-US" sz="1600" dirty="0">
              <a:solidFill>
                <a:srgbClr val="FFFFFF"/>
              </a:solidFill>
            </a:endParaRPr>
          </a:p>
          <a:p>
            <a:pPr marL="0" indent="0">
              <a:buNone/>
            </a:pPr>
            <a:r>
              <a:rPr lang="en-US" dirty="0">
                <a:solidFill>
                  <a:schemeClr val="accent4"/>
                </a:solidFill>
                <a:latin typeface="Segoe UI Semibold" panose="020B0702040204020203" pitchFamily="34" charset="0"/>
                <a:cs typeface="Segoe UI Semibold" panose="020B0702040204020203" pitchFamily="34" charset="0"/>
              </a:rPr>
              <a:t>Participant Quotes:</a:t>
            </a:r>
          </a:p>
          <a:p>
            <a:pPr marL="0" indent="0">
              <a:buNone/>
            </a:pPr>
            <a:r>
              <a:rPr lang="en-US" i="1" dirty="0"/>
              <a:t>“I’m very pleased and excited about the system. I think it could make a great difference in my life.” </a:t>
            </a:r>
            <a:r>
              <a:rPr lang="en-US" dirty="0"/>
              <a:t>(P19)</a:t>
            </a:r>
          </a:p>
          <a:p>
            <a:pPr marL="0" indent="0">
              <a:buNone/>
            </a:pPr>
            <a:endParaRPr lang="en-US" sz="1600" dirty="0"/>
          </a:p>
          <a:p>
            <a:pPr marL="0" indent="0">
              <a:buNone/>
            </a:pPr>
            <a:r>
              <a:rPr lang="en-US" i="1" dirty="0"/>
              <a:t>“It seems like a lot of effort for reading text.” </a:t>
            </a:r>
            <a:r>
              <a:rPr lang="en-US" dirty="0"/>
              <a:t>(P12)</a:t>
            </a:r>
          </a:p>
        </p:txBody>
      </p:sp>
    </p:spTree>
    <p:extLst>
      <p:ext uri="{BB962C8B-B14F-4D97-AF65-F5344CB8AC3E}">
        <p14:creationId xmlns:p14="http://schemas.microsoft.com/office/powerpoint/2010/main" val="357451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dirty="0">
                <a:solidFill>
                  <a:srgbClr val="FFC000"/>
                </a:solidFill>
                <a:latin typeface="Segoe UI Semibold" panose="020B0702040204020203" pitchFamily="34" charset="0"/>
                <a:cs typeface="Segoe UI Semibold" panose="020B0702040204020203" pitchFamily="34" charset="0"/>
              </a:rPr>
              <a:t>Study II Findings</a:t>
            </a:r>
          </a:p>
        </p:txBody>
      </p:sp>
      <p:sp>
        <p:nvSpPr>
          <p:cNvPr id="10" name="Content Placeholder 2"/>
          <p:cNvSpPr>
            <a:spLocks noGrp="1"/>
          </p:cNvSpPr>
          <p:nvPr>
            <p:ph idx="4294967295"/>
          </p:nvPr>
        </p:nvSpPr>
        <p:spPr>
          <a:xfrm>
            <a:off x="838200" y="1611111"/>
            <a:ext cx="10515600" cy="4234104"/>
          </a:xfrm>
          <a:prstGeom prst="rect">
            <a:avLst/>
          </a:prstGeom>
        </p:spPr>
        <p:txBody>
          <a:bodyPr>
            <a:normAutofit/>
          </a:bodyPr>
          <a:lstStyle/>
          <a:p>
            <a:pPr marL="0" indent="0">
              <a:buNone/>
            </a:pPr>
            <a:r>
              <a:rPr lang="en-US" sz="3200" dirty="0">
                <a:solidFill>
                  <a:schemeClr val="accent4"/>
                </a:solidFill>
                <a:latin typeface="Segoe UI Semibold" panose="020B0702040204020203" pitchFamily="34" charset="0"/>
                <a:cs typeface="Segoe UI Semibold" panose="020B0702040204020203" pitchFamily="34" charset="0"/>
              </a:rPr>
              <a:t>HandSight </a:t>
            </a:r>
            <a:r>
              <a:rPr lang="en-US" sz="3200" i="1" dirty="0">
                <a:solidFill>
                  <a:schemeClr val="accent4"/>
                </a:solidFill>
                <a:latin typeface="Segoe UI Semibold" panose="020B0702040204020203" pitchFamily="34" charset="0"/>
                <a:cs typeface="Segoe UI Semibold" panose="020B0702040204020203" pitchFamily="34" charset="0"/>
              </a:rPr>
              <a:t>vs.</a:t>
            </a:r>
            <a:r>
              <a:rPr lang="en-US" sz="3200" dirty="0">
                <a:solidFill>
                  <a:schemeClr val="accent4"/>
                </a:solidFill>
                <a:latin typeface="Segoe UI Semibold" panose="020B0702040204020203" pitchFamily="34" charset="0"/>
                <a:cs typeface="Segoe UI Semibold" panose="020B0702040204020203" pitchFamily="34" charset="0"/>
              </a:rPr>
              <a:t> KNFB Reader iOS</a:t>
            </a:r>
          </a:p>
          <a:p>
            <a:pPr marL="0" indent="0">
              <a:buNone/>
            </a:pPr>
            <a:r>
              <a:rPr lang="en-US" dirty="0"/>
              <a:t>Participants unanimously preferred KNFB Reader iOS</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285" y="3581825"/>
            <a:ext cx="3685170" cy="2743200"/>
          </a:xfrm>
          <a:prstGeom prst="rect">
            <a:avLst/>
          </a:prstGeom>
          <a:effectLst>
            <a:outerShdw blurRad="381000" algn="ctr" rotWithShape="0">
              <a:srgbClr val="000000">
                <a:alpha val="85000"/>
              </a:srgbClr>
            </a:outerShdw>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033" y="3581825"/>
            <a:ext cx="3705163" cy="2743200"/>
          </a:xfrm>
          <a:prstGeom prst="rect">
            <a:avLst/>
          </a:prstGeom>
          <a:effectLst>
            <a:outerShdw blurRad="381000" algn="ctr" rotWithShape="0">
              <a:srgbClr val="000000">
                <a:alpha val="85000"/>
              </a:srgbClr>
            </a:outerShdw>
          </a:effectLst>
        </p:spPr>
      </p:pic>
      <p:sp>
        <p:nvSpPr>
          <p:cNvPr id="6" name="TextBox 5"/>
          <p:cNvSpPr txBox="1"/>
          <p:nvPr/>
        </p:nvSpPr>
        <p:spPr>
          <a:xfrm>
            <a:off x="2473469" y="6325025"/>
            <a:ext cx="1828801" cy="400110"/>
          </a:xfrm>
          <a:prstGeom prst="rect">
            <a:avLst/>
          </a:prstGeom>
          <a:noFill/>
        </p:spPr>
        <p:txBody>
          <a:bodyPr wrap="square" rtlCol="0" anchor="ctr">
            <a:spAutoFit/>
          </a:bodyPr>
          <a:lstStyle/>
          <a:p>
            <a:pPr algn="ctr"/>
            <a:r>
              <a:rPr lang="en-US" sz="2000" dirty="0">
                <a:solidFill>
                  <a:schemeClr val="accent4"/>
                </a:solidFill>
                <a:latin typeface="Segoe UI Semibold" panose="020B0702040204020203" pitchFamily="34" charset="0"/>
                <a:cs typeface="Segoe UI Semibold" panose="020B0702040204020203" pitchFamily="34" charset="0"/>
              </a:rPr>
              <a:t>HandSight</a:t>
            </a:r>
          </a:p>
        </p:txBody>
      </p:sp>
      <p:sp>
        <p:nvSpPr>
          <p:cNvPr id="7" name="TextBox 6"/>
          <p:cNvSpPr txBox="1"/>
          <p:nvPr/>
        </p:nvSpPr>
        <p:spPr>
          <a:xfrm>
            <a:off x="6985944" y="6332347"/>
            <a:ext cx="2381340" cy="400110"/>
          </a:xfrm>
          <a:prstGeom prst="rect">
            <a:avLst/>
          </a:prstGeom>
          <a:noFill/>
        </p:spPr>
        <p:txBody>
          <a:bodyPr wrap="square" rtlCol="0" anchor="ctr">
            <a:spAutoFit/>
          </a:bodyPr>
          <a:lstStyle/>
          <a:p>
            <a:pPr algn="ctr"/>
            <a:r>
              <a:rPr lang="en-US" sz="2000" dirty="0">
                <a:solidFill>
                  <a:schemeClr val="accent4"/>
                </a:solidFill>
                <a:latin typeface="Segoe UI Semibold" panose="020B0702040204020203" pitchFamily="34" charset="0"/>
                <a:cs typeface="Segoe UI Semibold" panose="020B0702040204020203" pitchFamily="34" charset="0"/>
              </a:rPr>
              <a:t>KNFB Reader iOS</a:t>
            </a:r>
          </a:p>
        </p:txBody>
      </p:sp>
    </p:spTree>
    <p:extLst>
      <p:ext uri="{BB962C8B-B14F-4D97-AF65-F5344CB8AC3E}">
        <p14:creationId xmlns:p14="http://schemas.microsoft.com/office/powerpoint/2010/main" val="281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dirty="0">
                <a:solidFill>
                  <a:srgbClr val="FFC000"/>
                </a:solidFill>
                <a:latin typeface="Segoe UI Semibold" panose="020B0702040204020203" pitchFamily="34" charset="0"/>
                <a:cs typeface="Segoe UI Semibold" panose="020B0702040204020203" pitchFamily="34" charset="0"/>
              </a:rPr>
              <a:t>Study II Findings</a:t>
            </a:r>
          </a:p>
        </p:txBody>
      </p:sp>
      <p:sp>
        <p:nvSpPr>
          <p:cNvPr id="10" name="Content Placeholder 2"/>
          <p:cNvSpPr>
            <a:spLocks noGrp="1"/>
          </p:cNvSpPr>
          <p:nvPr>
            <p:ph idx="4294967295"/>
          </p:nvPr>
        </p:nvSpPr>
        <p:spPr>
          <a:xfrm>
            <a:off x="838200" y="1611111"/>
            <a:ext cx="10515600" cy="4234104"/>
          </a:xfrm>
          <a:prstGeom prst="rect">
            <a:avLst/>
          </a:prstGeom>
        </p:spPr>
        <p:txBody>
          <a:bodyPr>
            <a:normAutofit/>
          </a:bodyPr>
          <a:lstStyle/>
          <a:p>
            <a:pPr marL="0" indent="0">
              <a:buNone/>
            </a:pPr>
            <a:r>
              <a:rPr lang="en-US" sz="3200" dirty="0">
                <a:solidFill>
                  <a:schemeClr val="accent4"/>
                </a:solidFill>
                <a:latin typeface="Segoe UI Semibold" panose="020B0702040204020203" pitchFamily="34" charset="0"/>
                <a:cs typeface="Segoe UI Semibold" panose="020B0702040204020203" pitchFamily="34" charset="0"/>
              </a:rPr>
              <a:t>HandSight </a:t>
            </a:r>
            <a:r>
              <a:rPr lang="en-US" sz="3200" i="1" dirty="0">
                <a:solidFill>
                  <a:schemeClr val="accent4"/>
                </a:solidFill>
                <a:latin typeface="Segoe UI Semibold" panose="020B0702040204020203" pitchFamily="34" charset="0"/>
                <a:cs typeface="Segoe UI Semibold" panose="020B0702040204020203" pitchFamily="34" charset="0"/>
              </a:rPr>
              <a:t>vs.</a:t>
            </a:r>
            <a:r>
              <a:rPr lang="en-US" sz="3200" dirty="0">
                <a:solidFill>
                  <a:schemeClr val="accent4"/>
                </a:solidFill>
                <a:latin typeface="Segoe UI Semibold" panose="020B0702040204020203" pitchFamily="34" charset="0"/>
                <a:cs typeface="Segoe UI Semibold" panose="020B0702040204020203" pitchFamily="34" charset="0"/>
              </a:rPr>
              <a:t> KNFB Reader iOS</a:t>
            </a:r>
          </a:p>
          <a:p>
            <a:pPr marL="0" indent="0">
              <a:buNone/>
            </a:pPr>
            <a:r>
              <a:rPr lang="en-US" sz="2400" dirty="0">
                <a:solidFill>
                  <a:schemeClr val="bg1">
                    <a:lumMod val="75000"/>
                  </a:schemeClr>
                </a:solidFill>
              </a:rPr>
              <a:t>Participants unanimously preferred KNFB Reader iOS</a:t>
            </a:r>
          </a:p>
          <a:p>
            <a:pPr marL="0" indent="0">
              <a:buNone/>
            </a:pPr>
            <a:r>
              <a:rPr lang="en-US" dirty="0"/>
              <a:t>Faster, easier to concentrate on the content of the text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285" y="3581825"/>
            <a:ext cx="3685170" cy="2743200"/>
          </a:xfrm>
          <a:prstGeom prst="rect">
            <a:avLst/>
          </a:prstGeom>
          <a:effectLst>
            <a:outerShdw blurRad="381000" algn="ctr" rotWithShape="0">
              <a:srgbClr val="000000">
                <a:alpha val="85000"/>
              </a:srgb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033" y="3581825"/>
            <a:ext cx="3705163" cy="2743200"/>
          </a:xfrm>
          <a:prstGeom prst="rect">
            <a:avLst/>
          </a:prstGeom>
          <a:effectLst>
            <a:outerShdw blurRad="381000" algn="ctr" rotWithShape="0">
              <a:srgbClr val="000000">
                <a:alpha val="85000"/>
              </a:srgbClr>
            </a:outerShdw>
          </a:effectLst>
        </p:spPr>
      </p:pic>
      <p:sp>
        <p:nvSpPr>
          <p:cNvPr id="6" name="TextBox 5"/>
          <p:cNvSpPr txBox="1"/>
          <p:nvPr/>
        </p:nvSpPr>
        <p:spPr>
          <a:xfrm>
            <a:off x="2473469" y="6325025"/>
            <a:ext cx="1828801" cy="400110"/>
          </a:xfrm>
          <a:prstGeom prst="rect">
            <a:avLst/>
          </a:prstGeom>
          <a:noFill/>
        </p:spPr>
        <p:txBody>
          <a:bodyPr wrap="square" rtlCol="0" anchor="ctr">
            <a:spAutoFit/>
          </a:bodyPr>
          <a:lstStyle/>
          <a:p>
            <a:pPr algn="ctr"/>
            <a:r>
              <a:rPr lang="en-US" sz="2000" dirty="0">
                <a:solidFill>
                  <a:schemeClr val="accent4"/>
                </a:solidFill>
                <a:latin typeface="Segoe UI Semibold" panose="020B0702040204020203" pitchFamily="34" charset="0"/>
                <a:cs typeface="Segoe UI Semibold" panose="020B0702040204020203" pitchFamily="34" charset="0"/>
              </a:rPr>
              <a:t>HandSight</a:t>
            </a:r>
          </a:p>
        </p:txBody>
      </p:sp>
      <p:sp>
        <p:nvSpPr>
          <p:cNvPr id="9" name="TextBox 8"/>
          <p:cNvSpPr txBox="1"/>
          <p:nvPr/>
        </p:nvSpPr>
        <p:spPr>
          <a:xfrm>
            <a:off x="6985944" y="6332347"/>
            <a:ext cx="2381340" cy="400110"/>
          </a:xfrm>
          <a:prstGeom prst="rect">
            <a:avLst/>
          </a:prstGeom>
          <a:noFill/>
        </p:spPr>
        <p:txBody>
          <a:bodyPr wrap="square" rtlCol="0" anchor="ctr">
            <a:spAutoFit/>
          </a:bodyPr>
          <a:lstStyle/>
          <a:p>
            <a:pPr algn="ctr"/>
            <a:r>
              <a:rPr lang="en-US" sz="2000" dirty="0">
                <a:solidFill>
                  <a:schemeClr val="accent4"/>
                </a:solidFill>
                <a:latin typeface="Segoe UI Semibold" panose="020B0702040204020203" pitchFamily="34" charset="0"/>
                <a:cs typeface="Segoe UI Semibold" panose="020B0702040204020203" pitchFamily="34" charset="0"/>
              </a:rPr>
              <a:t>KNFB Reader iOS</a:t>
            </a:r>
          </a:p>
        </p:txBody>
      </p:sp>
    </p:spTree>
    <p:extLst>
      <p:ext uri="{BB962C8B-B14F-4D97-AF65-F5344CB8AC3E}">
        <p14:creationId xmlns:p14="http://schemas.microsoft.com/office/powerpoint/2010/main" val="52754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normAutofit/>
          </a:bodyPr>
          <a:lstStyle/>
          <a:p>
            <a:r>
              <a:rPr lang="en-US" dirty="0">
                <a:solidFill>
                  <a:srgbClr val="FFC000"/>
                </a:solidFill>
                <a:latin typeface="Segoe UI Semibold" panose="020B0702040204020203" pitchFamily="34" charset="0"/>
                <a:cs typeface="Segoe UI Semibold" panose="020B0702040204020203" pitchFamily="34" charset="0"/>
              </a:rPr>
              <a:t>Implications</a:t>
            </a:r>
          </a:p>
        </p:txBody>
      </p:sp>
      <p:graphicFrame>
        <p:nvGraphicFramePr>
          <p:cNvPr id="4" name="Table 3"/>
          <p:cNvGraphicFramePr>
            <a:graphicFrameLocks noGrp="1"/>
          </p:cNvGraphicFramePr>
          <p:nvPr>
            <p:extLst>
              <p:ext uri="{D42A27DB-BD31-4B8C-83A1-F6EECF244321}">
                <p14:modId xmlns:p14="http://schemas.microsoft.com/office/powerpoint/2010/main" val="3574331058"/>
              </p:ext>
            </p:extLst>
          </p:nvPr>
        </p:nvGraphicFramePr>
        <p:xfrm>
          <a:off x="838200" y="2542032"/>
          <a:ext cx="10515600" cy="3130296"/>
        </p:xfrm>
        <a:graphic>
          <a:graphicData uri="http://schemas.openxmlformats.org/drawingml/2006/table">
            <a:tbl>
              <a:tblPr firstRow="1" bandRow="1">
                <a:tableStyleId>{2D5ABB26-0587-4C30-8999-92F81FD0307C}</a:tableStyleId>
              </a:tblPr>
              <a:tblGrid>
                <a:gridCol w="5281775">
                  <a:extLst>
                    <a:ext uri="{9D8B030D-6E8A-4147-A177-3AD203B41FA5}">
                      <a16:colId xmlns:a16="http://schemas.microsoft.com/office/drawing/2014/main" xmlns="" val="20000"/>
                    </a:ext>
                  </a:extLst>
                </a:gridCol>
                <a:gridCol w="5233825">
                  <a:extLst>
                    <a:ext uri="{9D8B030D-6E8A-4147-A177-3AD203B41FA5}">
                      <a16:colId xmlns:a16="http://schemas.microsoft.com/office/drawing/2014/main" xmlns="" val="20001"/>
                    </a:ext>
                  </a:extLst>
                </a:gridCol>
              </a:tblGrid>
              <a:tr h="370840">
                <a:tc>
                  <a:txBody>
                    <a:bodyPr/>
                    <a:lstStyle/>
                    <a:p>
                      <a:r>
                        <a:rPr lang="en-US" sz="2600" dirty="0">
                          <a:solidFill>
                            <a:schemeClr val="accent4"/>
                          </a:solidFill>
                          <a:latin typeface="Segoe UI Semibold" panose="020B0702040204020203" pitchFamily="34" charset="0"/>
                          <a:cs typeface="Segoe UI Semibold" panose="020B0702040204020203" pitchFamily="34" charset="0"/>
                        </a:rPr>
                        <a:t>Pros</a:t>
                      </a:r>
                    </a:p>
                  </a:txBody>
                  <a:tcP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2600" dirty="0">
                        <a:solidFill>
                          <a:schemeClr val="accent4"/>
                        </a:solidFill>
                        <a:latin typeface="Segoe UI Light"/>
                        <a:cs typeface="Segoe UI Light"/>
                      </a:endParaRPr>
                    </a:p>
                  </a:txBody>
                  <a:tcP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2642616">
                <a:tc>
                  <a:txBody>
                    <a:bodyPr/>
                    <a:lstStyle/>
                    <a:p>
                      <a:pPr>
                        <a:lnSpc>
                          <a:spcPct val="150000"/>
                        </a:lnSpc>
                      </a:pPr>
                      <a:endParaRPr lang="en-US" sz="2400" dirty="0">
                        <a:solidFill>
                          <a:schemeClr val="bg1"/>
                        </a:solidFill>
                        <a:latin typeface="Segoe UI Light"/>
                        <a:cs typeface="Segoe UI Light"/>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0000"/>
                        </a:lnSpc>
                      </a:pPr>
                      <a:endParaRPr lang="en-US" sz="2400" dirty="0">
                        <a:solidFill>
                          <a:srgbClr val="FFFFFF"/>
                        </a:solidFill>
                        <a:latin typeface="Segoe UI Light"/>
                        <a:cs typeface="Segoe UI Light"/>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6" name="Content Placeholder 2"/>
          <p:cNvSpPr txBox="1">
            <a:spLocks/>
          </p:cNvSpPr>
          <p:nvPr/>
        </p:nvSpPr>
        <p:spPr>
          <a:xfrm>
            <a:off x="838200" y="1825856"/>
            <a:ext cx="10515600" cy="25933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Segoe UI Light" charset="0"/>
                <a:ea typeface="Segoe UI Light" charset="0"/>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Segoe UI Light" charset="0"/>
                <a:ea typeface="Segoe UI Light" charset="0"/>
                <a:cs typeface="Segoe UI Light"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Segoe UI Light" charset="0"/>
                <a:ea typeface="Segoe UI Light" charset="0"/>
                <a:cs typeface="Segoe UI Light"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Feasibility of a Finger-Based Reading Approach</a:t>
            </a:r>
          </a:p>
        </p:txBody>
      </p:sp>
    </p:spTree>
    <p:extLst>
      <p:ext uri="{BB962C8B-B14F-4D97-AF65-F5344CB8AC3E}">
        <p14:creationId xmlns:p14="http://schemas.microsoft.com/office/powerpoint/2010/main" val="45417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ara ce reader"/>
          <p:cNvPicPr>
            <a:picLocks noChangeAspect="1" noChangeArrowheads="1"/>
          </p:cNvPicPr>
          <p:nvPr/>
        </p:nvPicPr>
        <p:blipFill rotWithShape="1">
          <a:blip r:embed="rId3">
            <a:extLst>
              <a:ext uri="{28A0092B-C50C-407E-A947-70E740481C1C}">
                <a14:useLocalDpi xmlns:a14="http://schemas.microsoft.com/office/drawing/2010/main" val="0"/>
              </a:ext>
            </a:extLst>
          </a:blip>
          <a:srcRect b="15461"/>
          <a:stretch/>
        </p:blipFill>
        <p:spPr bwMode="auto">
          <a:xfrm>
            <a:off x="0" y="0"/>
            <a:ext cx="12192000" cy="687131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0" y="449943"/>
            <a:ext cx="6110514" cy="1371600"/>
          </a:xfrm>
          <a:prstGeom prst="rect">
            <a:avLst/>
          </a:prstGeom>
          <a:solidFill>
            <a:schemeClr val="dk1">
              <a:alpha val="80000"/>
            </a:schemeClr>
          </a:solidFill>
          <a:ln w="12700" cap="flat" cmpd="sng" algn="ctr">
            <a:noFill/>
            <a:prstDash val="solid"/>
            <a:miter lim="800000"/>
          </a:ln>
        </p:spPr>
        <p:style>
          <a:lnRef idx="2">
            <a:schemeClr val="dk1">
              <a:shade val="50000"/>
            </a:schemeClr>
          </a:lnRef>
          <a:fillRef idx="1">
            <a:schemeClr val="dk1"/>
          </a:fillRef>
          <a:effectRef idx="0">
            <a:schemeClr val="dk1"/>
          </a:effectRef>
          <a:fontRef idx="minor">
            <a:schemeClr val="lt1"/>
          </a:fontRef>
        </p:style>
        <p:txBody>
          <a:bodyPr vert="horz" lIns="457200" tIns="45720" rIns="91440" bIns="45720" rtlCol="0" anchor="t">
            <a:normAutofit/>
          </a:bodyPr>
          <a:lstStyle>
            <a:lvl1pPr algn="l" defTabSz="914400" rtl="0" eaLnBrk="1" latinLnBrk="0" hangingPunct="1">
              <a:lnSpc>
                <a:spcPct val="90000"/>
              </a:lnSpc>
              <a:spcBef>
                <a:spcPct val="0"/>
              </a:spcBef>
              <a:buNone/>
              <a:defRPr sz="4400" kern="1200">
                <a:solidFill>
                  <a:schemeClr val="lt1"/>
                </a:solidFill>
                <a:latin typeface="Segoe UI Light" panose="020B0502040204020203"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1100" cap="small" dirty="0">
              <a:solidFill>
                <a:schemeClr val="accent4"/>
              </a:solidFill>
              <a:latin typeface="Segoe UI Semibold" panose="020B0702040204020203" pitchFamily="34" charset="0"/>
              <a:cs typeface="Segoe UI Semibold" panose="020B0702040204020203" pitchFamily="34" charset="0"/>
            </a:endParaRPr>
          </a:p>
          <a:p>
            <a:r>
              <a:rPr lang="en-US" sz="3800" cap="small" dirty="0">
                <a:solidFill>
                  <a:schemeClr val="accent4"/>
                </a:solidFill>
                <a:latin typeface="Segoe UI Semibold" panose="020B0702040204020203" pitchFamily="34" charset="0"/>
                <a:cs typeface="Segoe UI Semibold" panose="020B0702040204020203" pitchFamily="34" charset="0"/>
              </a:rPr>
              <a:t>Popular Reading Devices</a:t>
            </a:r>
          </a:p>
          <a:p>
            <a:pPr>
              <a:spcBef>
                <a:spcPts val="600"/>
              </a:spcBef>
            </a:pPr>
            <a:r>
              <a:rPr lang="en-US" sz="2430" dirty="0">
                <a:solidFill>
                  <a:srgbClr val="FFFFFF"/>
                </a:solidFill>
                <a:latin typeface="Segoe UI Light"/>
                <a:cs typeface="Segoe UI Light"/>
              </a:rPr>
              <a:t>Dedicated devices (</a:t>
            </a:r>
            <a:r>
              <a:rPr lang="en-US" sz="2430" i="1" dirty="0">
                <a:solidFill>
                  <a:srgbClr val="FFFFFF"/>
                </a:solidFill>
                <a:latin typeface="Segoe UI Light"/>
                <a:cs typeface="Segoe UI Light"/>
              </a:rPr>
              <a:t>e.g.</a:t>
            </a:r>
            <a:r>
              <a:rPr lang="en-US" sz="2430" dirty="0">
                <a:solidFill>
                  <a:srgbClr val="FFFFFF"/>
                </a:solidFill>
                <a:latin typeface="Segoe UI Light"/>
                <a:cs typeface="Segoe UI Light"/>
              </a:rPr>
              <a:t>, video magnifiers)</a:t>
            </a:r>
          </a:p>
        </p:txBody>
      </p:sp>
    </p:spTree>
    <p:extLst>
      <p:ext uri="{BB962C8B-B14F-4D97-AF65-F5344CB8AC3E}">
        <p14:creationId xmlns:p14="http://schemas.microsoft.com/office/powerpoint/2010/main" val="123898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normAutofit/>
          </a:bodyPr>
          <a:lstStyle/>
          <a:p>
            <a:r>
              <a:rPr lang="en-US" dirty="0">
                <a:solidFill>
                  <a:srgbClr val="FFC000"/>
                </a:solidFill>
                <a:latin typeface="Segoe UI Semibold" panose="020B0702040204020203" pitchFamily="34" charset="0"/>
                <a:cs typeface="Segoe UI Semibold" panose="020B0702040204020203" pitchFamily="34" charset="0"/>
              </a:rPr>
              <a:t>Implications</a:t>
            </a:r>
          </a:p>
        </p:txBody>
      </p:sp>
      <p:graphicFrame>
        <p:nvGraphicFramePr>
          <p:cNvPr id="4" name="Table 3"/>
          <p:cNvGraphicFramePr>
            <a:graphicFrameLocks noGrp="1"/>
          </p:cNvGraphicFramePr>
          <p:nvPr>
            <p:extLst>
              <p:ext uri="{D42A27DB-BD31-4B8C-83A1-F6EECF244321}">
                <p14:modId xmlns:p14="http://schemas.microsoft.com/office/powerpoint/2010/main" val="335537471"/>
              </p:ext>
            </p:extLst>
          </p:nvPr>
        </p:nvGraphicFramePr>
        <p:xfrm>
          <a:off x="838200" y="2542032"/>
          <a:ext cx="10515600" cy="3130296"/>
        </p:xfrm>
        <a:graphic>
          <a:graphicData uri="http://schemas.openxmlformats.org/drawingml/2006/table">
            <a:tbl>
              <a:tblPr firstRow="1" bandRow="1">
                <a:tableStyleId>{2D5ABB26-0587-4C30-8999-92F81FD0307C}</a:tableStyleId>
              </a:tblPr>
              <a:tblGrid>
                <a:gridCol w="5281775">
                  <a:extLst>
                    <a:ext uri="{9D8B030D-6E8A-4147-A177-3AD203B41FA5}">
                      <a16:colId xmlns:a16="http://schemas.microsoft.com/office/drawing/2014/main" xmlns="" val="20000"/>
                    </a:ext>
                  </a:extLst>
                </a:gridCol>
                <a:gridCol w="5233825">
                  <a:extLst>
                    <a:ext uri="{9D8B030D-6E8A-4147-A177-3AD203B41FA5}">
                      <a16:colId xmlns:a16="http://schemas.microsoft.com/office/drawing/2014/main" xmlns="" val="20001"/>
                    </a:ext>
                  </a:extLst>
                </a:gridCol>
              </a:tblGrid>
              <a:tr h="370840">
                <a:tc>
                  <a:txBody>
                    <a:bodyPr/>
                    <a:lstStyle/>
                    <a:p>
                      <a:r>
                        <a:rPr lang="en-US" sz="2600" dirty="0">
                          <a:solidFill>
                            <a:schemeClr val="accent4"/>
                          </a:solidFill>
                          <a:latin typeface="Segoe UI Semibold" panose="020B0702040204020203" pitchFamily="34" charset="0"/>
                          <a:cs typeface="Segoe UI Semibold" panose="020B0702040204020203" pitchFamily="34" charset="0"/>
                        </a:rPr>
                        <a:t>Pros</a:t>
                      </a:r>
                    </a:p>
                  </a:txBody>
                  <a:tcP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2600" dirty="0">
                        <a:solidFill>
                          <a:schemeClr val="accent4"/>
                        </a:solidFill>
                        <a:latin typeface="Segoe UI Light"/>
                        <a:cs typeface="Segoe UI Light"/>
                      </a:endParaRPr>
                    </a:p>
                  </a:txBody>
                  <a:tcP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2642616">
                <a:tc>
                  <a:txBody>
                    <a:bodyPr/>
                    <a:lstStyle/>
                    <a:p>
                      <a:pPr>
                        <a:lnSpc>
                          <a:spcPct val="150000"/>
                        </a:lnSpc>
                      </a:pPr>
                      <a:r>
                        <a:rPr lang="en-US" sz="2400" dirty="0">
                          <a:solidFill>
                            <a:schemeClr val="bg1"/>
                          </a:solidFill>
                          <a:latin typeface="Segoe UI Semibold" panose="020B0702040204020203" pitchFamily="34" charset="0"/>
                          <a:cs typeface="Segoe UI Semibold" panose="020B0702040204020203" pitchFamily="34" charset="0"/>
                        </a:rPr>
                        <a:t>Spatial layout information</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0000"/>
                        </a:lnSpc>
                      </a:pPr>
                      <a:endParaRPr lang="en-US" sz="2400" dirty="0">
                        <a:solidFill>
                          <a:srgbClr val="FFFFFF"/>
                        </a:solidFill>
                        <a:latin typeface="Segoe UI Light"/>
                        <a:cs typeface="Segoe UI Light"/>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6" name="Content Placeholder 2"/>
          <p:cNvSpPr txBox="1">
            <a:spLocks/>
          </p:cNvSpPr>
          <p:nvPr/>
        </p:nvSpPr>
        <p:spPr>
          <a:xfrm>
            <a:off x="838200" y="1825856"/>
            <a:ext cx="10515600" cy="25933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Segoe UI Light" charset="0"/>
                <a:ea typeface="Segoe UI Light" charset="0"/>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Segoe UI Light" charset="0"/>
                <a:ea typeface="Segoe UI Light" charset="0"/>
                <a:cs typeface="Segoe UI Light"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Segoe UI Light" charset="0"/>
                <a:ea typeface="Segoe UI Light" charset="0"/>
                <a:cs typeface="Segoe UI Light"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Feasibility of a Finger-Based Reading Approach</a:t>
            </a:r>
            <a:endParaRPr lang="en-US" dirty="0"/>
          </a:p>
        </p:txBody>
      </p:sp>
    </p:spTree>
    <p:extLst>
      <p:ext uri="{BB962C8B-B14F-4D97-AF65-F5344CB8AC3E}">
        <p14:creationId xmlns:p14="http://schemas.microsoft.com/office/powerpoint/2010/main" val="67041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normAutofit/>
          </a:bodyPr>
          <a:lstStyle/>
          <a:p>
            <a:r>
              <a:rPr lang="en-US" dirty="0">
                <a:solidFill>
                  <a:srgbClr val="FFC000"/>
                </a:solidFill>
                <a:latin typeface="Segoe UI Semibold" panose="020B0702040204020203" pitchFamily="34" charset="0"/>
                <a:cs typeface="Segoe UI Semibold" panose="020B0702040204020203" pitchFamily="34" charset="0"/>
              </a:rPr>
              <a:t>Implications</a:t>
            </a:r>
          </a:p>
        </p:txBody>
      </p:sp>
      <p:graphicFrame>
        <p:nvGraphicFramePr>
          <p:cNvPr id="4" name="Table 3"/>
          <p:cNvGraphicFramePr>
            <a:graphicFrameLocks noGrp="1"/>
          </p:cNvGraphicFramePr>
          <p:nvPr>
            <p:extLst>
              <p:ext uri="{D42A27DB-BD31-4B8C-83A1-F6EECF244321}">
                <p14:modId xmlns:p14="http://schemas.microsoft.com/office/powerpoint/2010/main" val="3805227400"/>
              </p:ext>
            </p:extLst>
          </p:nvPr>
        </p:nvGraphicFramePr>
        <p:xfrm>
          <a:off x="838200" y="2542032"/>
          <a:ext cx="10515600" cy="3130296"/>
        </p:xfrm>
        <a:graphic>
          <a:graphicData uri="http://schemas.openxmlformats.org/drawingml/2006/table">
            <a:tbl>
              <a:tblPr firstRow="1" bandRow="1">
                <a:tableStyleId>{2D5ABB26-0587-4C30-8999-92F81FD0307C}</a:tableStyleId>
              </a:tblPr>
              <a:tblGrid>
                <a:gridCol w="5281775">
                  <a:extLst>
                    <a:ext uri="{9D8B030D-6E8A-4147-A177-3AD203B41FA5}">
                      <a16:colId xmlns:a16="http://schemas.microsoft.com/office/drawing/2014/main" xmlns="" val="20000"/>
                    </a:ext>
                  </a:extLst>
                </a:gridCol>
                <a:gridCol w="5233825">
                  <a:extLst>
                    <a:ext uri="{9D8B030D-6E8A-4147-A177-3AD203B41FA5}">
                      <a16:colId xmlns:a16="http://schemas.microsoft.com/office/drawing/2014/main" xmlns="" val="20001"/>
                    </a:ext>
                  </a:extLst>
                </a:gridCol>
              </a:tblGrid>
              <a:tr h="370840">
                <a:tc>
                  <a:txBody>
                    <a:bodyPr/>
                    <a:lstStyle/>
                    <a:p>
                      <a:r>
                        <a:rPr lang="en-US" sz="2600" dirty="0">
                          <a:solidFill>
                            <a:schemeClr val="accent4"/>
                          </a:solidFill>
                          <a:latin typeface="Segoe UI Semibold" panose="020B0702040204020203" pitchFamily="34" charset="0"/>
                          <a:cs typeface="Segoe UI Semibold" panose="020B0702040204020203" pitchFamily="34" charset="0"/>
                        </a:rPr>
                        <a:t>Pros</a:t>
                      </a:r>
                    </a:p>
                  </a:txBody>
                  <a:tcP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2600" dirty="0">
                        <a:solidFill>
                          <a:schemeClr val="accent4"/>
                        </a:solidFill>
                        <a:latin typeface="Segoe UI Light"/>
                        <a:cs typeface="Segoe UI Light"/>
                      </a:endParaRPr>
                    </a:p>
                  </a:txBody>
                  <a:tcP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2642616">
                <a:tc>
                  <a:txBody>
                    <a:bodyPr/>
                    <a:lstStyle/>
                    <a:p>
                      <a:pPr>
                        <a:lnSpc>
                          <a:spcPct val="150000"/>
                        </a:lnSpc>
                      </a:pPr>
                      <a:r>
                        <a:rPr lang="en-US" sz="2400" dirty="0">
                          <a:solidFill>
                            <a:schemeClr val="bg1"/>
                          </a:solidFill>
                          <a:latin typeface="Segoe UI Light"/>
                          <a:cs typeface="Segoe UI Light"/>
                        </a:rPr>
                        <a:t>Spatial layout information</a:t>
                      </a:r>
                    </a:p>
                    <a:p>
                      <a:pPr>
                        <a:lnSpc>
                          <a:spcPct val="150000"/>
                        </a:lnSpc>
                      </a:pPr>
                      <a:r>
                        <a:rPr lang="en-US" sz="2400" dirty="0">
                          <a:solidFill>
                            <a:schemeClr val="bg1"/>
                          </a:solidFill>
                          <a:latin typeface="Segoe UI Semibold" panose="020B0702040204020203" pitchFamily="34" charset="0"/>
                          <a:cs typeface="Segoe UI Semibold" panose="020B0702040204020203" pitchFamily="34" charset="0"/>
                        </a:rPr>
                        <a:t>Direct control over reading</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0000"/>
                        </a:lnSpc>
                      </a:pPr>
                      <a:endParaRPr lang="en-US" sz="2400" dirty="0">
                        <a:solidFill>
                          <a:srgbClr val="FFFFFF"/>
                        </a:solidFill>
                        <a:latin typeface="Segoe UI Light"/>
                        <a:cs typeface="Segoe UI Light"/>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6" name="Content Placeholder 2"/>
          <p:cNvSpPr txBox="1">
            <a:spLocks/>
          </p:cNvSpPr>
          <p:nvPr/>
        </p:nvSpPr>
        <p:spPr>
          <a:xfrm>
            <a:off x="838200" y="1825856"/>
            <a:ext cx="10515600" cy="25933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Segoe UI Light" charset="0"/>
                <a:ea typeface="Segoe UI Light" charset="0"/>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Segoe UI Light" charset="0"/>
                <a:ea typeface="Segoe UI Light" charset="0"/>
                <a:cs typeface="Segoe UI Light"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Segoe UI Light" charset="0"/>
                <a:ea typeface="Segoe UI Light" charset="0"/>
                <a:cs typeface="Segoe UI Light"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Feasibility of a Finger-Based Reading Approach</a:t>
            </a:r>
            <a:endParaRPr lang="en-US" dirty="0"/>
          </a:p>
        </p:txBody>
      </p:sp>
    </p:spTree>
    <p:extLst>
      <p:ext uri="{BB962C8B-B14F-4D97-AF65-F5344CB8AC3E}">
        <p14:creationId xmlns:p14="http://schemas.microsoft.com/office/powerpoint/2010/main" val="392494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normAutofit/>
          </a:bodyPr>
          <a:lstStyle/>
          <a:p>
            <a:r>
              <a:rPr lang="en-US" dirty="0">
                <a:solidFill>
                  <a:srgbClr val="FFC000"/>
                </a:solidFill>
                <a:latin typeface="Segoe UI Semibold" panose="020B0702040204020203" pitchFamily="34" charset="0"/>
                <a:cs typeface="Segoe UI Semibold" panose="020B0702040204020203" pitchFamily="34" charset="0"/>
              </a:rPr>
              <a:t>Implications</a:t>
            </a:r>
          </a:p>
        </p:txBody>
      </p:sp>
      <p:graphicFrame>
        <p:nvGraphicFramePr>
          <p:cNvPr id="4" name="Table 3"/>
          <p:cNvGraphicFramePr>
            <a:graphicFrameLocks noGrp="1"/>
          </p:cNvGraphicFramePr>
          <p:nvPr>
            <p:extLst>
              <p:ext uri="{D42A27DB-BD31-4B8C-83A1-F6EECF244321}">
                <p14:modId xmlns:p14="http://schemas.microsoft.com/office/powerpoint/2010/main" val="3166046673"/>
              </p:ext>
            </p:extLst>
          </p:nvPr>
        </p:nvGraphicFramePr>
        <p:xfrm>
          <a:off x="838200" y="2542032"/>
          <a:ext cx="10515600" cy="3130296"/>
        </p:xfrm>
        <a:graphic>
          <a:graphicData uri="http://schemas.openxmlformats.org/drawingml/2006/table">
            <a:tbl>
              <a:tblPr firstRow="1" bandRow="1">
                <a:tableStyleId>{2D5ABB26-0587-4C30-8999-92F81FD0307C}</a:tableStyleId>
              </a:tblPr>
              <a:tblGrid>
                <a:gridCol w="5281775">
                  <a:extLst>
                    <a:ext uri="{9D8B030D-6E8A-4147-A177-3AD203B41FA5}">
                      <a16:colId xmlns:a16="http://schemas.microsoft.com/office/drawing/2014/main" xmlns="" val="20000"/>
                    </a:ext>
                  </a:extLst>
                </a:gridCol>
                <a:gridCol w="5233825">
                  <a:extLst>
                    <a:ext uri="{9D8B030D-6E8A-4147-A177-3AD203B41FA5}">
                      <a16:colId xmlns:a16="http://schemas.microsoft.com/office/drawing/2014/main" xmlns="" val="20001"/>
                    </a:ext>
                  </a:extLst>
                </a:gridCol>
              </a:tblGrid>
              <a:tr h="370840">
                <a:tc>
                  <a:txBody>
                    <a:bodyPr/>
                    <a:lstStyle/>
                    <a:p>
                      <a:r>
                        <a:rPr lang="en-US" sz="2600" dirty="0">
                          <a:solidFill>
                            <a:schemeClr val="accent4"/>
                          </a:solidFill>
                          <a:latin typeface="Segoe UI Semibold" panose="020B0702040204020203" pitchFamily="34" charset="0"/>
                          <a:cs typeface="Segoe UI Semibold" panose="020B0702040204020203" pitchFamily="34" charset="0"/>
                        </a:rPr>
                        <a:t>Pros</a:t>
                      </a:r>
                    </a:p>
                  </a:txBody>
                  <a:tcP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2600" dirty="0">
                        <a:solidFill>
                          <a:schemeClr val="accent4"/>
                        </a:solidFill>
                        <a:latin typeface="Segoe UI Light"/>
                        <a:cs typeface="Segoe UI Light"/>
                      </a:endParaRPr>
                    </a:p>
                  </a:txBody>
                  <a:tcP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2642616">
                <a:tc>
                  <a:txBody>
                    <a:bodyPr/>
                    <a:lstStyle/>
                    <a:p>
                      <a:pPr>
                        <a:lnSpc>
                          <a:spcPct val="150000"/>
                        </a:lnSpc>
                      </a:pPr>
                      <a:r>
                        <a:rPr lang="en-US" sz="2400" dirty="0">
                          <a:solidFill>
                            <a:schemeClr val="bg1"/>
                          </a:solidFill>
                          <a:latin typeface="Segoe UI Light"/>
                          <a:cs typeface="Segoe UI Light"/>
                        </a:rPr>
                        <a:t>Spatial layout information</a:t>
                      </a:r>
                    </a:p>
                    <a:p>
                      <a:pPr>
                        <a:lnSpc>
                          <a:spcPct val="150000"/>
                        </a:lnSpc>
                      </a:pPr>
                      <a:r>
                        <a:rPr lang="en-US" sz="2400" dirty="0">
                          <a:solidFill>
                            <a:schemeClr val="bg1"/>
                          </a:solidFill>
                          <a:latin typeface="Segoe UI Light"/>
                          <a:cs typeface="Segoe UI Light"/>
                        </a:rPr>
                        <a:t>Direct control over reading</a:t>
                      </a:r>
                    </a:p>
                    <a:p>
                      <a:pPr>
                        <a:lnSpc>
                          <a:spcPct val="150000"/>
                        </a:lnSpc>
                      </a:pPr>
                      <a:r>
                        <a:rPr lang="en-US" sz="2400" dirty="0">
                          <a:solidFill>
                            <a:schemeClr val="bg1"/>
                          </a:solidFill>
                          <a:latin typeface="Segoe UI Semibold" panose="020B0702040204020203" pitchFamily="34" charset="0"/>
                          <a:cs typeface="Segoe UI Semibold" panose="020B0702040204020203" pitchFamily="34" charset="0"/>
                        </a:rPr>
                        <a:t>Reduced camera framing issues</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0000"/>
                        </a:lnSpc>
                      </a:pPr>
                      <a:endParaRPr lang="en-US" sz="2400" dirty="0">
                        <a:solidFill>
                          <a:srgbClr val="FFFFFF"/>
                        </a:solidFill>
                        <a:latin typeface="Segoe UI Light"/>
                        <a:cs typeface="Segoe UI Light"/>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6" name="Content Placeholder 2"/>
          <p:cNvSpPr txBox="1">
            <a:spLocks/>
          </p:cNvSpPr>
          <p:nvPr/>
        </p:nvSpPr>
        <p:spPr>
          <a:xfrm>
            <a:off x="838200" y="1825856"/>
            <a:ext cx="10515600" cy="25933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Segoe UI Light" charset="0"/>
                <a:ea typeface="Segoe UI Light" charset="0"/>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Segoe UI Light" charset="0"/>
                <a:ea typeface="Segoe UI Light" charset="0"/>
                <a:cs typeface="Segoe UI Light"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Segoe UI Light" charset="0"/>
                <a:ea typeface="Segoe UI Light" charset="0"/>
                <a:cs typeface="Segoe UI Light"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Feasibility of a Finger-Based Reading Approach</a:t>
            </a:r>
            <a:endParaRPr lang="en-US" dirty="0"/>
          </a:p>
        </p:txBody>
      </p:sp>
    </p:spTree>
    <p:extLst>
      <p:ext uri="{BB962C8B-B14F-4D97-AF65-F5344CB8AC3E}">
        <p14:creationId xmlns:p14="http://schemas.microsoft.com/office/powerpoint/2010/main" val="388774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normAutofit/>
          </a:bodyPr>
          <a:lstStyle/>
          <a:p>
            <a:r>
              <a:rPr lang="en-US" dirty="0">
                <a:solidFill>
                  <a:srgbClr val="FFC000"/>
                </a:solidFill>
                <a:latin typeface="Segoe UI Semibold" panose="020B0702040204020203" pitchFamily="34" charset="0"/>
                <a:cs typeface="Segoe UI Semibold" panose="020B0702040204020203" pitchFamily="34" charset="0"/>
              </a:rPr>
              <a:t>Implications</a:t>
            </a:r>
          </a:p>
        </p:txBody>
      </p:sp>
      <p:graphicFrame>
        <p:nvGraphicFramePr>
          <p:cNvPr id="4" name="Table 3"/>
          <p:cNvGraphicFramePr>
            <a:graphicFrameLocks noGrp="1"/>
          </p:cNvGraphicFramePr>
          <p:nvPr>
            <p:extLst>
              <p:ext uri="{D42A27DB-BD31-4B8C-83A1-F6EECF244321}">
                <p14:modId xmlns:p14="http://schemas.microsoft.com/office/powerpoint/2010/main" val="2639993929"/>
              </p:ext>
            </p:extLst>
          </p:nvPr>
        </p:nvGraphicFramePr>
        <p:xfrm>
          <a:off x="838200" y="2542032"/>
          <a:ext cx="10515600" cy="3130296"/>
        </p:xfrm>
        <a:graphic>
          <a:graphicData uri="http://schemas.openxmlformats.org/drawingml/2006/table">
            <a:tbl>
              <a:tblPr firstRow="1" bandRow="1">
                <a:tableStyleId>{2D5ABB26-0587-4C30-8999-92F81FD0307C}</a:tableStyleId>
              </a:tblPr>
              <a:tblGrid>
                <a:gridCol w="5281775">
                  <a:extLst>
                    <a:ext uri="{9D8B030D-6E8A-4147-A177-3AD203B41FA5}">
                      <a16:colId xmlns:a16="http://schemas.microsoft.com/office/drawing/2014/main" xmlns="" val="20000"/>
                    </a:ext>
                  </a:extLst>
                </a:gridCol>
                <a:gridCol w="5233825">
                  <a:extLst>
                    <a:ext uri="{9D8B030D-6E8A-4147-A177-3AD203B41FA5}">
                      <a16:colId xmlns:a16="http://schemas.microsoft.com/office/drawing/2014/main" xmlns="" val="20001"/>
                    </a:ext>
                  </a:extLst>
                </a:gridCol>
              </a:tblGrid>
              <a:tr h="370840">
                <a:tc>
                  <a:txBody>
                    <a:bodyPr/>
                    <a:lstStyle/>
                    <a:p>
                      <a:r>
                        <a:rPr lang="en-US" sz="2600" dirty="0">
                          <a:solidFill>
                            <a:schemeClr val="accent4"/>
                          </a:solidFill>
                          <a:latin typeface="Segoe UI Semibold" panose="020B0702040204020203" pitchFamily="34" charset="0"/>
                          <a:cs typeface="Segoe UI Semibold" panose="020B0702040204020203" pitchFamily="34" charset="0"/>
                        </a:rPr>
                        <a:t>Pros</a:t>
                      </a:r>
                    </a:p>
                  </a:txBody>
                  <a:tcP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2600" dirty="0">
                        <a:solidFill>
                          <a:schemeClr val="accent4"/>
                        </a:solidFill>
                        <a:latin typeface="Segoe UI Light"/>
                        <a:cs typeface="Segoe UI Light"/>
                      </a:endParaRPr>
                    </a:p>
                  </a:txBody>
                  <a:tcP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2642616">
                <a:tc>
                  <a:txBody>
                    <a:bodyPr/>
                    <a:lstStyle/>
                    <a:p>
                      <a:pPr>
                        <a:lnSpc>
                          <a:spcPct val="150000"/>
                        </a:lnSpc>
                      </a:pPr>
                      <a:r>
                        <a:rPr lang="en-US" sz="2400" dirty="0">
                          <a:solidFill>
                            <a:schemeClr val="bg1"/>
                          </a:solidFill>
                          <a:latin typeface="Segoe UI Light"/>
                          <a:cs typeface="Segoe UI Light"/>
                        </a:rPr>
                        <a:t>Spatial layout information</a:t>
                      </a:r>
                    </a:p>
                    <a:p>
                      <a:pPr>
                        <a:lnSpc>
                          <a:spcPct val="150000"/>
                        </a:lnSpc>
                      </a:pPr>
                      <a:r>
                        <a:rPr lang="en-US" sz="2400" dirty="0">
                          <a:solidFill>
                            <a:schemeClr val="bg1"/>
                          </a:solidFill>
                          <a:latin typeface="Segoe UI Light"/>
                          <a:cs typeface="Segoe UI Light"/>
                        </a:rPr>
                        <a:t>Direct control over reading</a:t>
                      </a:r>
                    </a:p>
                    <a:p>
                      <a:pPr>
                        <a:lnSpc>
                          <a:spcPct val="150000"/>
                        </a:lnSpc>
                      </a:pPr>
                      <a:r>
                        <a:rPr lang="en-US" sz="2400" dirty="0">
                          <a:solidFill>
                            <a:schemeClr val="bg1"/>
                          </a:solidFill>
                          <a:latin typeface="Segoe UI Light"/>
                          <a:cs typeface="Segoe UI Light"/>
                        </a:rPr>
                        <a:t>Reduced camera framing issues</a:t>
                      </a:r>
                    </a:p>
                    <a:p>
                      <a:pPr>
                        <a:lnSpc>
                          <a:spcPct val="150000"/>
                        </a:lnSpc>
                      </a:pPr>
                      <a:r>
                        <a:rPr lang="en-US" sz="2200" dirty="0">
                          <a:solidFill>
                            <a:schemeClr val="bg1"/>
                          </a:solidFill>
                          <a:latin typeface="Segoe UI Semibold" panose="020B0702040204020203" pitchFamily="34" charset="0"/>
                          <a:cs typeface="Segoe UI Semibold" panose="020B0702040204020203" pitchFamily="34" charset="0"/>
                        </a:rPr>
                        <a:t>Efficient</a:t>
                      </a:r>
                      <a:r>
                        <a:rPr lang="en-US" sz="2200" baseline="0" dirty="0">
                          <a:solidFill>
                            <a:schemeClr val="bg1"/>
                          </a:solidFill>
                          <a:latin typeface="Segoe UI Semibold" panose="020B0702040204020203" pitchFamily="34" charset="0"/>
                          <a:cs typeface="Segoe UI Semibold" panose="020B0702040204020203" pitchFamily="34" charset="0"/>
                        </a:rPr>
                        <a:t> text detection and recognition</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0000"/>
                        </a:lnSpc>
                      </a:pPr>
                      <a:endParaRPr lang="en-US" sz="2400" dirty="0">
                        <a:solidFill>
                          <a:srgbClr val="FFFFFF"/>
                        </a:solidFill>
                        <a:latin typeface="Segoe UI Light"/>
                        <a:cs typeface="Segoe UI Light"/>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6" name="Content Placeholder 2"/>
          <p:cNvSpPr txBox="1">
            <a:spLocks/>
          </p:cNvSpPr>
          <p:nvPr/>
        </p:nvSpPr>
        <p:spPr>
          <a:xfrm>
            <a:off x="838200" y="1825856"/>
            <a:ext cx="10515600" cy="25933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Segoe UI Light" charset="0"/>
                <a:ea typeface="Segoe UI Light" charset="0"/>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Segoe UI Light" charset="0"/>
                <a:ea typeface="Segoe UI Light" charset="0"/>
                <a:cs typeface="Segoe UI Light"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Segoe UI Light" charset="0"/>
                <a:ea typeface="Segoe UI Light" charset="0"/>
                <a:cs typeface="Segoe UI Light"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Feasibility of a Finger-Based Reading Approach</a:t>
            </a:r>
            <a:endParaRPr lang="en-US" dirty="0"/>
          </a:p>
        </p:txBody>
      </p:sp>
    </p:spTree>
    <p:extLst>
      <p:ext uri="{BB962C8B-B14F-4D97-AF65-F5344CB8AC3E}">
        <p14:creationId xmlns:p14="http://schemas.microsoft.com/office/powerpoint/2010/main" val="24713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normAutofit/>
          </a:bodyPr>
          <a:lstStyle/>
          <a:p>
            <a:r>
              <a:rPr lang="en-US" dirty="0">
                <a:solidFill>
                  <a:srgbClr val="FFC000"/>
                </a:solidFill>
                <a:latin typeface="Segoe UI Semibold" panose="020B0702040204020203" pitchFamily="34" charset="0"/>
                <a:cs typeface="Segoe UI Semibold" panose="020B0702040204020203" pitchFamily="34" charset="0"/>
              </a:rPr>
              <a:t>Implications</a:t>
            </a:r>
          </a:p>
        </p:txBody>
      </p:sp>
      <p:graphicFrame>
        <p:nvGraphicFramePr>
          <p:cNvPr id="4" name="Table 3"/>
          <p:cNvGraphicFramePr>
            <a:graphicFrameLocks noGrp="1"/>
          </p:cNvGraphicFramePr>
          <p:nvPr>
            <p:extLst>
              <p:ext uri="{D42A27DB-BD31-4B8C-83A1-F6EECF244321}">
                <p14:modId xmlns:p14="http://schemas.microsoft.com/office/powerpoint/2010/main" val="2932909370"/>
              </p:ext>
            </p:extLst>
          </p:nvPr>
        </p:nvGraphicFramePr>
        <p:xfrm>
          <a:off x="838200" y="2542032"/>
          <a:ext cx="10515600" cy="3139440"/>
        </p:xfrm>
        <a:graphic>
          <a:graphicData uri="http://schemas.openxmlformats.org/drawingml/2006/table">
            <a:tbl>
              <a:tblPr firstRow="1" bandRow="1">
                <a:tableStyleId>{2D5ABB26-0587-4C30-8999-92F81FD0307C}</a:tableStyleId>
              </a:tblPr>
              <a:tblGrid>
                <a:gridCol w="5281775">
                  <a:extLst>
                    <a:ext uri="{9D8B030D-6E8A-4147-A177-3AD203B41FA5}">
                      <a16:colId xmlns:a16="http://schemas.microsoft.com/office/drawing/2014/main" xmlns="" val="20000"/>
                    </a:ext>
                  </a:extLst>
                </a:gridCol>
                <a:gridCol w="5233825">
                  <a:extLst>
                    <a:ext uri="{9D8B030D-6E8A-4147-A177-3AD203B41FA5}">
                      <a16:colId xmlns:a16="http://schemas.microsoft.com/office/drawing/2014/main" xmlns="" val="20001"/>
                    </a:ext>
                  </a:extLst>
                </a:gridCol>
              </a:tblGrid>
              <a:tr h="370840">
                <a:tc>
                  <a:txBody>
                    <a:bodyPr/>
                    <a:lstStyle/>
                    <a:p>
                      <a:r>
                        <a:rPr lang="en-US" sz="2600" dirty="0">
                          <a:solidFill>
                            <a:schemeClr val="accent4"/>
                          </a:solidFill>
                          <a:latin typeface="Segoe UI Semibold" panose="020B0702040204020203" pitchFamily="34" charset="0"/>
                          <a:cs typeface="Segoe UI Semibold" panose="020B0702040204020203" pitchFamily="34" charset="0"/>
                        </a:rPr>
                        <a:t>Pros</a:t>
                      </a:r>
                    </a:p>
                  </a:txBody>
                  <a:tcP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sz="2600" dirty="0">
                        <a:solidFill>
                          <a:schemeClr val="accent4"/>
                        </a:solidFill>
                        <a:latin typeface="Segoe UI Light"/>
                        <a:cs typeface="Segoe UI Light"/>
                      </a:endParaRPr>
                    </a:p>
                  </a:txBody>
                  <a:tcP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pPr>
                        <a:lnSpc>
                          <a:spcPct val="150000"/>
                        </a:lnSpc>
                      </a:pPr>
                      <a:r>
                        <a:rPr lang="en-US" sz="2400" dirty="0">
                          <a:solidFill>
                            <a:schemeClr val="bg1"/>
                          </a:solidFill>
                          <a:latin typeface="Segoe UI Light"/>
                          <a:cs typeface="Segoe UI Light"/>
                        </a:rPr>
                        <a:t>Spatial layout information</a:t>
                      </a:r>
                    </a:p>
                    <a:p>
                      <a:pPr>
                        <a:lnSpc>
                          <a:spcPct val="150000"/>
                        </a:lnSpc>
                      </a:pPr>
                      <a:r>
                        <a:rPr lang="en-US" sz="2400" dirty="0">
                          <a:solidFill>
                            <a:schemeClr val="bg1"/>
                          </a:solidFill>
                          <a:latin typeface="Segoe UI Light"/>
                          <a:cs typeface="Segoe UI Light"/>
                        </a:rPr>
                        <a:t>Direct control over reading</a:t>
                      </a:r>
                    </a:p>
                    <a:p>
                      <a:pPr>
                        <a:lnSpc>
                          <a:spcPct val="150000"/>
                        </a:lnSpc>
                      </a:pPr>
                      <a:r>
                        <a:rPr lang="en-US" sz="2400" dirty="0">
                          <a:solidFill>
                            <a:schemeClr val="bg1"/>
                          </a:solidFill>
                          <a:latin typeface="Segoe UI Light"/>
                          <a:cs typeface="Segoe UI Light"/>
                        </a:rPr>
                        <a:t>Reduced camera framing issues</a:t>
                      </a:r>
                    </a:p>
                    <a:p>
                      <a:pPr>
                        <a:lnSpc>
                          <a:spcPct val="150000"/>
                        </a:lnSpc>
                      </a:pPr>
                      <a:r>
                        <a:rPr lang="en-US" sz="2200" dirty="0">
                          <a:solidFill>
                            <a:schemeClr val="bg1"/>
                          </a:solidFill>
                          <a:latin typeface="Segoe UI Semibold" panose="020B0702040204020203" pitchFamily="34" charset="0"/>
                          <a:cs typeface="Segoe UI Semibold" panose="020B0702040204020203" pitchFamily="34" charset="0"/>
                        </a:rPr>
                        <a:t>Efficient</a:t>
                      </a:r>
                      <a:r>
                        <a:rPr lang="en-US" sz="2200" baseline="0" dirty="0">
                          <a:solidFill>
                            <a:schemeClr val="bg1"/>
                          </a:solidFill>
                          <a:latin typeface="Segoe UI Semibold" panose="020B0702040204020203" pitchFamily="34" charset="0"/>
                          <a:cs typeface="Segoe UI Semibold" panose="020B0702040204020203" pitchFamily="34" charset="0"/>
                        </a:rPr>
                        <a:t> text detection and recognition</a:t>
                      </a:r>
                    </a:p>
                    <a:p>
                      <a:pPr marL="0" marR="0" indent="0" algn="ctr" defTabSz="914400" rtl="0" eaLnBrk="1" fontAlgn="auto" latinLnBrk="0" hangingPunct="1">
                        <a:lnSpc>
                          <a:spcPct val="150000"/>
                        </a:lnSpc>
                        <a:spcBef>
                          <a:spcPts val="0"/>
                        </a:spcBef>
                        <a:spcAft>
                          <a:spcPts val="0"/>
                        </a:spcAft>
                        <a:buClrTx/>
                        <a:buSzTx/>
                        <a:buFontTx/>
                        <a:buNone/>
                        <a:tabLst/>
                        <a:defRPr/>
                      </a:pPr>
                      <a:r>
                        <a:rPr lang="en-US" sz="1800" b="1" baseline="0" dirty="0">
                          <a:solidFill>
                            <a:schemeClr val="accent4"/>
                          </a:solidFill>
                          <a:latin typeface="Segoe UI Light"/>
                          <a:cs typeface="Segoe UI Light"/>
                        </a:rPr>
                        <a:t>* We observed these in our studies</a:t>
                      </a:r>
                      <a:endParaRPr lang="en-US" sz="1800" b="1" dirty="0">
                        <a:solidFill>
                          <a:schemeClr val="accent4"/>
                        </a:solidFill>
                        <a:latin typeface="Segoe UI Light"/>
                        <a:cs typeface="Segoe UI Light"/>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0000"/>
                        </a:lnSpc>
                      </a:pPr>
                      <a:endParaRPr lang="en-US" sz="2400" dirty="0">
                        <a:solidFill>
                          <a:srgbClr val="FFFFFF"/>
                        </a:solidFill>
                        <a:latin typeface="Segoe UI Light"/>
                        <a:cs typeface="Segoe UI Light"/>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6" name="Content Placeholder 2"/>
          <p:cNvSpPr txBox="1">
            <a:spLocks/>
          </p:cNvSpPr>
          <p:nvPr/>
        </p:nvSpPr>
        <p:spPr>
          <a:xfrm>
            <a:off x="838200" y="1825856"/>
            <a:ext cx="10515600" cy="25933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Segoe UI Light" charset="0"/>
                <a:ea typeface="Segoe UI Light" charset="0"/>
                <a:cs typeface="Segoe UI Light"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Segoe UI Light" charset="0"/>
                <a:ea typeface="Segoe UI Light" charset="0"/>
                <a:cs typeface="Segoe UI Light"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Segoe UI Light" charset="0"/>
                <a:ea typeface="Segoe UI Light" charset="0"/>
                <a:cs typeface="Segoe UI Light"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Feasibility of a Finger-Based Reading Approach</a:t>
            </a:r>
            <a:endParaRPr lang="en-US" dirty="0"/>
          </a:p>
        </p:txBody>
      </p:sp>
    </p:spTree>
    <p:extLst>
      <p:ext uri="{BB962C8B-B14F-4D97-AF65-F5344CB8AC3E}">
        <p14:creationId xmlns:p14="http://schemas.microsoft.com/office/powerpoint/2010/main" val="116072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normAutofit/>
          </a:bodyPr>
          <a:lstStyle/>
          <a:p>
            <a:r>
              <a:rPr lang="en-US" dirty="0">
                <a:solidFill>
                  <a:srgbClr val="FFC000"/>
                </a:solidFill>
                <a:latin typeface="Segoe UI Semibold" panose="020B0702040204020203" pitchFamily="34" charset="0"/>
                <a:cs typeface="Segoe UI Semibold" panose="020B0702040204020203" pitchFamily="34" charset="0"/>
              </a:rPr>
              <a:t>Implications</a:t>
            </a:r>
          </a:p>
        </p:txBody>
      </p:sp>
      <p:sp>
        <p:nvSpPr>
          <p:cNvPr id="10" name="Content Placeholder 2"/>
          <p:cNvSpPr>
            <a:spLocks noGrp="1"/>
          </p:cNvSpPr>
          <p:nvPr>
            <p:ph idx="4294967295"/>
          </p:nvPr>
        </p:nvSpPr>
        <p:spPr>
          <a:xfrm>
            <a:off x="838200" y="1825856"/>
            <a:ext cx="10515600" cy="2593356"/>
          </a:xfrm>
          <a:prstGeom prst="rect">
            <a:avLst/>
          </a:prstGeom>
        </p:spPr>
        <p:txBody>
          <a:bodyPr>
            <a:normAutofit/>
          </a:bodyPr>
          <a:lstStyle/>
          <a:p>
            <a:pPr marL="0" indent="0">
              <a:buNone/>
            </a:pPr>
            <a:r>
              <a:rPr lang="en-US" dirty="0"/>
              <a:t>Feasibility of a Finger-Based Reading Approach</a:t>
            </a:r>
          </a:p>
        </p:txBody>
      </p:sp>
      <p:graphicFrame>
        <p:nvGraphicFramePr>
          <p:cNvPr id="5" name="Table 4"/>
          <p:cNvGraphicFramePr>
            <a:graphicFrameLocks noGrp="1"/>
          </p:cNvGraphicFramePr>
          <p:nvPr>
            <p:extLst>
              <p:ext uri="{D42A27DB-BD31-4B8C-83A1-F6EECF244321}">
                <p14:modId xmlns:p14="http://schemas.microsoft.com/office/powerpoint/2010/main" val="1701828834"/>
              </p:ext>
            </p:extLst>
          </p:nvPr>
        </p:nvGraphicFramePr>
        <p:xfrm>
          <a:off x="838200" y="2537542"/>
          <a:ext cx="10515600" cy="3185160"/>
        </p:xfrm>
        <a:graphic>
          <a:graphicData uri="http://schemas.openxmlformats.org/drawingml/2006/table">
            <a:tbl>
              <a:tblPr firstRow="1" bandRow="1">
                <a:tableStyleId>{2D5ABB26-0587-4C30-8999-92F81FD0307C}</a:tableStyleId>
              </a:tblPr>
              <a:tblGrid>
                <a:gridCol w="5281775">
                  <a:extLst>
                    <a:ext uri="{9D8B030D-6E8A-4147-A177-3AD203B41FA5}">
                      <a16:colId xmlns:a16="http://schemas.microsoft.com/office/drawing/2014/main" xmlns="" val="20000"/>
                    </a:ext>
                  </a:extLst>
                </a:gridCol>
                <a:gridCol w="5233825">
                  <a:extLst>
                    <a:ext uri="{9D8B030D-6E8A-4147-A177-3AD203B41FA5}">
                      <a16:colId xmlns:a16="http://schemas.microsoft.com/office/drawing/2014/main" xmlns="" val="20001"/>
                    </a:ext>
                  </a:extLst>
                </a:gridCol>
              </a:tblGrid>
              <a:tr h="370840">
                <a:tc>
                  <a:txBody>
                    <a:bodyPr/>
                    <a:lstStyle/>
                    <a:p>
                      <a:r>
                        <a:rPr lang="en-US" sz="2600" dirty="0">
                          <a:solidFill>
                            <a:schemeClr val="accent4">
                              <a:lumMod val="75000"/>
                            </a:schemeClr>
                          </a:solidFill>
                          <a:latin typeface="Segoe UI Semibold" panose="020B0702040204020203" pitchFamily="34" charset="0"/>
                          <a:cs typeface="Segoe UI Semibold" panose="020B0702040204020203" pitchFamily="34" charset="0"/>
                        </a:rPr>
                        <a:t>Pros</a:t>
                      </a:r>
                    </a:p>
                  </a:txBody>
                  <a:tcP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2600" dirty="0">
                          <a:solidFill>
                            <a:schemeClr val="accent4"/>
                          </a:solidFill>
                          <a:latin typeface="Segoe UI Semibold" panose="020B0702040204020203" pitchFamily="34" charset="0"/>
                          <a:cs typeface="Segoe UI Semibold" panose="020B0702040204020203" pitchFamily="34" charset="0"/>
                        </a:rPr>
                        <a:t>Cons</a:t>
                      </a:r>
                    </a:p>
                  </a:txBody>
                  <a:tcP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2642616">
                <a:tc>
                  <a:txBody>
                    <a:bodyPr/>
                    <a:lstStyle/>
                    <a:p>
                      <a:pPr>
                        <a:lnSpc>
                          <a:spcPct val="150000"/>
                        </a:lnSpc>
                      </a:pPr>
                      <a:r>
                        <a:rPr lang="en-US" sz="2400" dirty="0">
                          <a:solidFill>
                            <a:schemeClr val="bg1">
                              <a:lumMod val="75000"/>
                            </a:schemeClr>
                          </a:solidFill>
                          <a:latin typeface="Segoe UI Light"/>
                          <a:cs typeface="Segoe UI Light"/>
                        </a:rPr>
                        <a:t>Spatial layout information</a:t>
                      </a:r>
                    </a:p>
                    <a:p>
                      <a:pPr>
                        <a:lnSpc>
                          <a:spcPct val="150000"/>
                        </a:lnSpc>
                      </a:pPr>
                      <a:r>
                        <a:rPr lang="en-US" sz="2400" dirty="0">
                          <a:solidFill>
                            <a:schemeClr val="accent3"/>
                          </a:solidFill>
                          <a:latin typeface="Segoe UI Light"/>
                          <a:cs typeface="Segoe UI Light"/>
                        </a:rPr>
                        <a:t>Direct control over reading</a:t>
                      </a:r>
                    </a:p>
                    <a:p>
                      <a:pPr>
                        <a:lnSpc>
                          <a:spcPct val="150000"/>
                        </a:lnSpc>
                      </a:pPr>
                      <a:r>
                        <a:rPr lang="en-US" sz="2400" dirty="0">
                          <a:solidFill>
                            <a:schemeClr val="bg1">
                              <a:lumMod val="75000"/>
                            </a:schemeClr>
                          </a:solidFill>
                          <a:latin typeface="Segoe UI Light"/>
                          <a:cs typeface="Segoe UI Light"/>
                        </a:rPr>
                        <a:t>Reduced camera framing issues</a:t>
                      </a:r>
                    </a:p>
                    <a:p>
                      <a:pPr>
                        <a:lnSpc>
                          <a:spcPct val="150000"/>
                        </a:lnSpc>
                      </a:pPr>
                      <a:r>
                        <a:rPr lang="en-US" sz="2400" dirty="0">
                          <a:solidFill>
                            <a:schemeClr val="bg1">
                              <a:lumMod val="75000"/>
                            </a:schemeClr>
                          </a:solidFill>
                          <a:latin typeface="Segoe UI Light"/>
                          <a:cs typeface="Segoe UI Light"/>
                        </a:rPr>
                        <a:t>Efficient</a:t>
                      </a:r>
                      <a:r>
                        <a:rPr lang="en-US" sz="2400" baseline="0" dirty="0">
                          <a:solidFill>
                            <a:schemeClr val="bg1">
                              <a:lumMod val="75000"/>
                            </a:schemeClr>
                          </a:solidFill>
                          <a:latin typeface="Segoe UI Light"/>
                          <a:cs typeface="Segoe UI Light"/>
                        </a:rPr>
                        <a:t> text detection and recognition</a:t>
                      </a:r>
                    </a:p>
                    <a:p>
                      <a:pPr algn="ctr">
                        <a:lnSpc>
                          <a:spcPct val="150000"/>
                        </a:lnSpc>
                      </a:pPr>
                      <a:r>
                        <a:rPr lang="en-US" sz="1800" b="1" baseline="0" dirty="0">
                          <a:solidFill>
                            <a:schemeClr val="accent4">
                              <a:lumMod val="75000"/>
                            </a:schemeClr>
                          </a:solidFill>
                          <a:latin typeface="Segoe UI Light"/>
                          <a:cs typeface="Segoe UI Light"/>
                        </a:rPr>
                        <a:t>* We observed these in our studies</a:t>
                      </a:r>
                      <a:endParaRPr lang="en-US" sz="1800" b="1" dirty="0">
                        <a:solidFill>
                          <a:schemeClr val="accent4">
                            <a:lumMod val="75000"/>
                          </a:schemeClr>
                        </a:solidFill>
                        <a:latin typeface="Segoe UI Light"/>
                        <a:cs typeface="Segoe UI Light"/>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0000"/>
                        </a:lnSpc>
                      </a:pPr>
                      <a:r>
                        <a:rPr lang="en-US" sz="2400" b="1" i="0" dirty="0">
                          <a:solidFill>
                            <a:srgbClr val="FFFFFF"/>
                          </a:solidFill>
                          <a:latin typeface="Segoe UI Semibold" charset="0"/>
                          <a:ea typeface="Segoe UI Semibold" charset="0"/>
                          <a:cs typeface="Segoe UI Semibold" charset="0"/>
                        </a:rPr>
                        <a:t>Slower, requires increased concentration and physical </a:t>
                      </a:r>
                      <a:r>
                        <a:rPr lang="en-US" sz="2400" b="1" i="0" dirty="0" smtClean="0">
                          <a:solidFill>
                            <a:srgbClr val="FFFFFF"/>
                          </a:solidFill>
                          <a:latin typeface="Segoe UI Semibold" charset="0"/>
                          <a:ea typeface="Segoe UI Semibold" charset="0"/>
                          <a:cs typeface="Segoe UI Semibold" charset="0"/>
                        </a:rPr>
                        <a:t>dexterity</a:t>
                      </a:r>
                      <a:endParaRPr lang="en-US" sz="2400" b="1" i="0" dirty="0">
                        <a:solidFill>
                          <a:srgbClr val="FFFFFF"/>
                        </a:solidFill>
                        <a:latin typeface="Segoe UI Semibold" charset="0"/>
                        <a:ea typeface="Segoe UI Semibold" charset="0"/>
                        <a:cs typeface="Segoe UI Semibold" charset="0"/>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7172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normAutofit/>
          </a:bodyPr>
          <a:lstStyle/>
          <a:p>
            <a:r>
              <a:rPr lang="en-US" dirty="0">
                <a:solidFill>
                  <a:srgbClr val="FFC000"/>
                </a:solidFill>
                <a:latin typeface="Segoe UI Semibold" panose="020B0702040204020203" pitchFamily="34" charset="0"/>
                <a:cs typeface="Segoe UI Semibold" panose="020B0702040204020203" pitchFamily="34" charset="0"/>
              </a:rPr>
              <a:t>Implications</a:t>
            </a:r>
          </a:p>
        </p:txBody>
      </p:sp>
      <p:sp>
        <p:nvSpPr>
          <p:cNvPr id="10" name="Content Placeholder 2"/>
          <p:cNvSpPr>
            <a:spLocks noGrp="1"/>
          </p:cNvSpPr>
          <p:nvPr>
            <p:ph idx="4294967295"/>
          </p:nvPr>
        </p:nvSpPr>
        <p:spPr>
          <a:xfrm>
            <a:off x="838200" y="1825856"/>
            <a:ext cx="10515600" cy="2593356"/>
          </a:xfrm>
          <a:prstGeom prst="rect">
            <a:avLst/>
          </a:prstGeom>
        </p:spPr>
        <p:txBody>
          <a:bodyPr>
            <a:normAutofit/>
          </a:bodyPr>
          <a:lstStyle/>
          <a:p>
            <a:pPr marL="0" indent="0">
              <a:buNone/>
            </a:pPr>
            <a:r>
              <a:rPr lang="en-US" dirty="0"/>
              <a:t>Feasibility of a Finger-Based Reading Approach</a:t>
            </a:r>
          </a:p>
        </p:txBody>
      </p:sp>
      <p:graphicFrame>
        <p:nvGraphicFramePr>
          <p:cNvPr id="5" name="Table 4"/>
          <p:cNvGraphicFramePr>
            <a:graphicFrameLocks noGrp="1"/>
          </p:cNvGraphicFramePr>
          <p:nvPr>
            <p:extLst>
              <p:ext uri="{D42A27DB-BD31-4B8C-83A1-F6EECF244321}">
                <p14:modId xmlns:p14="http://schemas.microsoft.com/office/powerpoint/2010/main" val="1346670959"/>
              </p:ext>
            </p:extLst>
          </p:nvPr>
        </p:nvGraphicFramePr>
        <p:xfrm>
          <a:off x="838200" y="2537542"/>
          <a:ext cx="10515600" cy="3185160"/>
        </p:xfrm>
        <a:graphic>
          <a:graphicData uri="http://schemas.openxmlformats.org/drawingml/2006/table">
            <a:tbl>
              <a:tblPr firstRow="1" bandRow="1">
                <a:tableStyleId>{2D5ABB26-0587-4C30-8999-92F81FD0307C}</a:tableStyleId>
              </a:tblPr>
              <a:tblGrid>
                <a:gridCol w="5281775">
                  <a:extLst>
                    <a:ext uri="{9D8B030D-6E8A-4147-A177-3AD203B41FA5}">
                      <a16:colId xmlns:a16="http://schemas.microsoft.com/office/drawing/2014/main" xmlns="" val="20000"/>
                    </a:ext>
                  </a:extLst>
                </a:gridCol>
                <a:gridCol w="5233825">
                  <a:extLst>
                    <a:ext uri="{9D8B030D-6E8A-4147-A177-3AD203B41FA5}">
                      <a16:colId xmlns:a16="http://schemas.microsoft.com/office/drawing/2014/main" xmlns="" val="20001"/>
                    </a:ext>
                  </a:extLst>
                </a:gridCol>
              </a:tblGrid>
              <a:tr h="370840">
                <a:tc>
                  <a:txBody>
                    <a:bodyPr/>
                    <a:lstStyle/>
                    <a:p>
                      <a:r>
                        <a:rPr lang="en-US" sz="2600" dirty="0">
                          <a:solidFill>
                            <a:schemeClr val="accent4">
                              <a:lumMod val="75000"/>
                            </a:schemeClr>
                          </a:solidFill>
                          <a:latin typeface="Segoe UI Semibold" panose="020B0702040204020203" pitchFamily="34" charset="0"/>
                          <a:cs typeface="Segoe UI Semibold" panose="020B0702040204020203" pitchFamily="34" charset="0"/>
                        </a:rPr>
                        <a:t>Pros</a:t>
                      </a:r>
                    </a:p>
                  </a:txBody>
                  <a:tcP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2600" dirty="0">
                          <a:solidFill>
                            <a:schemeClr val="accent4"/>
                          </a:solidFill>
                          <a:latin typeface="Segoe UI Semibold" panose="020B0702040204020203" pitchFamily="34" charset="0"/>
                          <a:cs typeface="Segoe UI Semibold" panose="020B0702040204020203" pitchFamily="34" charset="0"/>
                        </a:rPr>
                        <a:t>Cons</a:t>
                      </a:r>
                    </a:p>
                  </a:txBody>
                  <a:tcP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2642616">
                <a:tc>
                  <a:txBody>
                    <a:bodyPr/>
                    <a:lstStyle/>
                    <a:p>
                      <a:pPr>
                        <a:lnSpc>
                          <a:spcPct val="150000"/>
                        </a:lnSpc>
                      </a:pPr>
                      <a:r>
                        <a:rPr lang="en-US" sz="2400" dirty="0">
                          <a:solidFill>
                            <a:schemeClr val="bg1">
                              <a:lumMod val="75000"/>
                            </a:schemeClr>
                          </a:solidFill>
                          <a:latin typeface="Segoe UI Light"/>
                          <a:cs typeface="Segoe UI Light"/>
                        </a:rPr>
                        <a:t>Spatial layout information</a:t>
                      </a:r>
                    </a:p>
                    <a:p>
                      <a:pPr>
                        <a:lnSpc>
                          <a:spcPct val="150000"/>
                        </a:lnSpc>
                      </a:pPr>
                      <a:r>
                        <a:rPr lang="en-US" sz="2400" dirty="0">
                          <a:solidFill>
                            <a:schemeClr val="accent3"/>
                          </a:solidFill>
                          <a:latin typeface="Segoe UI Light"/>
                          <a:cs typeface="Segoe UI Light"/>
                        </a:rPr>
                        <a:t>Direct control over reading</a:t>
                      </a:r>
                    </a:p>
                    <a:p>
                      <a:pPr>
                        <a:lnSpc>
                          <a:spcPct val="150000"/>
                        </a:lnSpc>
                      </a:pPr>
                      <a:r>
                        <a:rPr lang="en-US" sz="2400" dirty="0">
                          <a:solidFill>
                            <a:schemeClr val="bg1">
                              <a:lumMod val="75000"/>
                            </a:schemeClr>
                          </a:solidFill>
                          <a:latin typeface="Segoe UI Light"/>
                          <a:cs typeface="Segoe UI Light"/>
                        </a:rPr>
                        <a:t>Reduced camera framing issues</a:t>
                      </a:r>
                    </a:p>
                    <a:p>
                      <a:pPr>
                        <a:lnSpc>
                          <a:spcPct val="150000"/>
                        </a:lnSpc>
                      </a:pPr>
                      <a:r>
                        <a:rPr lang="en-US" sz="2400" dirty="0">
                          <a:solidFill>
                            <a:schemeClr val="bg1">
                              <a:lumMod val="75000"/>
                            </a:schemeClr>
                          </a:solidFill>
                          <a:latin typeface="Segoe UI Light"/>
                          <a:cs typeface="Segoe UI Light"/>
                        </a:rPr>
                        <a:t>Efficient</a:t>
                      </a:r>
                      <a:r>
                        <a:rPr lang="en-US" sz="2400" baseline="0" dirty="0">
                          <a:solidFill>
                            <a:schemeClr val="bg1">
                              <a:lumMod val="75000"/>
                            </a:schemeClr>
                          </a:solidFill>
                          <a:latin typeface="Segoe UI Light"/>
                          <a:cs typeface="Segoe UI Light"/>
                        </a:rPr>
                        <a:t> text detection and recognition</a:t>
                      </a:r>
                    </a:p>
                    <a:p>
                      <a:pPr algn="ctr">
                        <a:lnSpc>
                          <a:spcPct val="150000"/>
                        </a:lnSpc>
                      </a:pPr>
                      <a:r>
                        <a:rPr lang="en-US" sz="1800" b="1" baseline="0" dirty="0">
                          <a:solidFill>
                            <a:schemeClr val="accent4">
                              <a:lumMod val="75000"/>
                            </a:schemeClr>
                          </a:solidFill>
                          <a:latin typeface="Segoe UI Light"/>
                          <a:cs typeface="Segoe UI Light"/>
                        </a:rPr>
                        <a:t>* We observed these in our studies</a:t>
                      </a:r>
                      <a:endParaRPr lang="en-US" sz="1800" b="1" dirty="0">
                        <a:solidFill>
                          <a:schemeClr val="accent4">
                            <a:lumMod val="75000"/>
                          </a:schemeClr>
                        </a:solidFill>
                        <a:latin typeface="Segoe UI Light"/>
                        <a:cs typeface="Segoe UI Light"/>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0000"/>
                        </a:lnSpc>
                      </a:pPr>
                      <a:r>
                        <a:rPr lang="en-US" sz="2400" b="1" i="0" dirty="0">
                          <a:solidFill>
                            <a:srgbClr val="FFFFFF"/>
                          </a:solidFill>
                          <a:latin typeface="Segoe UI Semibold" charset="0"/>
                          <a:ea typeface="Segoe UI Semibold" charset="0"/>
                          <a:cs typeface="Segoe UI Semibold" charset="0"/>
                        </a:rPr>
                        <a:t>Slower, requires increased concentration and physical dexterity</a:t>
                      </a:r>
                    </a:p>
                    <a:p>
                      <a:pPr algn="ctr">
                        <a:lnSpc>
                          <a:spcPct val="100000"/>
                        </a:lnSpc>
                      </a:pPr>
                      <a:r>
                        <a:rPr lang="en-US" sz="1800" b="1" i="0" dirty="0">
                          <a:solidFill>
                            <a:schemeClr val="accent4"/>
                          </a:solidFill>
                          <a:latin typeface="Segoe UI Light" panose="020B0502040204020203" pitchFamily="34" charset="0"/>
                          <a:ea typeface="Segoe UI Semibold" charset="0"/>
                          <a:cs typeface="Segoe UI Light" panose="020B0502040204020203" pitchFamily="34" charset="0"/>
                        </a:rPr>
                        <a:t>* Consistent with </a:t>
                      </a:r>
                      <a:r>
                        <a:rPr lang="en-US" sz="1800" b="1" i="0" dirty="0" err="1">
                          <a:solidFill>
                            <a:schemeClr val="accent4"/>
                          </a:solidFill>
                          <a:latin typeface="Segoe UI Light" panose="020B0502040204020203" pitchFamily="34" charset="0"/>
                          <a:ea typeface="Segoe UI Semibold" charset="0"/>
                          <a:cs typeface="Segoe UI Light" panose="020B0502040204020203" pitchFamily="34" charset="0"/>
                        </a:rPr>
                        <a:t>Shilkrot</a:t>
                      </a:r>
                      <a:r>
                        <a:rPr lang="en-US" sz="1800" b="1" i="0" dirty="0">
                          <a:solidFill>
                            <a:schemeClr val="accent4"/>
                          </a:solidFill>
                          <a:latin typeface="Segoe UI Light" panose="020B0502040204020203" pitchFamily="34" charset="0"/>
                          <a:ea typeface="Segoe UI Semibold" charset="0"/>
                          <a:cs typeface="Segoe UI Light" panose="020B0502040204020203" pitchFamily="34" charset="0"/>
                        </a:rPr>
                        <a:t> </a:t>
                      </a:r>
                      <a:r>
                        <a:rPr lang="en-US" sz="1800" b="1" i="1" dirty="0">
                          <a:solidFill>
                            <a:schemeClr val="accent4"/>
                          </a:solidFill>
                          <a:latin typeface="Segoe UI Light" panose="020B0502040204020203" pitchFamily="34" charset="0"/>
                          <a:ea typeface="Segoe UI Semibold" charset="0"/>
                          <a:cs typeface="Segoe UI Light" panose="020B0502040204020203" pitchFamily="34" charset="0"/>
                        </a:rPr>
                        <a:t>et al. </a:t>
                      </a:r>
                      <a:r>
                        <a:rPr lang="en-US" sz="1800" b="1" i="0" dirty="0">
                          <a:solidFill>
                            <a:schemeClr val="accent4"/>
                          </a:solidFill>
                          <a:latin typeface="Segoe UI Light" panose="020B0502040204020203" pitchFamily="34" charset="0"/>
                          <a:ea typeface="Segoe UI Semibold" charset="0"/>
                          <a:cs typeface="Segoe UI Light" panose="020B0502040204020203" pitchFamily="34" charset="0"/>
                        </a:rPr>
                        <a:t>2014, 2015</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11609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normAutofit/>
          </a:bodyPr>
          <a:lstStyle/>
          <a:p>
            <a:r>
              <a:rPr lang="en-US" dirty="0">
                <a:solidFill>
                  <a:srgbClr val="FFC000"/>
                </a:solidFill>
                <a:latin typeface="Segoe UI Semibold" panose="020B0702040204020203" pitchFamily="34" charset="0"/>
                <a:cs typeface="Segoe UI Semibold" panose="020B0702040204020203" pitchFamily="34" charset="0"/>
              </a:rPr>
              <a:t>Implications</a:t>
            </a:r>
          </a:p>
        </p:txBody>
      </p:sp>
      <p:sp>
        <p:nvSpPr>
          <p:cNvPr id="10" name="Content Placeholder 2"/>
          <p:cNvSpPr>
            <a:spLocks noGrp="1"/>
          </p:cNvSpPr>
          <p:nvPr>
            <p:ph idx="4294967295"/>
          </p:nvPr>
        </p:nvSpPr>
        <p:spPr>
          <a:xfrm>
            <a:off x="838200" y="1825856"/>
            <a:ext cx="10515600" cy="2593356"/>
          </a:xfrm>
          <a:prstGeom prst="rect">
            <a:avLst/>
          </a:prstGeom>
        </p:spPr>
        <p:txBody>
          <a:bodyPr>
            <a:normAutofit/>
          </a:bodyPr>
          <a:lstStyle/>
          <a:p>
            <a:pPr marL="0" indent="0">
              <a:buNone/>
            </a:pPr>
            <a:r>
              <a:rPr lang="en-US" dirty="0"/>
              <a:t>Feasibility of a Finger-Based Reading Approach</a:t>
            </a:r>
          </a:p>
        </p:txBody>
      </p:sp>
      <p:graphicFrame>
        <p:nvGraphicFramePr>
          <p:cNvPr id="4" name="Table 3"/>
          <p:cNvGraphicFramePr>
            <a:graphicFrameLocks noGrp="1"/>
          </p:cNvGraphicFramePr>
          <p:nvPr>
            <p:extLst>
              <p:ext uri="{D42A27DB-BD31-4B8C-83A1-F6EECF244321}">
                <p14:modId xmlns:p14="http://schemas.microsoft.com/office/powerpoint/2010/main" val="1797266184"/>
              </p:ext>
            </p:extLst>
          </p:nvPr>
        </p:nvGraphicFramePr>
        <p:xfrm>
          <a:off x="838200" y="2537542"/>
          <a:ext cx="10515600" cy="3185160"/>
        </p:xfrm>
        <a:graphic>
          <a:graphicData uri="http://schemas.openxmlformats.org/drawingml/2006/table">
            <a:tbl>
              <a:tblPr firstRow="1" bandRow="1">
                <a:tableStyleId>{2D5ABB26-0587-4C30-8999-92F81FD0307C}</a:tableStyleId>
              </a:tblPr>
              <a:tblGrid>
                <a:gridCol w="5281775">
                  <a:extLst>
                    <a:ext uri="{9D8B030D-6E8A-4147-A177-3AD203B41FA5}">
                      <a16:colId xmlns:a16="http://schemas.microsoft.com/office/drawing/2014/main" xmlns="" val="20000"/>
                    </a:ext>
                  </a:extLst>
                </a:gridCol>
                <a:gridCol w="5233825">
                  <a:extLst>
                    <a:ext uri="{9D8B030D-6E8A-4147-A177-3AD203B41FA5}">
                      <a16:colId xmlns:a16="http://schemas.microsoft.com/office/drawing/2014/main" xmlns="" val="20001"/>
                    </a:ext>
                  </a:extLst>
                </a:gridCol>
              </a:tblGrid>
              <a:tr h="370840">
                <a:tc>
                  <a:txBody>
                    <a:bodyPr/>
                    <a:lstStyle/>
                    <a:p>
                      <a:r>
                        <a:rPr lang="en-US" sz="2600" dirty="0">
                          <a:solidFill>
                            <a:schemeClr val="accent4">
                              <a:lumMod val="75000"/>
                            </a:schemeClr>
                          </a:solidFill>
                          <a:latin typeface="Segoe UI Semibold" panose="020B0702040204020203" pitchFamily="34" charset="0"/>
                          <a:cs typeface="Segoe UI Semibold" panose="020B0702040204020203" pitchFamily="34" charset="0"/>
                        </a:rPr>
                        <a:t>Pros</a:t>
                      </a:r>
                    </a:p>
                  </a:txBody>
                  <a:tcP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2600" dirty="0">
                          <a:solidFill>
                            <a:schemeClr val="accent4"/>
                          </a:solidFill>
                          <a:latin typeface="Segoe UI Semibold" panose="020B0702040204020203" pitchFamily="34" charset="0"/>
                          <a:cs typeface="Segoe UI Semibold" panose="020B0702040204020203" pitchFamily="34" charset="0"/>
                        </a:rPr>
                        <a:t>Cons</a:t>
                      </a:r>
                    </a:p>
                  </a:txBody>
                  <a:tcP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pPr>
                        <a:lnSpc>
                          <a:spcPct val="150000"/>
                        </a:lnSpc>
                      </a:pPr>
                      <a:r>
                        <a:rPr lang="en-US" sz="2400" dirty="0">
                          <a:solidFill>
                            <a:schemeClr val="bg1">
                              <a:lumMod val="75000"/>
                            </a:schemeClr>
                          </a:solidFill>
                          <a:latin typeface="Segoe UI Light"/>
                          <a:cs typeface="Segoe UI Light"/>
                        </a:rPr>
                        <a:t>Spatial layout information</a:t>
                      </a:r>
                    </a:p>
                    <a:p>
                      <a:pPr>
                        <a:lnSpc>
                          <a:spcPct val="150000"/>
                        </a:lnSpc>
                      </a:pPr>
                      <a:r>
                        <a:rPr lang="en-US" sz="2400" dirty="0">
                          <a:solidFill>
                            <a:schemeClr val="accent3"/>
                          </a:solidFill>
                          <a:latin typeface="Segoe UI Light"/>
                          <a:cs typeface="Segoe UI Light"/>
                        </a:rPr>
                        <a:t>Direct control over reading</a:t>
                      </a:r>
                    </a:p>
                    <a:p>
                      <a:pPr>
                        <a:lnSpc>
                          <a:spcPct val="150000"/>
                        </a:lnSpc>
                      </a:pPr>
                      <a:r>
                        <a:rPr lang="en-US" sz="2400" dirty="0">
                          <a:solidFill>
                            <a:schemeClr val="bg1">
                              <a:lumMod val="75000"/>
                            </a:schemeClr>
                          </a:solidFill>
                          <a:latin typeface="Segoe UI Light"/>
                          <a:cs typeface="Segoe UI Light"/>
                        </a:rPr>
                        <a:t>Reduced camera framing issues</a:t>
                      </a:r>
                    </a:p>
                    <a:p>
                      <a:pPr>
                        <a:lnSpc>
                          <a:spcPct val="150000"/>
                        </a:lnSpc>
                      </a:pPr>
                      <a:r>
                        <a:rPr lang="en-US" sz="2400" dirty="0">
                          <a:solidFill>
                            <a:schemeClr val="bg1">
                              <a:lumMod val="75000"/>
                            </a:schemeClr>
                          </a:solidFill>
                          <a:latin typeface="Segoe UI Light"/>
                          <a:cs typeface="Segoe UI Light"/>
                        </a:rPr>
                        <a:t>Efficient</a:t>
                      </a:r>
                      <a:r>
                        <a:rPr lang="en-US" sz="2400" baseline="0" dirty="0">
                          <a:solidFill>
                            <a:schemeClr val="bg1">
                              <a:lumMod val="75000"/>
                            </a:schemeClr>
                          </a:solidFill>
                          <a:latin typeface="Segoe UI Light"/>
                          <a:cs typeface="Segoe UI Light"/>
                        </a:rPr>
                        <a:t> text detection and recognition</a:t>
                      </a:r>
                    </a:p>
                    <a:p>
                      <a:pPr marL="0" marR="0" indent="0" algn="ctr" defTabSz="914400" rtl="0" eaLnBrk="1" fontAlgn="auto" latinLnBrk="0" hangingPunct="1">
                        <a:lnSpc>
                          <a:spcPct val="150000"/>
                        </a:lnSpc>
                        <a:spcBef>
                          <a:spcPts val="0"/>
                        </a:spcBef>
                        <a:spcAft>
                          <a:spcPts val="0"/>
                        </a:spcAft>
                        <a:buClrTx/>
                        <a:buSzTx/>
                        <a:buFontTx/>
                        <a:buNone/>
                        <a:tabLst/>
                        <a:defRPr/>
                      </a:pPr>
                      <a:r>
                        <a:rPr lang="en-US" sz="1800" b="1" baseline="0" dirty="0">
                          <a:solidFill>
                            <a:schemeClr val="accent4">
                              <a:lumMod val="75000"/>
                            </a:schemeClr>
                          </a:solidFill>
                          <a:latin typeface="Segoe UI Light"/>
                          <a:cs typeface="Segoe UI Light"/>
                        </a:rPr>
                        <a:t>* We observed these in our studies</a:t>
                      </a:r>
                      <a:endParaRPr lang="en-US" sz="1800" b="1" dirty="0">
                        <a:solidFill>
                          <a:schemeClr val="accent4">
                            <a:lumMod val="75000"/>
                          </a:schemeClr>
                        </a:solidFill>
                        <a:latin typeface="Segoe UI Light"/>
                        <a:cs typeface="Segoe UI Light"/>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0000"/>
                        </a:lnSpc>
                      </a:pPr>
                      <a:r>
                        <a:rPr lang="en-US" sz="2400" dirty="0">
                          <a:solidFill>
                            <a:srgbClr val="FFFFFF"/>
                          </a:solidFill>
                          <a:latin typeface="Segoe UI Light"/>
                          <a:cs typeface="Segoe UI Light"/>
                        </a:rPr>
                        <a:t>Slower, requires increased concentration and physical dexterity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accent4"/>
                          </a:solidFill>
                          <a:latin typeface="Segoe UI Light" panose="020B0502040204020203" pitchFamily="34" charset="0"/>
                          <a:ea typeface="Segoe UI Semibold" charset="0"/>
                          <a:cs typeface="Segoe UI Light" panose="020B0502040204020203" pitchFamily="34" charset="0"/>
                        </a:rPr>
                        <a:t>* Consistent with </a:t>
                      </a:r>
                      <a:r>
                        <a:rPr lang="en-US" sz="1800" b="1" i="0" dirty="0" err="1">
                          <a:solidFill>
                            <a:schemeClr val="accent4"/>
                          </a:solidFill>
                          <a:latin typeface="Segoe UI Light" panose="020B0502040204020203" pitchFamily="34" charset="0"/>
                          <a:ea typeface="Segoe UI Semibold" charset="0"/>
                          <a:cs typeface="Segoe UI Light" panose="020B0502040204020203" pitchFamily="34" charset="0"/>
                        </a:rPr>
                        <a:t>Shilkrot</a:t>
                      </a:r>
                      <a:r>
                        <a:rPr lang="en-US" sz="1800" b="1" i="0" dirty="0">
                          <a:solidFill>
                            <a:schemeClr val="accent4"/>
                          </a:solidFill>
                          <a:latin typeface="Segoe UI Light" panose="020B0502040204020203" pitchFamily="34" charset="0"/>
                          <a:ea typeface="Segoe UI Semibold" charset="0"/>
                          <a:cs typeface="Segoe UI Light" panose="020B0502040204020203" pitchFamily="34" charset="0"/>
                        </a:rPr>
                        <a:t> </a:t>
                      </a:r>
                      <a:r>
                        <a:rPr lang="en-US" sz="1800" b="1" i="1" dirty="0">
                          <a:solidFill>
                            <a:schemeClr val="accent4"/>
                          </a:solidFill>
                          <a:latin typeface="Segoe UI Light" panose="020B0502040204020203" pitchFamily="34" charset="0"/>
                          <a:ea typeface="Segoe UI Semibold" charset="0"/>
                          <a:cs typeface="Segoe UI Light" panose="020B0502040204020203" pitchFamily="34" charset="0"/>
                        </a:rPr>
                        <a:t>et al. </a:t>
                      </a:r>
                      <a:r>
                        <a:rPr lang="en-US" sz="1800" b="1" i="0" dirty="0">
                          <a:solidFill>
                            <a:schemeClr val="accent4"/>
                          </a:solidFill>
                          <a:latin typeface="Segoe UI Light" panose="020B0502040204020203" pitchFamily="34" charset="0"/>
                          <a:ea typeface="Segoe UI Semibold" charset="0"/>
                          <a:cs typeface="Segoe UI Light" panose="020B0502040204020203" pitchFamily="34" charset="0"/>
                        </a:rPr>
                        <a:t>2014, 2015</a:t>
                      </a:r>
                      <a:endParaRPr lang="en-US" sz="1800" dirty="0">
                        <a:solidFill>
                          <a:srgbClr val="FFFFFF"/>
                        </a:solidFill>
                        <a:latin typeface="Segoe UI Light"/>
                        <a:cs typeface="Segoe UI Light"/>
                      </a:endParaRPr>
                    </a:p>
                    <a:p>
                      <a:pPr>
                        <a:lnSpc>
                          <a:spcPct val="150000"/>
                        </a:lnSpc>
                      </a:pPr>
                      <a:endParaRPr lang="en-US" sz="900" dirty="0">
                        <a:solidFill>
                          <a:srgbClr val="FFFFFF"/>
                        </a:solidFill>
                        <a:latin typeface="Segoe UI Light"/>
                        <a:cs typeface="Segoe UI Light"/>
                      </a:endParaRPr>
                    </a:p>
                    <a:p>
                      <a:pPr>
                        <a:lnSpc>
                          <a:spcPct val="100000"/>
                        </a:lnSpc>
                      </a:pPr>
                      <a:r>
                        <a:rPr lang="en-US" sz="2400" dirty="0">
                          <a:solidFill>
                            <a:srgbClr val="FFFFFF"/>
                          </a:solidFill>
                          <a:latin typeface="Segoe UI Semibold" panose="020B0702040204020203" pitchFamily="34" charset="0"/>
                          <a:cs typeface="Segoe UI Semibold" panose="020B0702040204020203" pitchFamily="34" charset="0"/>
                        </a:rPr>
                        <a:t>Importance</a:t>
                      </a:r>
                      <a:r>
                        <a:rPr lang="en-US" sz="2400" baseline="0" dirty="0">
                          <a:solidFill>
                            <a:srgbClr val="FFFFFF"/>
                          </a:solidFill>
                          <a:latin typeface="Segoe UI Semibold" panose="020B0702040204020203" pitchFamily="34" charset="0"/>
                          <a:cs typeface="Segoe UI Semibold" panose="020B0702040204020203" pitchFamily="34" charset="0"/>
                        </a:rPr>
                        <a:t> of spatial layout information is </a:t>
                      </a:r>
                      <a:r>
                        <a:rPr lang="en-US" sz="2400" baseline="0" dirty="0" smtClean="0">
                          <a:solidFill>
                            <a:srgbClr val="FFFFFF"/>
                          </a:solidFill>
                          <a:latin typeface="Segoe UI Semibold" panose="020B0702040204020203" pitchFamily="34" charset="0"/>
                          <a:cs typeface="Segoe UI Semibold" panose="020B0702040204020203" pitchFamily="34" charset="0"/>
                        </a:rPr>
                        <a:t>unclear</a:t>
                      </a:r>
                      <a:endParaRPr lang="en-US" sz="2400" baseline="0" dirty="0">
                        <a:solidFill>
                          <a:srgbClr val="FFFFFF"/>
                        </a:solidFill>
                        <a:latin typeface="Segoe UI Semibold" panose="020B0702040204020203" pitchFamily="34" charset="0"/>
                        <a:cs typeface="Segoe UI Semibold" panose="020B0702040204020203" pitchFamily="34" charset="0"/>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38723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normAutofit/>
          </a:bodyPr>
          <a:lstStyle/>
          <a:p>
            <a:r>
              <a:rPr lang="en-US" dirty="0">
                <a:solidFill>
                  <a:srgbClr val="FFC000"/>
                </a:solidFill>
                <a:latin typeface="Segoe UI Semibold" panose="020B0702040204020203" pitchFamily="34" charset="0"/>
                <a:cs typeface="Segoe UI Semibold" panose="020B0702040204020203" pitchFamily="34" charset="0"/>
              </a:rPr>
              <a:t>Implications</a:t>
            </a:r>
          </a:p>
        </p:txBody>
      </p:sp>
      <p:sp>
        <p:nvSpPr>
          <p:cNvPr id="10" name="Content Placeholder 2"/>
          <p:cNvSpPr>
            <a:spLocks noGrp="1"/>
          </p:cNvSpPr>
          <p:nvPr>
            <p:ph idx="4294967295"/>
          </p:nvPr>
        </p:nvSpPr>
        <p:spPr>
          <a:xfrm>
            <a:off x="838200" y="1825856"/>
            <a:ext cx="10515600" cy="2593356"/>
          </a:xfrm>
          <a:prstGeom prst="rect">
            <a:avLst/>
          </a:prstGeom>
        </p:spPr>
        <p:txBody>
          <a:bodyPr>
            <a:normAutofit/>
          </a:bodyPr>
          <a:lstStyle/>
          <a:p>
            <a:pPr marL="0" indent="0">
              <a:buNone/>
            </a:pPr>
            <a:r>
              <a:rPr lang="en-US" dirty="0"/>
              <a:t>Feasibility of a Finger-Based Reading Approach</a:t>
            </a:r>
          </a:p>
        </p:txBody>
      </p:sp>
      <p:graphicFrame>
        <p:nvGraphicFramePr>
          <p:cNvPr id="4" name="Table 3"/>
          <p:cNvGraphicFramePr>
            <a:graphicFrameLocks noGrp="1"/>
          </p:cNvGraphicFramePr>
          <p:nvPr>
            <p:extLst>
              <p:ext uri="{D42A27DB-BD31-4B8C-83A1-F6EECF244321}">
                <p14:modId xmlns:p14="http://schemas.microsoft.com/office/powerpoint/2010/main" val="3075544751"/>
              </p:ext>
            </p:extLst>
          </p:nvPr>
        </p:nvGraphicFramePr>
        <p:xfrm>
          <a:off x="838200" y="2537542"/>
          <a:ext cx="10515600" cy="3185160"/>
        </p:xfrm>
        <a:graphic>
          <a:graphicData uri="http://schemas.openxmlformats.org/drawingml/2006/table">
            <a:tbl>
              <a:tblPr firstRow="1" bandRow="1">
                <a:tableStyleId>{2D5ABB26-0587-4C30-8999-92F81FD0307C}</a:tableStyleId>
              </a:tblPr>
              <a:tblGrid>
                <a:gridCol w="5281775">
                  <a:extLst>
                    <a:ext uri="{9D8B030D-6E8A-4147-A177-3AD203B41FA5}">
                      <a16:colId xmlns:a16="http://schemas.microsoft.com/office/drawing/2014/main" xmlns="" val="20000"/>
                    </a:ext>
                  </a:extLst>
                </a:gridCol>
                <a:gridCol w="5233825">
                  <a:extLst>
                    <a:ext uri="{9D8B030D-6E8A-4147-A177-3AD203B41FA5}">
                      <a16:colId xmlns:a16="http://schemas.microsoft.com/office/drawing/2014/main" xmlns="" val="20001"/>
                    </a:ext>
                  </a:extLst>
                </a:gridCol>
              </a:tblGrid>
              <a:tr h="370840">
                <a:tc>
                  <a:txBody>
                    <a:bodyPr/>
                    <a:lstStyle/>
                    <a:p>
                      <a:r>
                        <a:rPr lang="en-US" sz="2600" dirty="0">
                          <a:solidFill>
                            <a:schemeClr val="accent4">
                              <a:lumMod val="75000"/>
                            </a:schemeClr>
                          </a:solidFill>
                          <a:latin typeface="Segoe UI Semibold" panose="020B0702040204020203" pitchFamily="34" charset="0"/>
                          <a:cs typeface="Segoe UI Semibold" panose="020B0702040204020203" pitchFamily="34" charset="0"/>
                        </a:rPr>
                        <a:t>Pros</a:t>
                      </a:r>
                    </a:p>
                  </a:txBody>
                  <a:tcP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2600" dirty="0">
                          <a:solidFill>
                            <a:schemeClr val="accent4"/>
                          </a:solidFill>
                          <a:latin typeface="Segoe UI Semibold" panose="020B0702040204020203" pitchFamily="34" charset="0"/>
                          <a:cs typeface="Segoe UI Semibold" panose="020B0702040204020203" pitchFamily="34" charset="0"/>
                        </a:rPr>
                        <a:t>Cons</a:t>
                      </a:r>
                    </a:p>
                  </a:txBody>
                  <a:tcP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pPr>
                        <a:lnSpc>
                          <a:spcPct val="150000"/>
                        </a:lnSpc>
                      </a:pPr>
                      <a:r>
                        <a:rPr lang="en-US" sz="2400" dirty="0">
                          <a:solidFill>
                            <a:schemeClr val="bg1">
                              <a:lumMod val="75000"/>
                            </a:schemeClr>
                          </a:solidFill>
                          <a:latin typeface="Segoe UI Light"/>
                          <a:cs typeface="Segoe UI Light"/>
                        </a:rPr>
                        <a:t>Spatial layout information</a:t>
                      </a:r>
                    </a:p>
                    <a:p>
                      <a:pPr>
                        <a:lnSpc>
                          <a:spcPct val="150000"/>
                        </a:lnSpc>
                      </a:pPr>
                      <a:r>
                        <a:rPr lang="en-US" sz="2400" dirty="0">
                          <a:solidFill>
                            <a:schemeClr val="accent3"/>
                          </a:solidFill>
                          <a:latin typeface="Segoe UI Light"/>
                          <a:cs typeface="Segoe UI Light"/>
                        </a:rPr>
                        <a:t>Direct control over reading</a:t>
                      </a:r>
                    </a:p>
                    <a:p>
                      <a:pPr>
                        <a:lnSpc>
                          <a:spcPct val="150000"/>
                        </a:lnSpc>
                      </a:pPr>
                      <a:r>
                        <a:rPr lang="en-US" sz="2400" dirty="0">
                          <a:solidFill>
                            <a:schemeClr val="bg1">
                              <a:lumMod val="75000"/>
                            </a:schemeClr>
                          </a:solidFill>
                          <a:latin typeface="Segoe UI Light"/>
                          <a:cs typeface="Segoe UI Light"/>
                        </a:rPr>
                        <a:t>Reduced camera framing issues</a:t>
                      </a:r>
                    </a:p>
                    <a:p>
                      <a:pPr>
                        <a:lnSpc>
                          <a:spcPct val="150000"/>
                        </a:lnSpc>
                      </a:pPr>
                      <a:r>
                        <a:rPr lang="en-US" sz="2400" dirty="0">
                          <a:solidFill>
                            <a:schemeClr val="bg1">
                              <a:lumMod val="75000"/>
                            </a:schemeClr>
                          </a:solidFill>
                          <a:latin typeface="Segoe UI Light"/>
                          <a:cs typeface="Segoe UI Light"/>
                        </a:rPr>
                        <a:t>Efficient</a:t>
                      </a:r>
                      <a:r>
                        <a:rPr lang="en-US" sz="2400" baseline="0" dirty="0">
                          <a:solidFill>
                            <a:schemeClr val="bg1">
                              <a:lumMod val="75000"/>
                            </a:schemeClr>
                          </a:solidFill>
                          <a:latin typeface="Segoe UI Light"/>
                          <a:cs typeface="Segoe UI Light"/>
                        </a:rPr>
                        <a:t> text detection and recognition</a:t>
                      </a:r>
                    </a:p>
                    <a:p>
                      <a:pPr marL="0" marR="0" indent="0" algn="ctr" defTabSz="914400" rtl="0" eaLnBrk="1" fontAlgn="auto" latinLnBrk="0" hangingPunct="1">
                        <a:lnSpc>
                          <a:spcPct val="150000"/>
                        </a:lnSpc>
                        <a:spcBef>
                          <a:spcPts val="0"/>
                        </a:spcBef>
                        <a:spcAft>
                          <a:spcPts val="0"/>
                        </a:spcAft>
                        <a:buClrTx/>
                        <a:buSzTx/>
                        <a:buFontTx/>
                        <a:buNone/>
                        <a:tabLst/>
                        <a:defRPr/>
                      </a:pPr>
                      <a:r>
                        <a:rPr lang="en-US" sz="1800" b="1" baseline="0" dirty="0">
                          <a:solidFill>
                            <a:schemeClr val="accent4">
                              <a:lumMod val="75000"/>
                            </a:schemeClr>
                          </a:solidFill>
                          <a:latin typeface="Segoe UI Light"/>
                          <a:cs typeface="Segoe UI Light"/>
                        </a:rPr>
                        <a:t>* We observed these in our studies</a:t>
                      </a:r>
                      <a:endParaRPr lang="en-US" sz="1800" b="1" dirty="0">
                        <a:solidFill>
                          <a:schemeClr val="accent4">
                            <a:lumMod val="75000"/>
                          </a:schemeClr>
                        </a:solidFill>
                        <a:latin typeface="Segoe UI Light"/>
                        <a:cs typeface="Segoe UI Light"/>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0000"/>
                        </a:lnSpc>
                      </a:pPr>
                      <a:r>
                        <a:rPr lang="en-US" sz="2400" dirty="0">
                          <a:solidFill>
                            <a:srgbClr val="FFFFFF"/>
                          </a:solidFill>
                          <a:latin typeface="Segoe UI Light"/>
                          <a:cs typeface="Segoe UI Light"/>
                        </a:rPr>
                        <a:t>Slower, requires increased concentration and physical dexterity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dirty="0">
                          <a:solidFill>
                            <a:schemeClr val="accent4"/>
                          </a:solidFill>
                          <a:latin typeface="Segoe UI Light" panose="020B0502040204020203" pitchFamily="34" charset="0"/>
                          <a:ea typeface="Segoe UI Semibold" charset="0"/>
                          <a:cs typeface="Segoe UI Light" panose="020B0502040204020203" pitchFamily="34" charset="0"/>
                        </a:rPr>
                        <a:t>* Consistent with </a:t>
                      </a:r>
                      <a:r>
                        <a:rPr lang="en-US" sz="1800" b="1" i="0" dirty="0" err="1">
                          <a:solidFill>
                            <a:schemeClr val="accent4"/>
                          </a:solidFill>
                          <a:latin typeface="Segoe UI Light" panose="020B0502040204020203" pitchFamily="34" charset="0"/>
                          <a:ea typeface="Segoe UI Semibold" charset="0"/>
                          <a:cs typeface="Segoe UI Light" panose="020B0502040204020203" pitchFamily="34" charset="0"/>
                        </a:rPr>
                        <a:t>Shilkrot</a:t>
                      </a:r>
                      <a:r>
                        <a:rPr lang="en-US" sz="1800" b="1" i="0" dirty="0">
                          <a:solidFill>
                            <a:schemeClr val="accent4"/>
                          </a:solidFill>
                          <a:latin typeface="Segoe UI Light" panose="020B0502040204020203" pitchFamily="34" charset="0"/>
                          <a:ea typeface="Segoe UI Semibold" charset="0"/>
                          <a:cs typeface="Segoe UI Light" panose="020B0502040204020203" pitchFamily="34" charset="0"/>
                        </a:rPr>
                        <a:t> </a:t>
                      </a:r>
                      <a:r>
                        <a:rPr lang="en-US" sz="1800" b="1" i="1" dirty="0">
                          <a:solidFill>
                            <a:schemeClr val="accent4"/>
                          </a:solidFill>
                          <a:latin typeface="Segoe UI Light" panose="020B0502040204020203" pitchFamily="34" charset="0"/>
                          <a:ea typeface="Segoe UI Semibold" charset="0"/>
                          <a:cs typeface="Segoe UI Light" panose="020B0502040204020203" pitchFamily="34" charset="0"/>
                        </a:rPr>
                        <a:t>et al. </a:t>
                      </a:r>
                      <a:r>
                        <a:rPr lang="en-US" sz="1800" b="1" i="0" dirty="0">
                          <a:solidFill>
                            <a:schemeClr val="accent4"/>
                          </a:solidFill>
                          <a:latin typeface="Segoe UI Light" panose="020B0502040204020203" pitchFamily="34" charset="0"/>
                          <a:ea typeface="Segoe UI Semibold" charset="0"/>
                          <a:cs typeface="Segoe UI Light" panose="020B0502040204020203" pitchFamily="34" charset="0"/>
                        </a:rPr>
                        <a:t>2014, 2015</a:t>
                      </a:r>
                      <a:endParaRPr lang="en-US" sz="1800" dirty="0">
                        <a:solidFill>
                          <a:srgbClr val="FFFFFF"/>
                        </a:solidFill>
                        <a:latin typeface="Segoe UI Light"/>
                        <a:cs typeface="Segoe UI Light"/>
                      </a:endParaRPr>
                    </a:p>
                    <a:p>
                      <a:pPr>
                        <a:lnSpc>
                          <a:spcPct val="150000"/>
                        </a:lnSpc>
                      </a:pPr>
                      <a:endParaRPr lang="en-US" sz="900" dirty="0">
                        <a:solidFill>
                          <a:srgbClr val="FFFFFF"/>
                        </a:solidFill>
                        <a:latin typeface="Segoe UI Light"/>
                        <a:cs typeface="Segoe UI Light"/>
                      </a:endParaRPr>
                    </a:p>
                    <a:p>
                      <a:pPr>
                        <a:lnSpc>
                          <a:spcPct val="100000"/>
                        </a:lnSpc>
                      </a:pPr>
                      <a:r>
                        <a:rPr lang="en-US" sz="2400" dirty="0">
                          <a:solidFill>
                            <a:srgbClr val="FFFFFF"/>
                          </a:solidFill>
                          <a:latin typeface="Segoe UI Semibold" panose="020B0702040204020203" pitchFamily="34" charset="0"/>
                          <a:cs typeface="Segoe UI Semibold" panose="020B0702040204020203" pitchFamily="34" charset="0"/>
                        </a:rPr>
                        <a:t>Importance</a:t>
                      </a:r>
                      <a:r>
                        <a:rPr lang="en-US" sz="2400" baseline="0" dirty="0">
                          <a:solidFill>
                            <a:srgbClr val="FFFFFF"/>
                          </a:solidFill>
                          <a:latin typeface="Segoe UI Semibold" panose="020B0702040204020203" pitchFamily="34" charset="0"/>
                          <a:cs typeface="Segoe UI Semibold" panose="020B0702040204020203" pitchFamily="34" charset="0"/>
                        </a:rPr>
                        <a:t> of spatial layout information is unclear</a:t>
                      </a:r>
                    </a:p>
                    <a:p>
                      <a:pPr algn="ctr">
                        <a:lnSpc>
                          <a:spcPct val="100000"/>
                        </a:lnSpc>
                      </a:pPr>
                      <a:r>
                        <a:rPr lang="en-US" sz="1800" b="1" baseline="0" dirty="0">
                          <a:solidFill>
                            <a:schemeClr val="accent4"/>
                          </a:solidFill>
                          <a:latin typeface="Segoe UI Light" panose="020B0502040204020203" pitchFamily="34" charset="0"/>
                          <a:cs typeface="Segoe UI Light" panose="020B0502040204020203" pitchFamily="34" charset="0"/>
                        </a:rPr>
                        <a:t>* Has yet to be investigated in this context</a:t>
                      </a:r>
                      <a:endParaRPr lang="en-US" sz="1800" b="1" dirty="0">
                        <a:solidFill>
                          <a:schemeClr val="accent4"/>
                        </a:solidFill>
                        <a:latin typeface="Segoe UI Light" panose="020B0502040204020203" pitchFamily="34" charset="0"/>
                        <a:cs typeface="Segoe UI Light" panose="020B0502040204020203" pitchFamily="34" charset="0"/>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93494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b="1" dirty="0">
                <a:solidFill>
                  <a:srgbClr val="FFC000"/>
                </a:solidFill>
                <a:latin typeface="Segoe UI Semibold" charset="0"/>
                <a:ea typeface="Segoe UI Semibold" charset="0"/>
                <a:cs typeface="Segoe UI Semibold" charset="0"/>
              </a:rPr>
              <a:t>Future Work</a:t>
            </a:r>
          </a:p>
        </p:txBody>
      </p:sp>
      <p:sp>
        <p:nvSpPr>
          <p:cNvPr id="3" name="Content Placeholder 2"/>
          <p:cNvSpPr>
            <a:spLocks noGrp="1"/>
          </p:cNvSpPr>
          <p:nvPr>
            <p:ph idx="4294967295"/>
          </p:nvPr>
        </p:nvSpPr>
        <p:spPr>
          <a:xfrm>
            <a:off x="838200" y="1825625"/>
            <a:ext cx="10515600" cy="4718050"/>
          </a:xfrm>
          <a:prstGeom prst="rect">
            <a:avLst/>
          </a:prstGeom>
        </p:spPr>
        <p:txBody>
          <a:bodyPr/>
          <a:lstStyle/>
          <a:p>
            <a:pPr marL="0" indent="0">
              <a:buNone/>
            </a:pPr>
            <a:r>
              <a:rPr lang="en-US" dirty="0"/>
              <a:t>Study utility of spatial layout information in everyday use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dirty="0"/>
              <a:t>(</a:t>
            </a:r>
            <a:r>
              <a:rPr lang="en-US" i="1" dirty="0"/>
              <a:t>e.g.</a:t>
            </a:r>
            <a:r>
              <a:rPr lang="en-US" dirty="0"/>
              <a:t>, newspapers, menus, maps, graphs)</a:t>
            </a:r>
          </a:p>
        </p:txBody>
      </p:sp>
      <p:grpSp>
        <p:nvGrpSpPr>
          <p:cNvPr id="23" name="Group 22"/>
          <p:cNvGrpSpPr/>
          <p:nvPr/>
        </p:nvGrpSpPr>
        <p:grpSpPr>
          <a:xfrm>
            <a:off x="1875308" y="2741610"/>
            <a:ext cx="8441383" cy="2743200"/>
            <a:chOff x="272099" y="3239712"/>
            <a:chExt cx="8441383" cy="2743200"/>
          </a:xfrm>
        </p:grpSpPr>
        <p:pic>
          <p:nvPicPr>
            <p:cNvPr id="4" name="Picture 2" descr="http://www.affinityexpress.com/sites/default/files/2010/09/casa-rodriguez-menu-1.jpg?w=3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7563" y="3239712"/>
              <a:ext cx="4515919" cy="2743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grpSp>
          <p:nvGrpSpPr>
            <p:cNvPr id="6" name="Group 5"/>
            <p:cNvGrpSpPr>
              <a:grpSpLocks noChangeAspect="1"/>
            </p:cNvGrpSpPr>
            <p:nvPr/>
          </p:nvGrpSpPr>
          <p:grpSpPr>
            <a:xfrm>
              <a:off x="272099" y="3239712"/>
              <a:ext cx="3657600" cy="2743200"/>
              <a:chOff x="2293840" y="2972744"/>
              <a:chExt cx="4556321" cy="3417241"/>
            </a:xfrm>
          </p:grpSpPr>
          <p:pic>
            <p:nvPicPr>
              <p:cNvPr id="17" name="Picture 16" descr="magazine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3840" y="2972744"/>
                <a:ext cx="4556321" cy="3417241"/>
              </a:xfrm>
              <a:prstGeom prst="rect">
                <a:avLst/>
              </a:prstGeom>
              <a:ln>
                <a:solidFill>
                  <a:schemeClr val="tx1"/>
                </a:solidFill>
              </a:ln>
              <a:effectLst>
                <a:outerShdw blurRad="190500" algn="tl" rotWithShape="0">
                  <a:srgbClr val="000000">
                    <a:alpha val="70000"/>
                  </a:srgbClr>
                </a:outerShdw>
              </a:effectLst>
            </p:spPr>
          </p:pic>
          <p:sp>
            <p:nvSpPr>
              <p:cNvPr id="18" name="Rectangle 17"/>
              <p:cNvSpPr/>
              <p:nvPr/>
            </p:nvSpPr>
            <p:spPr>
              <a:xfrm>
                <a:off x="2849966" y="3573220"/>
                <a:ext cx="1670373" cy="1257085"/>
              </a:xfrm>
              <a:prstGeom prst="rect">
                <a:avLst/>
              </a:prstGeom>
              <a:solidFill>
                <a:schemeClr val="accent1">
                  <a:alpha val="7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19" name="Rectangle 18"/>
              <p:cNvSpPr/>
              <p:nvPr/>
            </p:nvSpPr>
            <p:spPr>
              <a:xfrm>
                <a:off x="2849966" y="3254644"/>
                <a:ext cx="1338881" cy="185119"/>
              </a:xfrm>
              <a:prstGeom prst="rect">
                <a:avLst/>
              </a:prstGeom>
              <a:solidFill>
                <a:schemeClr val="accent1">
                  <a:alpha val="7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bg1"/>
                  </a:solidFill>
                </a:endParaRPr>
              </a:p>
            </p:txBody>
          </p:sp>
          <p:sp>
            <p:nvSpPr>
              <p:cNvPr id="20" name="Rectangle 19"/>
              <p:cNvSpPr/>
              <p:nvPr/>
            </p:nvSpPr>
            <p:spPr>
              <a:xfrm>
                <a:off x="2851689" y="4999925"/>
                <a:ext cx="1670373" cy="997057"/>
              </a:xfrm>
              <a:prstGeom prst="rect">
                <a:avLst/>
              </a:prstGeom>
              <a:solidFill>
                <a:schemeClr val="accent1">
                  <a:alpha val="7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1" name="Rectangle 20"/>
              <p:cNvSpPr/>
              <p:nvPr/>
            </p:nvSpPr>
            <p:spPr>
              <a:xfrm>
                <a:off x="4728705" y="3290807"/>
                <a:ext cx="1670373" cy="1905430"/>
              </a:xfrm>
              <a:prstGeom prst="rect">
                <a:avLst/>
              </a:prstGeom>
              <a:solidFill>
                <a:schemeClr val="accent1">
                  <a:alpha val="7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2" name="Rectangle 21"/>
              <p:cNvSpPr/>
              <p:nvPr/>
            </p:nvSpPr>
            <p:spPr>
              <a:xfrm>
                <a:off x="4754536" y="5266840"/>
                <a:ext cx="1604074" cy="811939"/>
              </a:xfrm>
              <a:prstGeom prst="rect">
                <a:avLst/>
              </a:prstGeom>
              <a:solidFill>
                <a:schemeClr val="accent4">
                  <a:alpha val="7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grpSp>
      </p:grpSp>
    </p:spTree>
    <p:extLst>
      <p:ext uri="{BB962C8B-B14F-4D97-AF65-F5344CB8AC3E}">
        <p14:creationId xmlns:p14="http://schemas.microsoft.com/office/powerpoint/2010/main" val="14274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srcRect b="27776"/>
          <a:stretch/>
        </p:blipFill>
        <p:spPr>
          <a:xfrm rot="20489450">
            <a:off x="2155441" y="990425"/>
            <a:ext cx="8442664" cy="6639932"/>
          </a:xfrm>
          <a:prstGeom prst="rect">
            <a:avLst/>
          </a:prstGeom>
        </p:spPr>
      </p:pic>
      <p:sp>
        <p:nvSpPr>
          <p:cNvPr id="5" name="Title 1"/>
          <p:cNvSpPr txBox="1">
            <a:spLocks/>
          </p:cNvSpPr>
          <p:nvPr/>
        </p:nvSpPr>
        <p:spPr>
          <a:xfrm>
            <a:off x="0" y="449943"/>
            <a:ext cx="6110514" cy="1371600"/>
          </a:xfrm>
          <a:prstGeom prst="rect">
            <a:avLst/>
          </a:prstGeom>
          <a:solidFill>
            <a:schemeClr val="dk1">
              <a:alpha val="80000"/>
            </a:schemeClr>
          </a:solidFill>
          <a:ln w="12700" cap="flat" cmpd="sng" algn="ctr">
            <a:noFill/>
            <a:prstDash val="solid"/>
            <a:miter lim="800000"/>
          </a:ln>
        </p:spPr>
        <p:style>
          <a:lnRef idx="2">
            <a:schemeClr val="dk1">
              <a:shade val="50000"/>
            </a:schemeClr>
          </a:lnRef>
          <a:fillRef idx="1">
            <a:schemeClr val="dk1"/>
          </a:fillRef>
          <a:effectRef idx="0">
            <a:schemeClr val="dk1"/>
          </a:effectRef>
          <a:fontRef idx="minor">
            <a:schemeClr val="lt1"/>
          </a:fontRef>
        </p:style>
        <p:txBody>
          <a:bodyPr vert="horz" lIns="457200" tIns="45720" rIns="91440" bIns="45720" rtlCol="0" anchor="t">
            <a:normAutofit/>
          </a:bodyPr>
          <a:lstStyle>
            <a:lvl1pPr algn="l" defTabSz="914400" rtl="0" eaLnBrk="1" latinLnBrk="0" hangingPunct="1">
              <a:lnSpc>
                <a:spcPct val="90000"/>
              </a:lnSpc>
              <a:spcBef>
                <a:spcPct val="0"/>
              </a:spcBef>
              <a:buNone/>
              <a:defRPr sz="4400" kern="1200">
                <a:solidFill>
                  <a:schemeClr val="lt1"/>
                </a:solidFill>
                <a:latin typeface="Segoe UI Light" panose="020B0502040204020203"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1100" cap="small" dirty="0">
              <a:solidFill>
                <a:schemeClr val="accent4"/>
              </a:solidFill>
              <a:latin typeface="Segoe UI Semibold" panose="020B0702040204020203" pitchFamily="34" charset="0"/>
              <a:cs typeface="Segoe UI Semibold" panose="020B0702040204020203" pitchFamily="34" charset="0"/>
            </a:endParaRPr>
          </a:p>
          <a:p>
            <a:r>
              <a:rPr lang="en-US" sz="3800" cap="small" dirty="0">
                <a:solidFill>
                  <a:schemeClr val="accent4"/>
                </a:solidFill>
                <a:latin typeface="Segoe UI Semibold" panose="020B0702040204020203" pitchFamily="34" charset="0"/>
                <a:cs typeface="Segoe UI Semibold" panose="020B0702040204020203" pitchFamily="34" charset="0"/>
              </a:rPr>
              <a:t>Popular Reading Devices</a:t>
            </a:r>
          </a:p>
          <a:p>
            <a:pPr>
              <a:spcBef>
                <a:spcPts val="600"/>
              </a:spcBef>
            </a:pPr>
            <a:r>
              <a:rPr lang="en-US" sz="2400" dirty="0">
                <a:solidFill>
                  <a:srgbClr val="FFFFFF"/>
                </a:solidFill>
                <a:latin typeface="Segoe UI Light"/>
                <a:cs typeface="Segoe UI Light"/>
              </a:rPr>
              <a:t>Smartphone apps (</a:t>
            </a:r>
            <a:r>
              <a:rPr lang="en-US" sz="2400" i="1" dirty="0">
                <a:solidFill>
                  <a:srgbClr val="FFFFFF"/>
                </a:solidFill>
                <a:latin typeface="Segoe UI Light"/>
                <a:cs typeface="Segoe UI Light"/>
              </a:rPr>
              <a:t>e.g.,</a:t>
            </a:r>
            <a:r>
              <a:rPr lang="en-US" sz="2400" dirty="0">
                <a:solidFill>
                  <a:srgbClr val="FFFFFF"/>
                </a:solidFill>
                <a:latin typeface="Segoe UI Light"/>
                <a:cs typeface="Segoe UI Light"/>
              </a:rPr>
              <a:t> KNFB Reader iOS)</a:t>
            </a:r>
          </a:p>
        </p:txBody>
      </p:sp>
    </p:spTree>
    <p:extLst>
      <p:ext uri="{BB962C8B-B14F-4D97-AF65-F5344CB8AC3E}">
        <p14:creationId xmlns:p14="http://schemas.microsoft.com/office/powerpoint/2010/main" val="146660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r>
              <a:rPr lang="en-US" dirty="0">
                <a:solidFill>
                  <a:srgbClr val="FFC000"/>
                </a:solidFill>
              </a:rPr>
              <a:t>Future Work</a:t>
            </a:r>
          </a:p>
        </p:txBody>
      </p:sp>
      <p:sp>
        <p:nvSpPr>
          <p:cNvPr id="3" name="Content Placeholder 2"/>
          <p:cNvSpPr>
            <a:spLocks noGrp="1"/>
          </p:cNvSpPr>
          <p:nvPr>
            <p:ph idx="4294967295"/>
          </p:nvPr>
        </p:nvSpPr>
        <p:spPr>
          <a:xfrm>
            <a:off x="838200" y="1825625"/>
            <a:ext cx="10515600" cy="4351338"/>
          </a:xfrm>
          <a:prstGeom prst="rect">
            <a:avLst/>
          </a:prstGeom>
        </p:spPr>
        <p:txBody>
          <a:bodyPr/>
          <a:lstStyle/>
          <a:p>
            <a:pPr marL="0" indent="0">
              <a:buNone/>
            </a:pPr>
            <a:r>
              <a:rPr lang="en-US" dirty="0">
                <a:solidFill>
                  <a:srgbClr val="A6A6A6"/>
                </a:solidFill>
              </a:rPr>
              <a:t>Study utility of spatial layout information</a:t>
            </a:r>
          </a:p>
          <a:p>
            <a:pPr marL="0" indent="0">
              <a:buNone/>
            </a:pPr>
            <a:r>
              <a:rPr lang="en-US" dirty="0"/>
              <a:t>Explore possibilities for camera placement</a:t>
            </a:r>
          </a:p>
        </p:txBody>
      </p:sp>
      <p:grpSp>
        <p:nvGrpSpPr>
          <p:cNvPr id="6" name="Group 5"/>
          <p:cNvGrpSpPr/>
          <p:nvPr/>
        </p:nvGrpSpPr>
        <p:grpSpPr>
          <a:xfrm>
            <a:off x="2264382" y="3469208"/>
            <a:ext cx="7663263" cy="2447225"/>
            <a:chOff x="643566" y="3725504"/>
            <a:chExt cx="7663263" cy="2447225"/>
          </a:xfrm>
        </p:grpSpPr>
        <p:pic>
          <p:nvPicPr>
            <p:cNvPr id="4" name="Picture 3"/>
            <p:cNvPicPr>
              <a:picLocks noChangeAspect="1"/>
            </p:cNvPicPr>
            <p:nvPr/>
          </p:nvPicPr>
          <p:blipFill rotWithShape="1">
            <a:blip r:embed="rId3"/>
            <a:srcRect l="16233" t="5984" r="-296" b="5970"/>
            <a:stretch/>
          </p:blipFill>
          <p:spPr>
            <a:xfrm>
              <a:off x="4649229" y="3726389"/>
              <a:ext cx="3657600" cy="2445455"/>
            </a:xfrm>
            <a:prstGeom prst="rect">
              <a:avLst/>
            </a:prstGeom>
            <a:effectLst>
              <a:outerShdw blurRad="190500" algn="tl" rotWithShape="0">
                <a:srgbClr val="000000">
                  <a:alpha val="70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566" y="3725504"/>
              <a:ext cx="3657600" cy="2447225"/>
            </a:xfrm>
            <a:prstGeom prst="rect">
              <a:avLst/>
            </a:prstGeom>
            <a:effectLst>
              <a:outerShdw blurRad="190500" algn="tl" rotWithShape="0">
                <a:srgbClr val="000000">
                  <a:alpha val="70000"/>
                </a:srgbClr>
              </a:outerShdw>
            </a:effectLst>
          </p:spPr>
        </p:pic>
      </p:grpSp>
    </p:spTree>
    <p:extLst>
      <p:ext uri="{BB962C8B-B14F-4D97-AF65-F5344CB8AC3E}">
        <p14:creationId xmlns:p14="http://schemas.microsoft.com/office/powerpoint/2010/main" val="37152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1" t="6354" r="-71" b="9496"/>
          <a:stretch/>
        </p:blipFill>
        <p:spPr>
          <a:xfrm>
            <a:off x="1" y="-1"/>
            <a:ext cx="6090920" cy="3429001"/>
          </a:xfrm>
          <a:prstGeom prst="rect">
            <a:avLst/>
          </a:prstGeom>
          <a:noFill/>
          <a:ln>
            <a:noFill/>
          </a:ln>
        </p:spPr>
      </p:pic>
      <p:pic>
        <p:nvPicPr>
          <p:cNvPr id="8" name="Picture 2" descr="http://p-fst1.pixstatic.com/5069f542fb04d60a65000a96._w.540_s.fit_.jpg"/>
          <p:cNvPicPr>
            <a:picLocks noChangeAspect="1" noChangeArrowheads="1"/>
          </p:cNvPicPr>
          <p:nvPr/>
        </p:nvPicPr>
        <p:blipFill rotWithShape="1">
          <a:blip r:embed="rId4">
            <a:extLst>
              <a:ext uri="{28A0092B-C50C-407E-A947-70E740481C1C}">
                <a14:useLocalDpi xmlns:a14="http://schemas.microsoft.com/office/drawing/2010/main" val="0"/>
              </a:ext>
            </a:extLst>
          </a:blip>
          <a:srcRect b="7926"/>
          <a:stretch/>
        </p:blipFill>
        <p:spPr bwMode="auto">
          <a:xfrm>
            <a:off x="6042020" y="3429000"/>
            <a:ext cx="6149979" cy="3429000"/>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9" name="Picture 4" descr="http://blog.lakeviewcoveapartments.com/wp-content/uploads/sites/24/2012/01/3765746343_8844d44cbe.jpg"/>
          <p:cNvPicPr>
            <a:picLocks noChangeAspect="1" noChangeArrowheads="1"/>
          </p:cNvPicPr>
          <p:nvPr/>
        </p:nvPicPr>
        <p:blipFill rotWithShape="1">
          <a:blip r:embed="rId5">
            <a:extLst>
              <a:ext uri="{28A0092B-C50C-407E-A947-70E740481C1C}">
                <a14:useLocalDpi xmlns:a14="http://schemas.microsoft.com/office/drawing/2010/main" val="0"/>
              </a:ext>
            </a:extLst>
          </a:blip>
          <a:srcRect l="151" t="16087" r="-151" b="12629"/>
          <a:stretch/>
        </p:blipFill>
        <p:spPr bwMode="auto">
          <a:xfrm>
            <a:off x="0" y="3429000"/>
            <a:ext cx="6089028" cy="3429000"/>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0" name="Picture 9"/>
          <p:cNvPicPr>
            <a:picLocks noChangeAspect="1"/>
          </p:cNvPicPr>
          <p:nvPr/>
        </p:nvPicPr>
        <p:blipFill rotWithShape="1">
          <a:blip r:embed="rId6"/>
          <a:srcRect b="9126"/>
          <a:stretch/>
        </p:blipFill>
        <p:spPr>
          <a:xfrm>
            <a:off x="6100091" y="-1"/>
            <a:ext cx="6091909" cy="3429001"/>
          </a:xfrm>
          <a:prstGeom prst="rect">
            <a:avLst/>
          </a:prstGeom>
          <a:noFill/>
          <a:ln>
            <a:noFill/>
          </a:ln>
        </p:spPr>
      </p:pic>
      <p:sp>
        <p:nvSpPr>
          <p:cNvPr id="5" name="Rectangle 4"/>
          <p:cNvSpPr/>
          <p:nvPr/>
        </p:nvSpPr>
        <p:spPr>
          <a:xfrm>
            <a:off x="0" y="0"/>
            <a:ext cx="12191999"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4294967295"/>
          </p:nvPr>
        </p:nvSpPr>
        <p:spPr>
          <a:xfrm>
            <a:off x="2152650" y="2655147"/>
            <a:ext cx="7886700" cy="1547733"/>
          </a:xfrm>
          <a:prstGeom prst="rect">
            <a:avLst/>
          </a:prstGeom>
        </p:spPr>
        <p:txBody>
          <a:bodyPr>
            <a:noAutofit/>
          </a:bodyPr>
          <a:lstStyle/>
          <a:p>
            <a:pPr marL="0" indent="0" algn="ctr">
              <a:buNone/>
            </a:pPr>
            <a:r>
              <a:rPr lang="en-US" sz="5400" cap="small" dirty="0">
                <a:solidFill>
                  <a:srgbClr val="FFC000"/>
                </a:solidFill>
                <a:latin typeface="Segoe UI Semibold" panose="020B0702040204020203" pitchFamily="34" charset="0"/>
                <a:cs typeface="Segoe UI Semibold" panose="020B0702040204020203" pitchFamily="34" charset="0"/>
              </a:rPr>
              <a:t>HandSight</a:t>
            </a:r>
            <a:endParaRPr lang="en-US" sz="5400" cap="small" dirty="0">
              <a:latin typeface="Segoe UI Semibold" panose="020B0702040204020203" pitchFamily="34" charset="0"/>
              <a:cs typeface="Segoe UI Semibold" panose="020B0702040204020203" pitchFamily="34" charset="0"/>
            </a:endParaRPr>
          </a:p>
          <a:p>
            <a:pPr marL="0" indent="0" algn="ctr">
              <a:buNone/>
            </a:pPr>
            <a:r>
              <a:rPr lang="en-US" sz="3600" b="1" dirty="0"/>
              <a:t>a vision augmented touch system</a:t>
            </a:r>
          </a:p>
        </p:txBody>
      </p:sp>
    </p:spTree>
    <p:extLst>
      <p:ext uri="{BB962C8B-B14F-4D97-AF65-F5344CB8AC3E}">
        <p14:creationId xmlns:p14="http://schemas.microsoft.com/office/powerpoint/2010/main" val="2469247733"/>
      </p:ext>
    </p:extLst>
  </p:cSld>
  <p:clrMapOvr>
    <a:masterClrMapping/>
  </p:clrMapOvr>
  <p:transition spd="med">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15930"/>
          <a:stretch/>
        </p:blipFill>
        <p:spPr>
          <a:xfrm>
            <a:off x="0" y="13"/>
            <a:ext cx="12192000" cy="6857988"/>
          </a:xfrm>
          <a:prstGeom prst="rect">
            <a:avLst/>
          </a:prstGeom>
        </p:spPr>
      </p:pic>
      <p:sp>
        <p:nvSpPr>
          <p:cNvPr id="12" name="Rectangle 11"/>
          <p:cNvSpPr/>
          <p:nvPr/>
        </p:nvSpPr>
        <p:spPr>
          <a:xfrm>
            <a:off x="0" y="6"/>
            <a:ext cx="12204819" cy="611781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ctrTitle"/>
          </p:nvPr>
        </p:nvSpPr>
        <p:spPr>
          <a:xfrm>
            <a:off x="295272" y="2407709"/>
            <a:ext cx="11601450" cy="1129516"/>
          </a:xfrm>
        </p:spPr>
        <p:txBody>
          <a:bodyPr anchor="ctr" anchorCtr="0">
            <a:noAutofit/>
          </a:bodyPr>
          <a:lstStyle/>
          <a:p>
            <a:pPr hangingPunct="0"/>
            <a:r>
              <a:rPr lang="en-US" sz="6600" dirty="0">
                <a:solidFill>
                  <a:schemeClr val="accent4"/>
                </a:solidFill>
                <a:latin typeface="Segoe UI Semibold" panose="020B0702040204020203" pitchFamily="34" charset="0"/>
                <a:cs typeface="Segoe UI Semibold" panose="020B0702040204020203" pitchFamily="34" charset="0"/>
              </a:rPr>
              <a:t>Questions?</a:t>
            </a:r>
          </a:p>
        </p:txBody>
      </p:sp>
      <p:sp>
        <p:nvSpPr>
          <p:cNvPr id="15" name="Rectangle 14"/>
          <p:cNvSpPr/>
          <p:nvPr/>
        </p:nvSpPr>
        <p:spPr>
          <a:xfrm>
            <a:off x="0" y="6117816"/>
            <a:ext cx="12204819" cy="740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r="75625"/>
          <a:stretch/>
        </p:blipFill>
        <p:spPr>
          <a:xfrm>
            <a:off x="295274" y="6117810"/>
            <a:ext cx="2228851" cy="740190"/>
          </a:xfrm>
          <a:prstGeom prst="rect">
            <a:avLst/>
          </a:prstGeom>
          <a:ln>
            <a:noFill/>
          </a:ln>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26041" r="65417"/>
          <a:stretch/>
        </p:blipFill>
        <p:spPr>
          <a:xfrm>
            <a:off x="3370659" y="6117810"/>
            <a:ext cx="781051" cy="740190"/>
          </a:xfrm>
          <a:prstGeom prst="rect">
            <a:avLst/>
          </a:prstGeom>
          <a:ln>
            <a:noFill/>
          </a:ln>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36250" r="49792"/>
          <a:stretch/>
        </p:blipFill>
        <p:spPr>
          <a:xfrm>
            <a:off x="4855091" y="6117810"/>
            <a:ext cx="1276350" cy="740190"/>
          </a:xfrm>
          <a:prstGeom prst="rect">
            <a:avLst/>
          </a:prstGeom>
          <a:ln>
            <a:noFill/>
          </a:ln>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50209" r="27031"/>
          <a:stretch/>
        </p:blipFill>
        <p:spPr>
          <a:xfrm>
            <a:off x="6818491" y="6117810"/>
            <a:ext cx="2081213" cy="740190"/>
          </a:xfrm>
          <a:prstGeom prst="rect">
            <a:avLst/>
          </a:prstGeom>
          <a:ln>
            <a:noFill/>
          </a:ln>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74635"/>
          <a:stretch/>
        </p:blipFill>
        <p:spPr>
          <a:xfrm>
            <a:off x="9577388" y="6117810"/>
            <a:ext cx="2319337" cy="740190"/>
          </a:xfrm>
          <a:prstGeom prst="rect">
            <a:avLst/>
          </a:prstGeom>
          <a:ln>
            <a:noFill/>
          </a:ln>
        </p:spPr>
      </p:pic>
      <p:sp>
        <p:nvSpPr>
          <p:cNvPr id="21" name="Subtitle 2"/>
          <p:cNvSpPr txBox="1">
            <a:spLocks/>
          </p:cNvSpPr>
          <p:nvPr/>
        </p:nvSpPr>
        <p:spPr>
          <a:xfrm>
            <a:off x="2246118" y="3884223"/>
            <a:ext cx="7699760" cy="55008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Segoe UI Light" panose="020B05020402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Segoe UI Light" panose="020B0502040204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Light" panose="020B0502040204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Light" panose="020B0502040204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Segoe UI Light" panose="020B0502040204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hangingPunct="0"/>
            <a:r>
              <a:rPr lang="en-US" sz="2600" dirty="0">
                <a:solidFill>
                  <a:schemeClr val="accent4"/>
                </a:solidFill>
                <a:latin typeface="Segoe UI Semibold" panose="020B0702040204020203" pitchFamily="34" charset="0"/>
                <a:cs typeface="Segoe UI Semibold" panose="020B0702040204020203" pitchFamily="34" charset="0"/>
              </a:rPr>
              <a:t>Contact:</a:t>
            </a:r>
            <a:r>
              <a:rPr lang="en-US" sz="2600" dirty="0">
                <a:solidFill>
                  <a:schemeClr val="accent4"/>
                </a:solidFill>
              </a:rPr>
              <a:t> </a:t>
            </a:r>
            <a:r>
              <a:rPr lang="en-US" sz="2600" dirty="0">
                <a:solidFill>
                  <a:srgbClr val="FFC000"/>
                </a:solidFill>
                <a:latin typeface="Segoe UI Semibold" panose="020B0702040204020203" pitchFamily="34" charset="0"/>
                <a:cs typeface="Segoe UI Semibold" panose="020B0702040204020203" pitchFamily="34" charset="0"/>
              </a:rPr>
              <a:t>lstearns@umd.edu</a:t>
            </a:r>
            <a:endParaRPr lang="en-US" dirty="0">
              <a:latin typeface="Segoe UI Semibold" panose="020B0702040204020203" pitchFamily="34" charset="0"/>
              <a:cs typeface="Segoe UI Semibold" panose="020B0702040204020203" pitchFamily="34" charset="0"/>
            </a:endParaRPr>
          </a:p>
        </p:txBody>
      </p:sp>
      <p:sp>
        <p:nvSpPr>
          <p:cNvPr id="22" name="Subtitle 2"/>
          <p:cNvSpPr txBox="1">
            <a:spLocks/>
          </p:cNvSpPr>
          <p:nvPr/>
        </p:nvSpPr>
        <p:spPr>
          <a:xfrm>
            <a:off x="295272" y="5486399"/>
            <a:ext cx="11601451" cy="45102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Segoe UI Light" charset="0"/>
                <a:ea typeface="Segoe UI Light" charset="0"/>
                <a:cs typeface="Segoe UI Light"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Light" charset="0"/>
                <a:ea typeface="Segoe UI Light" charset="0"/>
                <a:cs typeface="Segoe UI Light"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Light" charset="0"/>
                <a:ea typeface="Segoe UI Light" charset="0"/>
                <a:cs typeface="Segoe UI Light"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Segoe UI Light" charset="0"/>
                <a:ea typeface="Segoe UI Light" charset="0"/>
                <a:cs typeface="Segoe UI Light"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Segoe UI Light" charset="0"/>
                <a:ea typeface="Segoe UI Light" charset="0"/>
                <a:cs typeface="Segoe UI Light"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hangingPunct="0">
              <a:lnSpc>
                <a:spcPct val="60000"/>
              </a:lnSpc>
            </a:pPr>
            <a:r>
              <a:rPr lang="en-US" sz="1300" dirty="0"/>
              <a:t>Thank you to our participants and the Maryland State Library for the Blind and Physically Handicapped.</a:t>
            </a:r>
          </a:p>
          <a:p>
            <a:pPr algn="l" hangingPunct="0">
              <a:lnSpc>
                <a:spcPct val="60000"/>
              </a:lnSpc>
            </a:pPr>
            <a:r>
              <a:rPr lang="en-US" sz="1300" dirty="0"/>
              <a:t>This research was funded by the Department of Defense.</a:t>
            </a:r>
          </a:p>
        </p:txBody>
      </p:sp>
      <p:sp>
        <p:nvSpPr>
          <p:cNvPr id="25" name="Subtitle 2"/>
          <p:cNvSpPr txBox="1">
            <a:spLocks/>
          </p:cNvSpPr>
          <p:nvPr/>
        </p:nvSpPr>
        <p:spPr>
          <a:xfrm>
            <a:off x="295271" y="4663392"/>
            <a:ext cx="11601451" cy="7328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Segoe UI Light" charset="0"/>
                <a:ea typeface="Segoe UI Light" charset="0"/>
                <a:cs typeface="Segoe UI Light"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Light" charset="0"/>
                <a:ea typeface="Segoe UI Light" charset="0"/>
                <a:cs typeface="Segoe UI Light"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Light" charset="0"/>
                <a:ea typeface="Segoe UI Light" charset="0"/>
                <a:cs typeface="Segoe UI Light"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Segoe UI Light" charset="0"/>
                <a:ea typeface="Segoe UI Light" charset="0"/>
                <a:cs typeface="Segoe UI Light"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Segoe UI Light" charset="0"/>
                <a:ea typeface="Segoe UI Light" charset="0"/>
                <a:cs typeface="Segoe UI Light"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hangingPunct="0"/>
            <a:r>
              <a:rPr lang="en-US" sz="2100" dirty="0">
                <a:solidFill>
                  <a:schemeClr val="accent4"/>
                </a:solidFill>
                <a:latin typeface="Segoe UI Semibold" panose="020B0702040204020203" pitchFamily="34" charset="0"/>
                <a:cs typeface="Segoe UI Semibold" panose="020B0702040204020203" pitchFamily="34" charset="0"/>
              </a:rPr>
              <a:t>Lee Stearns</a:t>
            </a:r>
            <a:r>
              <a:rPr lang="en-US" sz="2100" baseline="30000" dirty="0">
                <a:solidFill>
                  <a:schemeClr val="accent4"/>
                </a:solidFill>
                <a:latin typeface="Segoe UI Semibold" panose="020B0702040204020203" pitchFamily="34" charset="0"/>
                <a:cs typeface="Segoe UI Semibold" panose="020B0702040204020203" pitchFamily="34" charset="0"/>
              </a:rPr>
              <a:t>1</a:t>
            </a:r>
            <a:r>
              <a:rPr lang="en-US" sz="2100" dirty="0"/>
              <a:t>, Ruofei Du</a:t>
            </a:r>
            <a:r>
              <a:rPr lang="en-US" sz="2100" baseline="30000" dirty="0"/>
              <a:t>1</a:t>
            </a:r>
            <a:r>
              <a:rPr lang="en-US" sz="2100" dirty="0"/>
              <a:t>, Uran Oh</a:t>
            </a:r>
            <a:r>
              <a:rPr lang="en-US" sz="2100" baseline="30000" dirty="0"/>
              <a:t>1</a:t>
            </a:r>
            <a:r>
              <a:rPr lang="en-US" sz="2100" dirty="0"/>
              <a:t>, Catherine Jou</a:t>
            </a:r>
            <a:r>
              <a:rPr lang="en-US" sz="2100" baseline="30000" dirty="0"/>
              <a:t>1</a:t>
            </a:r>
            <a:r>
              <a:rPr lang="en-US" sz="2100" dirty="0"/>
              <a:t>, Leah Findlater</a:t>
            </a:r>
            <a:r>
              <a:rPr lang="en-US" sz="2100" baseline="30000" dirty="0"/>
              <a:t>2</a:t>
            </a:r>
            <a:r>
              <a:rPr lang="en-US" sz="2100" dirty="0"/>
              <a:t>, David A. Ross</a:t>
            </a:r>
            <a:r>
              <a:rPr lang="en-US" sz="2100" baseline="30000" dirty="0"/>
              <a:t>3</a:t>
            </a:r>
            <a:r>
              <a:rPr lang="en-US" sz="2100" dirty="0"/>
              <a:t>, Jon E. Froehlich</a:t>
            </a:r>
            <a:r>
              <a:rPr lang="en-US" sz="2100" baseline="30000" dirty="0"/>
              <a:t>1</a:t>
            </a:r>
            <a:endParaRPr lang="en-US" sz="2100" dirty="0"/>
          </a:p>
          <a:p>
            <a:pPr algn="l" hangingPunct="0"/>
            <a:r>
              <a:rPr lang="en-US" sz="1550" dirty="0">
                <a:solidFill>
                  <a:srgbClr val="FFC000"/>
                </a:solidFill>
                <a:latin typeface="Segoe UI Semibold" panose="020B0702040204020203" pitchFamily="34" charset="0"/>
                <a:cs typeface="Segoe UI Semibold" panose="020B0702040204020203" pitchFamily="34" charset="0"/>
              </a:rPr>
              <a:t>University of Maryland:</a:t>
            </a:r>
            <a:r>
              <a:rPr lang="en-US" sz="1550" dirty="0">
                <a:latin typeface="Segoe UI Semibold" panose="020B0702040204020203" pitchFamily="34" charset="0"/>
                <a:cs typeface="Segoe UI Semibold" panose="020B0702040204020203" pitchFamily="34" charset="0"/>
              </a:rPr>
              <a:t> </a:t>
            </a:r>
            <a:r>
              <a:rPr lang="en-US" sz="1550" dirty="0">
                <a:solidFill>
                  <a:srgbClr val="FFC000"/>
                </a:solidFill>
                <a:latin typeface="Segoe UI Semibold" panose="020B0702040204020203" pitchFamily="34" charset="0"/>
                <a:cs typeface="Segoe UI Semibold" panose="020B0702040204020203" pitchFamily="34" charset="0"/>
              </a:rPr>
              <a:t>Computer Science</a:t>
            </a:r>
            <a:r>
              <a:rPr lang="en-US" sz="1550" baseline="30000" dirty="0">
                <a:solidFill>
                  <a:srgbClr val="FFC000"/>
                </a:solidFill>
                <a:latin typeface="Segoe UI Semibold" panose="020B0702040204020203" pitchFamily="34" charset="0"/>
                <a:cs typeface="Segoe UI Semibold" panose="020B0702040204020203" pitchFamily="34" charset="0"/>
              </a:rPr>
              <a:t>1</a:t>
            </a:r>
            <a:r>
              <a:rPr lang="en-US" sz="1550" dirty="0"/>
              <a:t>, Information Studies</a:t>
            </a:r>
            <a:r>
              <a:rPr lang="en-US" sz="1550" baseline="30000" dirty="0"/>
              <a:t>2</a:t>
            </a:r>
            <a:r>
              <a:rPr lang="en-US" sz="1550" dirty="0"/>
              <a:t>, Atlanta VA R&amp;D Center for Visual &amp; Neurocognitive Rehabilitation</a:t>
            </a:r>
            <a:r>
              <a:rPr lang="en-US" sz="1550" baseline="30000" dirty="0"/>
              <a:t>3</a:t>
            </a:r>
            <a:endParaRPr lang="en-US" sz="1550" dirty="0"/>
          </a:p>
          <a:p>
            <a:pPr hangingPunct="0"/>
            <a:endParaRPr lang="en-US" dirty="0">
              <a:latin typeface="Segoe UI Light" panose="020B0502040204020203" pitchFamily="34" charset="0"/>
            </a:endParaRPr>
          </a:p>
        </p:txBody>
      </p:sp>
      <p:sp>
        <p:nvSpPr>
          <p:cNvPr id="26" name="Title 1"/>
          <p:cNvSpPr txBox="1">
            <a:spLocks/>
          </p:cNvSpPr>
          <p:nvPr/>
        </p:nvSpPr>
        <p:spPr>
          <a:xfrm>
            <a:off x="295275" y="261256"/>
            <a:ext cx="11601450" cy="1377453"/>
          </a:xfrm>
          <a:prstGeom prst="rect">
            <a:avLst/>
          </a:prstGeom>
        </p:spPr>
        <p:txBody>
          <a:bodyPr anchor="ctr" anchorCtr="0">
            <a:noAutofit/>
          </a:bodyPr>
          <a:lstStyle>
            <a:lvl1pPr algn="ctr" defTabSz="914400" rtl="0" eaLnBrk="1" latinLnBrk="0" hangingPunct="1">
              <a:lnSpc>
                <a:spcPct val="90000"/>
              </a:lnSpc>
              <a:spcBef>
                <a:spcPct val="0"/>
              </a:spcBef>
              <a:buNone/>
              <a:defRPr sz="6000" b="0" i="0" kern="1200">
                <a:solidFill>
                  <a:schemeClr val="bg1"/>
                </a:solidFill>
                <a:latin typeface="Segoe UI Light" charset="0"/>
                <a:ea typeface="Segoe UI Light" charset="0"/>
                <a:cs typeface="Segoe UI Light" charset="0"/>
              </a:defRPr>
            </a:lvl1pPr>
          </a:lstStyle>
          <a:p>
            <a:pPr algn="l" hangingPunct="0"/>
            <a:r>
              <a:rPr lang="en-US" sz="3800" b="1">
                <a:latin typeface="Segoe Condensed" charset="0"/>
                <a:ea typeface="Segoe Condensed" charset="0"/>
                <a:cs typeface="Segoe Condensed" charset="0"/>
              </a:rPr>
              <a:t>Evaluating Haptic and Auditory Guidance to Assist Blind People in Reading Printed Text Using Finger-Mounted Cameras</a:t>
            </a:r>
            <a:endParaRPr lang="en-US" sz="3800" b="1" dirty="0">
              <a:latin typeface="Segoe Condensed" charset="0"/>
              <a:ea typeface="Segoe Condensed" charset="0"/>
              <a:cs typeface="Segoe Condensed" charset="0"/>
            </a:endParaRPr>
          </a:p>
        </p:txBody>
      </p:sp>
      <p:sp>
        <p:nvSpPr>
          <p:cNvPr id="27" name="Subtitle 2"/>
          <p:cNvSpPr txBox="1">
            <a:spLocks/>
          </p:cNvSpPr>
          <p:nvPr/>
        </p:nvSpPr>
        <p:spPr>
          <a:xfrm>
            <a:off x="295272" y="1638709"/>
            <a:ext cx="3268828" cy="4223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Segoe UI Light" charset="0"/>
                <a:ea typeface="Segoe UI Light" charset="0"/>
                <a:cs typeface="Segoe UI Light"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Segoe UI Light" charset="0"/>
                <a:ea typeface="Segoe UI Light" charset="0"/>
                <a:cs typeface="Segoe UI Light" charset="0"/>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Segoe UI Light" charset="0"/>
                <a:ea typeface="Segoe UI Light" charset="0"/>
                <a:cs typeface="Segoe UI Light" charset="0"/>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Segoe UI Light" charset="0"/>
                <a:ea typeface="Segoe UI Light" charset="0"/>
                <a:cs typeface="Segoe UI Light" charset="0"/>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bg1"/>
                </a:solidFill>
                <a:latin typeface="Segoe UI Light" charset="0"/>
                <a:ea typeface="Segoe UI Light" charset="0"/>
                <a:cs typeface="Segoe UI Light"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hangingPunct="0"/>
            <a:r>
              <a:rPr lang="en-US" dirty="0">
                <a:solidFill>
                  <a:schemeClr val="accent4"/>
                </a:solidFill>
              </a:rPr>
              <a:t>TACCESS | ASSETS 2016</a:t>
            </a:r>
            <a:endParaRPr lang="en-US" sz="2800" dirty="0"/>
          </a:p>
        </p:txBody>
      </p:sp>
    </p:spTree>
    <p:extLst>
      <p:ext uri="{BB962C8B-B14F-4D97-AF65-F5344CB8AC3E}">
        <p14:creationId xmlns:p14="http://schemas.microsoft.com/office/powerpoint/2010/main" val="41774833"/>
      </p:ext>
    </p:extLst>
  </p:cSld>
  <p:clrMapOvr>
    <a:masterClrMapping/>
  </p:clrMapOvr>
  <p:transition spd="med">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0429" r="20405"/>
          <a:stretch/>
        </p:blipFill>
        <p:spPr>
          <a:xfrm>
            <a:off x="0" y="0"/>
            <a:ext cx="6086475" cy="68580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2164" r="28485"/>
          <a:stretch/>
        </p:blipFill>
        <p:spPr>
          <a:xfrm>
            <a:off x="6086475" y="0"/>
            <a:ext cx="6105525" cy="6858000"/>
          </a:xfrm>
          <a:prstGeom prst="rect">
            <a:avLst/>
          </a:prstGeom>
        </p:spPr>
      </p:pic>
      <p:sp>
        <p:nvSpPr>
          <p:cNvPr id="10" name="Rectangle 9"/>
          <p:cNvSpPr/>
          <p:nvPr/>
        </p:nvSpPr>
        <p:spPr>
          <a:xfrm>
            <a:off x="0" y="0"/>
            <a:ext cx="12192002" cy="685799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93988"/>
            <a:endParaRPr lang="en-US" sz="3200" dirty="0">
              <a:latin typeface="Segoe UI Light" charset="0"/>
              <a:ea typeface="Segoe UI Light" charset="0"/>
              <a:cs typeface="Segoe UI Light" charset="0"/>
            </a:endParaRPr>
          </a:p>
        </p:txBody>
      </p:sp>
      <p:sp>
        <p:nvSpPr>
          <p:cNvPr id="11" name="TextBox 10"/>
          <p:cNvSpPr txBox="1"/>
          <p:nvPr/>
        </p:nvSpPr>
        <p:spPr>
          <a:xfrm>
            <a:off x="-2" y="1305342"/>
            <a:ext cx="12192000" cy="4247317"/>
          </a:xfrm>
          <a:prstGeom prst="rect">
            <a:avLst/>
          </a:prstGeom>
          <a:noFill/>
        </p:spPr>
        <p:txBody>
          <a:bodyPr wrap="square" rtlCol="0">
            <a:spAutoFit/>
          </a:bodyPr>
          <a:lstStyle/>
          <a:p>
            <a:pPr marL="2298700"/>
            <a:r>
              <a:rPr lang="en-US" sz="4400" dirty="0">
                <a:solidFill>
                  <a:schemeClr val="accent4"/>
                </a:solidFill>
                <a:latin typeface="Segoe UI Semibold" panose="020B0702040204020203" pitchFamily="34" charset="0"/>
                <a:ea typeface="Segoe UI Light" charset="0"/>
                <a:cs typeface="Segoe UI Semibold" panose="020B0702040204020203" pitchFamily="34" charset="0"/>
              </a:rPr>
              <a:t>Limitations of previous studies</a:t>
            </a:r>
            <a:r>
              <a:rPr lang="en-US" sz="4400" baseline="30000" dirty="0">
                <a:solidFill>
                  <a:schemeClr val="accent4"/>
                </a:solidFill>
                <a:latin typeface="Segoe UI Semibold" panose="020B0702040204020203" pitchFamily="34" charset="0"/>
                <a:ea typeface="Segoe UI Light" charset="0"/>
                <a:cs typeface="Segoe UI Semibold" panose="020B0702040204020203" pitchFamily="34" charset="0"/>
              </a:rPr>
              <a:t>*</a:t>
            </a:r>
          </a:p>
          <a:p>
            <a:pPr marL="2298700"/>
            <a:endParaRPr lang="en-US" dirty="0">
              <a:solidFill>
                <a:schemeClr val="accent4"/>
              </a:solidFill>
              <a:latin typeface="Segoe UI Light" charset="0"/>
              <a:ea typeface="Segoe UI Light" charset="0"/>
              <a:cs typeface="Segoe UI Light" charset="0"/>
            </a:endParaRPr>
          </a:p>
          <a:p>
            <a:pPr marL="2743200" indent="-444500">
              <a:buAutoNum type="arabicPeriod"/>
            </a:pPr>
            <a:r>
              <a:rPr lang="en-US" sz="3780" dirty="0">
                <a:solidFill>
                  <a:schemeClr val="bg1"/>
                </a:solidFill>
                <a:latin typeface="Segoe UI Light" charset="0"/>
                <a:ea typeface="Segoe UI Light" charset="0"/>
                <a:cs typeface="Segoe UI Light" charset="0"/>
              </a:rPr>
              <a:t>Small sample size (3-4 participants)</a:t>
            </a:r>
          </a:p>
          <a:p>
            <a:pPr marL="2743200" indent="-444500">
              <a:buAutoNum type="arabicPeriod"/>
            </a:pPr>
            <a:endParaRPr lang="en-US" dirty="0">
              <a:solidFill>
                <a:schemeClr val="bg1"/>
              </a:solidFill>
              <a:latin typeface="Segoe UI Light" charset="0"/>
              <a:ea typeface="Segoe UI Light" charset="0"/>
              <a:cs typeface="Segoe UI Light" charset="0"/>
            </a:endParaRPr>
          </a:p>
          <a:p>
            <a:pPr marL="2743200" indent="-444500">
              <a:buAutoNum type="arabicPeriod"/>
            </a:pPr>
            <a:r>
              <a:rPr lang="en-US" sz="3600" dirty="0">
                <a:solidFill>
                  <a:schemeClr val="bg1"/>
                </a:solidFill>
                <a:latin typeface="Segoe UI Light" charset="0"/>
                <a:ea typeface="Segoe UI Light" charset="0"/>
                <a:cs typeface="Segoe UI Light" charset="0"/>
              </a:rPr>
              <a:t>No quantitative performance metrics</a:t>
            </a:r>
          </a:p>
          <a:p>
            <a:pPr marL="2743200" indent="-444500">
              <a:buAutoNum type="arabicPeriod"/>
            </a:pPr>
            <a:endParaRPr lang="en-US" dirty="0">
              <a:solidFill>
                <a:schemeClr val="bg1"/>
              </a:solidFill>
              <a:latin typeface="Segoe UI Light" charset="0"/>
              <a:ea typeface="Segoe UI Light" charset="0"/>
              <a:cs typeface="Segoe UI Light" charset="0"/>
            </a:endParaRPr>
          </a:p>
          <a:p>
            <a:pPr marL="2743200" indent="-444500">
              <a:buAutoNum type="arabicPeriod"/>
            </a:pPr>
            <a:r>
              <a:rPr lang="en-US" sz="3530" dirty="0">
                <a:solidFill>
                  <a:schemeClr val="bg1"/>
                </a:solidFill>
                <a:latin typeface="Segoe UI Light" charset="0"/>
                <a:ea typeface="Segoe UI Light" charset="0"/>
                <a:cs typeface="Segoe UI Light" charset="0"/>
              </a:rPr>
              <a:t>Contradictory participant preferences</a:t>
            </a:r>
          </a:p>
          <a:p>
            <a:pPr marL="2298700">
              <a:buAutoNum type="arabicPeriod"/>
            </a:pPr>
            <a:endParaRPr lang="en-US" sz="3600" dirty="0">
              <a:solidFill>
                <a:schemeClr val="bg1"/>
              </a:solidFill>
              <a:latin typeface="Segoe UI Light" charset="0"/>
              <a:ea typeface="Segoe UI Light" charset="0"/>
              <a:cs typeface="Segoe UI Light" charset="0"/>
            </a:endParaRPr>
          </a:p>
          <a:p>
            <a:pPr algn="ctr"/>
            <a:r>
              <a:rPr lang="en-US" sz="2800" dirty="0">
                <a:solidFill>
                  <a:schemeClr val="accent4"/>
                </a:solidFill>
                <a:latin typeface="Segoe Condensed" panose="020B0606040200020203" pitchFamily="34" charset="0"/>
                <a:ea typeface="Segoe UI Light" charset="0"/>
                <a:cs typeface="Segoe UI Light" charset="0"/>
              </a:rPr>
              <a:t>* Stearns </a:t>
            </a:r>
            <a:r>
              <a:rPr lang="en-US" sz="2800" i="1" dirty="0">
                <a:solidFill>
                  <a:schemeClr val="accent4"/>
                </a:solidFill>
                <a:latin typeface="Segoe Condensed" panose="020B0606040200020203" pitchFamily="34" charset="0"/>
                <a:ea typeface="Segoe UI Light" charset="0"/>
                <a:cs typeface="Segoe UI Light" charset="0"/>
              </a:rPr>
              <a:t>et al</a:t>
            </a:r>
            <a:r>
              <a:rPr lang="en-US" sz="2800" dirty="0">
                <a:solidFill>
                  <a:schemeClr val="accent4"/>
                </a:solidFill>
                <a:latin typeface="Segoe Condensed" panose="020B0606040200020203" pitchFamily="34" charset="0"/>
                <a:ea typeface="Segoe UI Light" charset="0"/>
                <a:cs typeface="Segoe UI Light" charset="0"/>
              </a:rPr>
              <a:t>. 2014, </a:t>
            </a:r>
            <a:r>
              <a:rPr lang="en-US" sz="2800" dirty="0" err="1">
                <a:solidFill>
                  <a:schemeClr val="accent4"/>
                </a:solidFill>
                <a:latin typeface="Segoe Condensed" panose="020B0606040200020203" pitchFamily="34" charset="0"/>
                <a:ea typeface="Segoe UI Light" charset="0"/>
                <a:cs typeface="Segoe UI Light" charset="0"/>
              </a:rPr>
              <a:t>Shilkrot</a:t>
            </a:r>
            <a:r>
              <a:rPr lang="en-US" sz="2800" dirty="0">
                <a:solidFill>
                  <a:schemeClr val="accent4"/>
                </a:solidFill>
                <a:latin typeface="Segoe Condensed" panose="020B0606040200020203" pitchFamily="34" charset="0"/>
                <a:ea typeface="Segoe UI Light" charset="0"/>
                <a:cs typeface="Segoe UI Light" charset="0"/>
              </a:rPr>
              <a:t> </a:t>
            </a:r>
            <a:r>
              <a:rPr lang="en-US" sz="2800" i="1" dirty="0">
                <a:solidFill>
                  <a:schemeClr val="accent4"/>
                </a:solidFill>
                <a:latin typeface="Segoe Condensed" panose="020B0606040200020203" pitchFamily="34" charset="0"/>
                <a:ea typeface="Segoe UI Light" charset="0"/>
                <a:cs typeface="Segoe UI Light" charset="0"/>
              </a:rPr>
              <a:t>et al</a:t>
            </a:r>
            <a:r>
              <a:rPr lang="en-US" sz="2800" dirty="0">
                <a:solidFill>
                  <a:schemeClr val="accent4"/>
                </a:solidFill>
                <a:latin typeface="Segoe Condensed" panose="020B0606040200020203" pitchFamily="34" charset="0"/>
                <a:ea typeface="Segoe UI Light" charset="0"/>
                <a:cs typeface="Segoe UI Light" charset="0"/>
              </a:rPr>
              <a:t>. 2014, 2015</a:t>
            </a:r>
          </a:p>
        </p:txBody>
      </p:sp>
    </p:spTree>
    <p:extLst>
      <p:ext uri="{BB962C8B-B14F-4D97-AF65-F5344CB8AC3E}">
        <p14:creationId xmlns:p14="http://schemas.microsoft.com/office/powerpoint/2010/main" val="16746963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www.quantumrlv.com.au/media/catalog/product/cache/1/image/9df78eab33525d08d6e5fb8d27136e95/o/r/orcam76.jpg"/>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r="-13"/>
          <a:stretch/>
        </p:blipFill>
        <p:spPr bwMode="auto">
          <a:xfrm>
            <a:off x="1524" y="0"/>
            <a:ext cx="1219047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449943"/>
            <a:ext cx="6110514" cy="1371600"/>
          </a:xfrm>
          <a:prstGeom prst="rect">
            <a:avLst/>
          </a:prstGeom>
          <a:solidFill>
            <a:schemeClr val="dk1">
              <a:alpha val="80000"/>
            </a:schemeClr>
          </a:solidFill>
          <a:ln w="12700" cap="flat" cmpd="sng" algn="ctr">
            <a:noFill/>
            <a:prstDash val="solid"/>
            <a:miter lim="800000"/>
          </a:ln>
        </p:spPr>
        <p:style>
          <a:lnRef idx="2">
            <a:schemeClr val="dk1">
              <a:shade val="50000"/>
            </a:schemeClr>
          </a:lnRef>
          <a:fillRef idx="1">
            <a:schemeClr val="dk1"/>
          </a:fillRef>
          <a:effectRef idx="0">
            <a:schemeClr val="dk1"/>
          </a:effectRef>
          <a:fontRef idx="minor">
            <a:schemeClr val="lt1"/>
          </a:fontRef>
        </p:style>
        <p:txBody>
          <a:bodyPr vert="horz" lIns="457200" tIns="45720" rIns="91440" bIns="45720" rtlCol="0" anchor="t">
            <a:normAutofit/>
          </a:bodyPr>
          <a:lstStyle>
            <a:lvl1pPr algn="l" defTabSz="914400" rtl="0" eaLnBrk="1" latinLnBrk="0" hangingPunct="1">
              <a:lnSpc>
                <a:spcPct val="90000"/>
              </a:lnSpc>
              <a:spcBef>
                <a:spcPct val="0"/>
              </a:spcBef>
              <a:buNone/>
              <a:defRPr sz="4400" kern="1200">
                <a:solidFill>
                  <a:schemeClr val="lt1"/>
                </a:solidFill>
                <a:latin typeface="Segoe UI Light" panose="020B0502040204020203"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1100" cap="small" dirty="0">
              <a:solidFill>
                <a:schemeClr val="accent4"/>
              </a:solidFill>
              <a:latin typeface="Segoe UI Semibold" panose="020B0702040204020203" pitchFamily="34" charset="0"/>
              <a:cs typeface="Segoe UI Semibold" panose="020B0702040204020203" pitchFamily="34" charset="0"/>
            </a:endParaRPr>
          </a:p>
          <a:p>
            <a:r>
              <a:rPr lang="en-US" sz="3800" cap="small" dirty="0">
                <a:solidFill>
                  <a:schemeClr val="accent4"/>
                </a:solidFill>
                <a:latin typeface="Segoe UI Semibold" panose="020B0702040204020203" pitchFamily="34" charset="0"/>
                <a:cs typeface="Segoe UI Semibold" panose="020B0702040204020203" pitchFamily="34" charset="0"/>
              </a:rPr>
              <a:t>Popular Reading Devices</a:t>
            </a:r>
          </a:p>
          <a:p>
            <a:pPr>
              <a:spcBef>
                <a:spcPts val="600"/>
              </a:spcBef>
            </a:pPr>
            <a:r>
              <a:rPr lang="en-US" sz="3050" dirty="0">
                <a:solidFill>
                  <a:srgbClr val="FFFFFF"/>
                </a:solidFill>
                <a:latin typeface="Segoe UI Light"/>
                <a:cs typeface="Segoe UI Light"/>
              </a:rPr>
              <a:t>Wearable Cameras (</a:t>
            </a:r>
            <a:r>
              <a:rPr lang="en-US" sz="3050" i="1" dirty="0">
                <a:solidFill>
                  <a:srgbClr val="FFFFFF"/>
                </a:solidFill>
                <a:latin typeface="Segoe UI Light"/>
                <a:cs typeface="Segoe UI Light"/>
              </a:rPr>
              <a:t>e.g.,</a:t>
            </a:r>
            <a:r>
              <a:rPr lang="en-US" sz="3050" dirty="0">
                <a:solidFill>
                  <a:srgbClr val="FFFFFF"/>
                </a:solidFill>
                <a:latin typeface="Segoe UI Light"/>
                <a:cs typeface="Segoe UI Light"/>
              </a:rPr>
              <a:t> </a:t>
            </a:r>
            <a:r>
              <a:rPr lang="en-US" sz="3050" dirty="0" err="1">
                <a:solidFill>
                  <a:srgbClr val="FFFFFF"/>
                </a:solidFill>
                <a:latin typeface="Segoe UI Light"/>
                <a:cs typeface="Segoe UI Light"/>
              </a:rPr>
              <a:t>OrCam</a:t>
            </a:r>
            <a:r>
              <a:rPr lang="en-US" sz="3050" dirty="0">
                <a:solidFill>
                  <a:srgbClr val="FFFFFF"/>
                </a:solidFill>
                <a:latin typeface="Segoe UI Light"/>
                <a:cs typeface="Segoe UI Light"/>
              </a:rPr>
              <a:t>)</a:t>
            </a:r>
          </a:p>
        </p:txBody>
      </p:sp>
    </p:spTree>
    <p:extLst>
      <p:ext uri="{BB962C8B-B14F-4D97-AF65-F5344CB8AC3E}">
        <p14:creationId xmlns:p14="http://schemas.microsoft.com/office/powerpoint/2010/main" val="1792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13250</TotalTime>
  <Words>6193</Words>
  <Application>Microsoft Macintosh PowerPoint</Application>
  <PresentationFormat>Widescreen</PresentationFormat>
  <Paragraphs>673</Paragraphs>
  <Slides>83</Slides>
  <Notes>83</Notes>
  <HiddenSlides>1</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83</vt:i4>
      </vt:variant>
    </vt:vector>
  </HeadingPairs>
  <TitlesOfParts>
    <vt:vector size="90" baseType="lpstr">
      <vt:lpstr>Calibri</vt:lpstr>
      <vt:lpstr>Segoe Condensed</vt:lpstr>
      <vt:lpstr>Segoe UI Light</vt:lpstr>
      <vt:lpstr>Segoe UI Semibold</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HandSight </vt:lpstr>
      <vt:lpstr>HandSight </vt:lpstr>
      <vt:lpstr>HandSight </vt:lpstr>
      <vt:lpstr>HandSight </vt:lpstr>
      <vt:lpstr>HandSight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Comparing Two Types of Directional Finger Guidance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Overview</vt:lpstr>
      <vt:lpstr>PowerPoint Presentation</vt:lpstr>
      <vt:lpstr>Study Overview</vt:lpstr>
      <vt:lpstr>Study I Method</vt:lpstr>
      <vt:lpstr>Study I Method</vt:lpstr>
      <vt:lpstr>Study I Method</vt:lpstr>
      <vt:lpstr>Study I Method</vt:lpstr>
      <vt:lpstr>Study I Method</vt:lpstr>
      <vt:lpstr>System Design: Exploration and Reading Modes</vt:lpstr>
      <vt:lpstr>System Design: Exploration Mode</vt:lpstr>
      <vt:lpstr>PowerPoint Presentation</vt:lpstr>
      <vt:lpstr>System Design: Reading Mode</vt:lpstr>
      <vt:lpstr>PowerPoint Presentation</vt:lpstr>
      <vt:lpstr>Study I Findings</vt:lpstr>
      <vt:lpstr>Study I Findings</vt:lpstr>
      <vt:lpstr>Study I Findings</vt:lpstr>
      <vt:lpstr>Study I Findings</vt:lpstr>
      <vt:lpstr>Study I Findings</vt:lpstr>
      <vt:lpstr>Study I Findings</vt:lpstr>
      <vt:lpstr>Study I Findings</vt:lpstr>
      <vt:lpstr>Study I Findings</vt:lpstr>
      <vt:lpstr>Study I Findings</vt:lpstr>
      <vt:lpstr>Study I Findings</vt:lpstr>
      <vt:lpstr>Study I Findings</vt:lpstr>
      <vt:lpstr>PowerPoint Presentation</vt:lpstr>
      <vt:lpstr>PowerPoint Presentation</vt:lpstr>
      <vt:lpstr>PowerPoint Presentation</vt:lpstr>
      <vt:lpstr>PowerPoint Presentation</vt:lpstr>
      <vt:lpstr>Study II Method</vt:lpstr>
      <vt:lpstr>Study II Method</vt:lpstr>
      <vt:lpstr>Study II Findings</vt:lpstr>
      <vt:lpstr>Study II Findings</vt:lpstr>
      <vt:lpstr>Study II Findings</vt:lpstr>
      <vt:lpstr>Study II Findings</vt:lpstr>
      <vt:lpstr>Implications</vt:lpstr>
      <vt:lpstr>Implications</vt:lpstr>
      <vt:lpstr>Implications</vt:lpstr>
      <vt:lpstr>Implications</vt:lpstr>
      <vt:lpstr>Implications</vt:lpstr>
      <vt:lpstr>Implications</vt:lpstr>
      <vt:lpstr>Implications</vt:lpstr>
      <vt:lpstr>Implications</vt:lpstr>
      <vt:lpstr>Implications</vt:lpstr>
      <vt:lpstr>Implications</vt:lpstr>
      <vt:lpstr>Future Work</vt:lpstr>
      <vt:lpstr>Future Work</vt:lpstr>
      <vt:lpstr>PowerPoint Presentation</vt:lpstr>
      <vt:lpstr>Questions?</vt:lpstr>
      <vt:lpstr>PowerPoint Presentation</vt:lpstr>
    </vt:vector>
  </TitlesOfParts>
  <Company>University of Maryland</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Stearns</dc:creator>
  <cp:lastModifiedBy>Lee Stearns</cp:lastModifiedBy>
  <cp:revision>472</cp:revision>
  <dcterms:created xsi:type="dcterms:W3CDTF">2015-05-04T19:52:32Z</dcterms:created>
  <dcterms:modified xsi:type="dcterms:W3CDTF">2016-10-27T04:58:20Z</dcterms:modified>
</cp:coreProperties>
</file>