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50.jpg" ContentType="image/pn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10" r:id="rId1"/>
  </p:sldMasterIdLst>
  <p:notesMasterIdLst>
    <p:notesMasterId r:id="rId30"/>
  </p:notesMasterIdLst>
  <p:handoutMasterIdLst>
    <p:handoutMasterId r:id="rId31"/>
  </p:handoutMasterIdLst>
  <p:sldIdLst>
    <p:sldId id="289" r:id="rId2"/>
    <p:sldId id="314" r:id="rId3"/>
    <p:sldId id="309" r:id="rId4"/>
    <p:sldId id="312" r:id="rId5"/>
    <p:sldId id="308" r:id="rId6"/>
    <p:sldId id="297" r:id="rId7"/>
    <p:sldId id="298" r:id="rId8"/>
    <p:sldId id="310" r:id="rId9"/>
    <p:sldId id="323" r:id="rId10"/>
    <p:sldId id="299" r:id="rId11"/>
    <p:sldId id="319" r:id="rId12"/>
    <p:sldId id="300" r:id="rId13"/>
    <p:sldId id="301" r:id="rId14"/>
    <p:sldId id="303" r:id="rId15"/>
    <p:sldId id="316" r:id="rId16"/>
    <p:sldId id="328" r:id="rId17"/>
    <p:sldId id="321" r:id="rId18"/>
    <p:sldId id="326" r:id="rId19"/>
    <p:sldId id="290" r:id="rId20"/>
    <p:sldId id="311" r:id="rId21"/>
    <p:sldId id="324" r:id="rId22"/>
    <p:sldId id="294" r:id="rId23"/>
    <p:sldId id="329" r:id="rId24"/>
    <p:sldId id="302" r:id="rId25"/>
    <p:sldId id="325" r:id="rId26"/>
    <p:sldId id="320" r:id="rId27"/>
    <p:sldId id="315" r:id="rId28"/>
    <p:sldId id="30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S" initials="WS" lastIdx="6" clrIdx="0">
    <p:extLst>
      <p:ext uri="{19B8F6BF-5375-455C-9EA6-DF929625EA0E}">
        <p15:presenceInfo xmlns:p15="http://schemas.microsoft.com/office/powerpoint/2012/main" userId="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D95EB"/>
    <a:srgbClr val="000000"/>
    <a:srgbClr val="71B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75562"/>
  </p:normalViewPr>
  <p:slideViewPr>
    <p:cSldViewPr snapToGrid="0">
      <p:cViewPr varScale="1">
        <p:scale>
          <a:sx n="90" d="100"/>
          <a:sy n="90" d="100"/>
        </p:scale>
        <p:origin x="232" y="232"/>
      </p:cViewPr>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500" b="1" i="0" u="none" strike="noStrike" kern="1200" spc="0" baseline="0">
                <a:solidFill>
                  <a:schemeClr val="tx1">
                    <a:lumMod val="65000"/>
                    <a:lumOff val="35000"/>
                  </a:schemeClr>
                </a:solidFill>
                <a:latin typeface="+mn-lt"/>
                <a:ea typeface="+mn-ea"/>
                <a:cs typeface="+mn-cs"/>
              </a:defRPr>
            </a:pPr>
            <a:r>
              <a:rPr lang="en-US" altLang="zh-CN" sz="2000" b="1" i="0" u="none" strike="noStrike" baseline="0" dirty="0">
                <a:effectLst/>
              </a:rPr>
              <a:t>Z3</a:t>
            </a:r>
            <a:r>
              <a:rPr lang="zh-CN" altLang="en-US" sz="2000" b="1" i="0" u="none" strike="noStrike" baseline="0" dirty="0">
                <a:effectLst/>
              </a:rPr>
              <a:t> </a:t>
            </a:r>
            <a:r>
              <a:rPr lang="en-US" altLang="zh-CN" sz="2000" b="1" i="0" u="none" strike="noStrike" baseline="0" dirty="0">
                <a:effectLst/>
              </a:rPr>
              <a:t>Solver</a:t>
            </a:r>
            <a:r>
              <a:rPr lang="zh-CN" altLang="en-US" sz="2000" b="1" i="0" u="none" strike="noStrike" baseline="0" dirty="0">
                <a:effectLst/>
              </a:rPr>
              <a:t> </a:t>
            </a:r>
            <a:r>
              <a:rPr lang="en-US" sz="2000" b="1" i="0" u="none" strike="noStrike" baseline="0" dirty="0">
                <a:effectLst/>
              </a:rPr>
              <a:t>Time</a:t>
            </a:r>
            <a:r>
              <a:rPr lang="zh-CN" altLang="en-US" sz="2000" b="1" i="0" u="none" strike="noStrike" baseline="0" dirty="0">
                <a:effectLst/>
              </a:rPr>
              <a:t> </a:t>
            </a:r>
            <a:r>
              <a:rPr lang="en-US" altLang="zh-CN" sz="2000" b="1" i="0" u="none" strike="noStrike" baseline="0" dirty="0">
                <a:effectLst/>
              </a:rPr>
              <a:t>(Logarithmic</a:t>
            </a:r>
            <a:r>
              <a:rPr lang="en-US" altLang="zh-CN" sz="2000" b="0" i="0" u="none" strike="noStrike" baseline="0" dirty="0">
                <a:effectLst/>
              </a:rPr>
              <a:t>)</a:t>
            </a:r>
            <a:endParaRPr lang="en-US" sz="2000" b="1" dirty="0"/>
          </a:p>
        </c:rich>
      </c:tx>
      <c:overlay val="0"/>
      <c:spPr>
        <a:noFill/>
        <a:ln>
          <a:noFill/>
        </a:ln>
        <a:effectLst/>
      </c:spPr>
      <c:txPr>
        <a:bodyPr rot="0" spcFirstLastPara="1" vertOverflow="ellipsis" vert="horz" wrap="square" anchor="ctr" anchorCtr="1"/>
        <a:lstStyle/>
        <a:p>
          <a:pPr>
            <a:defRPr sz="25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Z3 Solver Time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accent5">
                        <a:lumMod val="7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16</c:v>
                </c:pt>
                <c:pt idx="1">
                  <c:v>50</c:v>
                </c:pt>
                <c:pt idx="2">
                  <c:v>100</c:v>
                </c:pt>
                <c:pt idx="3">
                  <c:v>150</c:v>
                </c:pt>
                <c:pt idx="4">
                  <c:v>200</c:v>
                </c:pt>
              </c:numCache>
            </c:numRef>
          </c:cat>
          <c:val>
            <c:numRef>
              <c:f>Sheet1!$B$2:$B$6</c:f>
              <c:numCache>
                <c:formatCode>General</c:formatCode>
                <c:ptCount val="5"/>
                <c:pt idx="0">
                  <c:v>0.11</c:v>
                </c:pt>
                <c:pt idx="1">
                  <c:v>0.78</c:v>
                </c:pt>
                <c:pt idx="2">
                  <c:v>6.02</c:v>
                </c:pt>
                <c:pt idx="3">
                  <c:v>20.37</c:v>
                </c:pt>
                <c:pt idx="4">
                  <c:v>72.75</c:v>
                </c:pt>
              </c:numCache>
            </c:numRef>
          </c:val>
          <c:smooth val="0"/>
          <c:extLst>
            <c:ext xmlns:c16="http://schemas.microsoft.com/office/drawing/2014/chart" uri="{C3380CC4-5D6E-409C-BE32-E72D297353CC}">
              <c16:uniqueId val="{00000000-7FC3-784F-8C1A-63D16E0BCAD4}"/>
            </c:ext>
          </c:extLst>
        </c:ser>
        <c:dLbls>
          <c:dLblPos val="t"/>
          <c:showLegendKey val="0"/>
          <c:showVal val="1"/>
          <c:showCatName val="0"/>
          <c:showSerName val="0"/>
          <c:showPercent val="0"/>
          <c:showBubbleSize val="0"/>
        </c:dLbls>
        <c:marker val="1"/>
        <c:smooth val="0"/>
        <c:axId val="1067407903"/>
        <c:axId val="1067409583"/>
      </c:lineChart>
      <c:catAx>
        <c:axId val="1067407903"/>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Times" pitchFamily="2" charset="0"/>
                    <a:ea typeface="+mn-ea"/>
                    <a:cs typeface="+mn-cs"/>
                  </a:defRPr>
                </a:pPr>
                <a:r>
                  <a:rPr lang="en-US" altLang="zh-CN" sz="1800">
                    <a:latin typeface="Times" pitchFamily="2" charset="0"/>
                  </a:rPr>
                  <a:t>#</a:t>
                </a:r>
                <a:r>
                  <a:rPr lang="zh-CN" altLang="en-US" sz="1800" baseline="0">
                    <a:latin typeface="Times" pitchFamily="2" charset="0"/>
                  </a:rPr>
                  <a:t> </a:t>
                </a:r>
                <a:r>
                  <a:rPr lang="en-US" altLang="zh-CN" sz="1800" baseline="0">
                    <a:latin typeface="Times" pitchFamily="2" charset="0"/>
                  </a:rPr>
                  <a:t>Widgets</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pitchFamily="2"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67409583"/>
        <c:crosses val="autoZero"/>
        <c:auto val="1"/>
        <c:lblAlgn val="ctr"/>
        <c:lblOffset val="100"/>
        <c:noMultiLvlLbl val="0"/>
      </c:catAx>
      <c:valAx>
        <c:axId val="1067409583"/>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imes" pitchFamily="2" charset="0"/>
                    <a:ea typeface="+mn-ea"/>
                    <a:cs typeface="+mn-cs"/>
                  </a:defRPr>
                </a:pPr>
                <a:r>
                  <a:rPr lang="en-US" altLang="zh-CN" sz="1800">
                    <a:latin typeface="Times" pitchFamily="2" charset="0"/>
                  </a:rPr>
                  <a:t>Running</a:t>
                </a:r>
                <a:r>
                  <a:rPr lang="zh-CN" altLang="en-US" sz="1800" baseline="0">
                    <a:latin typeface="Times" pitchFamily="2" charset="0"/>
                  </a:rPr>
                  <a:t> </a:t>
                </a:r>
                <a:r>
                  <a:rPr lang="en-US" altLang="zh-CN" sz="1800" baseline="0">
                    <a:latin typeface="Times" pitchFamily="2" charset="0"/>
                  </a:rPr>
                  <a:t>Time</a:t>
                </a:r>
                <a:r>
                  <a:rPr lang="zh-CN" altLang="en-US" sz="1800" baseline="0">
                    <a:latin typeface="Times" pitchFamily="2" charset="0"/>
                  </a:rPr>
                  <a:t> </a:t>
                </a:r>
                <a:r>
                  <a:rPr lang="en-US" altLang="zh-CN" sz="1800" baseline="0">
                    <a:latin typeface="Times" pitchFamily="2" charset="0"/>
                  </a:rPr>
                  <a:t>(Seconds)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imes"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067407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0"/>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500" b="1" i="0" u="none" strike="noStrike" kern="1200" spc="0" baseline="0">
                <a:solidFill>
                  <a:schemeClr val="tx1">
                    <a:lumMod val="65000"/>
                    <a:lumOff val="35000"/>
                  </a:schemeClr>
                </a:solidFill>
                <a:latin typeface="+mn-lt"/>
                <a:ea typeface="+mn-ea"/>
                <a:cs typeface="+mn-cs"/>
              </a:defRPr>
            </a:pPr>
            <a:r>
              <a:rPr lang="en-US" altLang="zh-CN" sz="2000" b="1" i="0" u="none" strike="noStrike" baseline="0" dirty="0">
                <a:effectLst/>
              </a:rPr>
              <a:t>Z3</a:t>
            </a:r>
            <a:r>
              <a:rPr lang="zh-CN" altLang="en-US" sz="2000" b="1" i="0" u="none" strike="noStrike" baseline="0" dirty="0">
                <a:effectLst/>
              </a:rPr>
              <a:t> </a:t>
            </a:r>
            <a:r>
              <a:rPr lang="en-US" altLang="zh-CN" sz="2000" b="1" i="0" u="none" strike="noStrike" baseline="0" dirty="0">
                <a:effectLst/>
              </a:rPr>
              <a:t>Solver</a:t>
            </a:r>
            <a:r>
              <a:rPr lang="zh-CN" altLang="en-US" sz="2000" b="1" i="0" u="none" strike="noStrike" baseline="0" dirty="0">
                <a:effectLst/>
              </a:rPr>
              <a:t> </a:t>
            </a:r>
            <a:r>
              <a:rPr lang="en-US" sz="2000" b="1" i="0" u="none" strike="noStrike" baseline="0" dirty="0">
                <a:effectLst/>
              </a:rPr>
              <a:t>Time</a:t>
            </a:r>
            <a:r>
              <a:rPr lang="zh-CN" altLang="en-US" sz="2000" b="1" i="0" u="none" strike="noStrike" baseline="0" dirty="0">
                <a:effectLst/>
              </a:rPr>
              <a:t> </a:t>
            </a:r>
            <a:r>
              <a:rPr lang="en-US" altLang="zh-CN" sz="2000" b="1" i="0" u="none" strike="noStrike" baseline="0" dirty="0">
                <a:effectLst/>
              </a:rPr>
              <a:t>(Logarithmic</a:t>
            </a:r>
            <a:r>
              <a:rPr lang="en-US" altLang="zh-CN" sz="2000" b="0" i="0" u="none" strike="noStrike" baseline="0" dirty="0">
                <a:effectLst/>
              </a:rPr>
              <a:t>)</a:t>
            </a:r>
            <a:endParaRPr lang="en-US" sz="2000" b="1" dirty="0"/>
          </a:p>
        </c:rich>
      </c:tx>
      <c:overlay val="0"/>
      <c:spPr>
        <a:noFill/>
        <a:ln>
          <a:noFill/>
        </a:ln>
        <a:effectLst/>
      </c:spPr>
      <c:txPr>
        <a:bodyPr rot="0" spcFirstLastPara="1" vertOverflow="ellipsis" vert="horz" wrap="square" anchor="ctr" anchorCtr="1"/>
        <a:lstStyle/>
        <a:p>
          <a:pPr>
            <a:defRPr sz="25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Z3 Solver Time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accent5">
                        <a:lumMod val="7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16</c:v>
                </c:pt>
                <c:pt idx="1">
                  <c:v>50</c:v>
                </c:pt>
                <c:pt idx="2">
                  <c:v>100</c:v>
                </c:pt>
                <c:pt idx="3">
                  <c:v>150</c:v>
                </c:pt>
                <c:pt idx="4">
                  <c:v>200</c:v>
                </c:pt>
              </c:numCache>
            </c:numRef>
          </c:cat>
          <c:val>
            <c:numRef>
              <c:f>Sheet1!$B$2:$B$6</c:f>
              <c:numCache>
                <c:formatCode>General</c:formatCode>
                <c:ptCount val="5"/>
                <c:pt idx="0">
                  <c:v>0.11</c:v>
                </c:pt>
                <c:pt idx="1">
                  <c:v>0.78</c:v>
                </c:pt>
                <c:pt idx="2">
                  <c:v>6.02</c:v>
                </c:pt>
                <c:pt idx="3">
                  <c:v>20.37</c:v>
                </c:pt>
                <c:pt idx="4">
                  <c:v>72.75</c:v>
                </c:pt>
              </c:numCache>
            </c:numRef>
          </c:val>
          <c:smooth val="0"/>
          <c:extLst>
            <c:ext xmlns:c16="http://schemas.microsoft.com/office/drawing/2014/chart" uri="{C3380CC4-5D6E-409C-BE32-E72D297353CC}">
              <c16:uniqueId val="{00000000-4928-9147-A16E-F096A974CE6B}"/>
            </c:ext>
          </c:extLst>
        </c:ser>
        <c:dLbls>
          <c:dLblPos val="t"/>
          <c:showLegendKey val="0"/>
          <c:showVal val="1"/>
          <c:showCatName val="0"/>
          <c:showSerName val="0"/>
          <c:showPercent val="0"/>
          <c:showBubbleSize val="0"/>
        </c:dLbls>
        <c:marker val="1"/>
        <c:smooth val="0"/>
        <c:axId val="1067407903"/>
        <c:axId val="1067409583"/>
      </c:lineChart>
      <c:catAx>
        <c:axId val="1067407903"/>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Times" pitchFamily="2" charset="0"/>
                    <a:ea typeface="+mn-ea"/>
                    <a:cs typeface="+mn-cs"/>
                  </a:defRPr>
                </a:pPr>
                <a:r>
                  <a:rPr lang="en-US" altLang="zh-CN" sz="1800">
                    <a:latin typeface="Times" pitchFamily="2" charset="0"/>
                  </a:rPr>
                  <a:t>#</a:t>
                </a:r>
                <a:r>
                  <a:rPr lang="zh-CN" altLang="en-US" sz="1800" baseline="0">
                    <a:latin typeface="Times" pitchFamily="2" charset="0"/>
                  </a:rPr>
                  <a:t> </a:t>
                </a:r>
                <a:r>
                  <a:rPr lang="en-US" altLang="zh-CN" sz="1800" baseline="0">
                    <a:latin typeface="Times" pitchFamily="2" charset="0"/>
                  </a:rPr>
                  <a:t>Widgets</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pitchFamily="2"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67409583"/>
        <c:crosses val="autoZero"/>
        <c:auto val="1"/>
        <c:lblAlgn val="ctr"/>
        <c:lblOffset val="100"/>
        <c:noMultiLvlLbl val="0"/>
      </c:catAx>
      <c:valAx>
        <c:axId val="1067409583"/>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imes" pitchFamily="2" charset="0"/>
                    <a:ea typeface="+mn-ea"/>
                    <a:cs typeface="+mn-cs"/>
                  </a:defRPr>
                </a:pPr>
                <a:r>
                  <a:rPr lang="en-US" altLang="zh-CN" sz="1800">
                    <a:latin typeface="Times" pitchFamily="2" charset="0"/>
                  </a:rPr>
                  <a:t>Running</a:t>
                </a:r>
                <a:r>
                  <a:rPr lang="zh-CN" altLang="en-US" sz="1800" baseline="0">
                    <a:latin typeface="Times" pitchFamily="2" charset="0"/>
                  </a:rPr>
                  <a:t> </a:t>
                </a:r>
                <a:r>
                  <a:rPr lang="en-US" altLang="zh-CN" sz="1800" baseline="0">
                    <a:latin typeface="Times" pitchFamily="2" charset="0"/>
                  </a:rPr>
                  <a:t>Time</a:t>
                </a:r>
                <a:r>
                  <a:rPr lang="zh-CN" altLang="en-US" sz="1800" baseline="0">
                    <a:latin typeface="Times" pitchFamily="2" charset="0"/>
                  </a:rPr>
                  <a:t> </a:t>
                </a:r>
                <a:r>
                  <a:rPr lang="en-US" altLang="zh-CN" sz="1800" baseline="0">
                    <a:latin typeface="Times" pitchFamily="2" charset="0"/>
                  </a:rPr>
                  <a:t>(Seconds)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imes"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067407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0"/>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4-20T13:13:30.830" idx="6">
    <p:pos x="10" y="10"/>
    <p:text>I agree with the comment from the HCI people.</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D7A7E3-E554-AB40-9060-F96931DC39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dsd</a:t>
            </a:r>
          </a:p>
        </p:txBody>
      </p:sp>
      <p:sp>
        <p:nvSpPr>
          <p:cNvPr id="3" name="Date Placeholder 2">
            <a:extLst>
              <a:ext uri="{FF2B5EF4-FFF2-40B4-BE49-F238E27FC236}">
                <a16:creationId xmlns:a16="http://schemas.microsoft.com/office/drawing/2014/main" id="{FA276051-8F25-2B43-814E-34B7327BEEB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FB4A52-2E12-3542-ADC0-02D149ED112C}" type="datetimeFigureOut">
              <a:rPr lang="en-US" smtClean="0"/>
              <a:t>5/1/19</a:t>
            </a:fld>
            <a:endParaRPr lang="en-US"/>
          </a:p>
        </p:txBody>
      </p:sp>
      <p:sp>
        <p:nvSpPr>
          <p:cNvPr id="4" name="Footer Placeholder 3">
            <a:extLst>
              <a:ext uri="{FF2B5EF4-FFF2-40B4-BE49-F238E27FC236}">
                <a16:creationId xmlns:a16="http://schemas.microsoft.com/office/drawing/2014/main" id="{159542F2-04BE-5C48-9188-4753C31C4C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7B98138-F534-614B-AA6D-F388528909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CD878A-6494-034D-8F8A-C8573EB5CB61}" type="slidenum">
              <a:rPr lang="en-US" smtClean="0"/>
              <a:t>‹#›</a:t>
            </a:fld>
            <a:endParaRPr lang="en-US"/>
          </a:p>
        </p:txBody>
      </p:sp>
    </p:spTree>
    <p:extLst>
      <p:ext uri="{BB962C8B-B14F-4D97-AF65-F5344CB8AC3E}">
        <p14:creationId xmlns:p14="http://schemas.microsoft.com/office/powerpoint/2010/main" val="30552292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dsd</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7CCC5-6702-0049-962B-D313F5083A77}" type="datetimeFigureOut">
              <a:rPr lang="en-US" smtClean="0"/>
              <a:t>5/1/19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B9456-B4DA-0C4E-B94A-3D03976F6151}" type="slidenum">
              <a:rPr lang="en-US" smtClean="0"/>
              <a:t>‹#›</a:t>
            </a:fld>
            <a:endParaRPr lang="en-US"/>
          </a:p>
        </p:txBody>
      </p:sp>
    </p:spTree>
    <p:extLst>
      <p:ext uri="{BB962C8B-B14F-4D97-AF65-F5344CB8AC3E}">
        <p14:creationId xmlns:p14="http://schemas.microsoft.com/office/powerpoint/2010/main" val="56628838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it’s my pleasure today to present you our ORC layout</a:t>
            </a:r>
            <a:r>
              <a:rPr lang="en-US" altLang="zh-CN" dirty="0"/>
              <a:t>,</a:t>
            </a:r>
            <a:r>
              <a:rPr lang="zh-CN" altLang="en-US" dirty="0"/>
              <a:t> </a:t>
            </a:r>
            <a:r>
              <a:rPr lang="en-US" altLang="zh-CN" dirty="0"/>
              <a:t>which</a:t>
            </a:r>
            <a:r>
              <a:rPr lang="zh-CN" altLang="en-US" dirty="0"/>
              <a:t> </a:t>
            </a:r>
            <a:r>
              <a:rPr lang="en-US" altLang="zh-CN" dirty="0"/>
              <a:t>is</a:t>
            </a:r>
            <a:r>
              <a:rPr lang="zh-CN" altLang="en-US" dirty="0"/>
              <a:t> </a:t>
            </a:r>
            <a:r>
              <a:rPr lang="en-US" altLang="zh-CN" dirty="0"/>
              <a:t>an</a:t>
            </a:r>
            <a:r>
              <a:rPr lang="zh-CN" altLang="en-US" dirty="0"/>
              <a:t> </a:t>
            </a:r>
            <a:r>
              <a:rPr lang="en-US" altLang="zh-CN" dirty="0"/>
              <a:t>adaptive</a:t>
            </a:r>
            <a:r>
              <a:rPr lang="zh-CN" altLang="en-US" dirty="0"/>
              <a:t> </a:t>
            </a:r>
            <a:r>
              <a:rPr lang="en-US" altLang="zh-CN" dirty="0"/>
              <a:t>GUI</a:t>
            </a:r>
            <a:r>
              <a:rPr lang="zh-CN" altLang="en-US" dirty="0"/>
              <a:t> </a:t>
            </a:r>
            <a:r>
              <a:rPr lang="en-US" altLang="zh-CN" dirty="0"/>
              <a:t>layout</a:t>
            </a:r>
            <a:r>
              <a:rPr lang="zh-CN" altLang="en-US" dirty="0"/>
              <a:t> </a:t>
            </a:r>
            <a:r>
              <a:rPr lang="en-US" altLang="zh-CN" dirty="0"/>
              <a:t>with</a:t>
            </a:r>
            <a:r>
              <a:rPr lang="zh-CN" altLang="en-US" dirty="0"/>
              <a:t> </a:t>
            </a:r>
            <a:r>
              <a:rPr lang="en-US" altLang="zh-CN" dirty="0"/>
              <a:t>OR-constraints. </a:t>
            </a:r>
          </a:p>
        </p:txBody>
      </p:sp>
      <p:sp>
        <p:nvSpPr>
          <p:cNvPr id="4" name="Slide Number Placeholder 3"/>
          <p:cNvSpPr>
            <a:spLocks noGrp="1"/>
          </p:cNvSpPr>
          <p:nvPr>
            <p:ph type="sldNum" sz="quarter" idx="5"/>
          </p:nvPr>
        </p:nvSpPr>
        <p:spPr/>
        <p:txBody>
          <a:bodyPr/>
          <a:lstStyle/>
          <a:p>
            <a:fld id="{034B9456-B4DA-0C4E-B94A-3D03976F6151}" type="slidenum">
              <a:rPr lang="en-US" smtClean="0"/>
              <a:t>1</a:t>
            </a:fld>
            <a:endParaRPr lang="en-US"/>
          </a:p>
        </p:txBody>
      </p:sp>
    </p:spTree>
    <p:extLst>
      <p:ext uri="{BB962C8B-B14F-4D97-AF65-F5344CB8AC3E}">
        <p14:creationId xmlns:p14="http://schemas.microsoft.com/office/powerpoint/2010/main" val="1912272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solidFill>
                <a:latin typeface="Times New Roman" panose="02020603050405020304" pitchFamily="18" charset="0"/>
                <a:cs typeface="Times New Roman" panose="02020603050405020304" pitchFamily="18" charset="0"/>
              </a:rPr>
              <a:t>The </a:t>
            </a:r>
            <a:r>
              <a:rPr lang="en-US" altLang="zh-CN" b="1" dirty="0">
                <a:solidFill>
                  <a:schemeClr val="bg1"/>
                </a:solidFill>
                <a:latin typeface="Times New Roman" panose="02020603050405020304" pitchFamily="18" charset="0"/>
                <a:cs typeface="Times New Roman" panose="02020603050405020304" pitchFamily="18" charset="0"/>
              </a:rPr>
              <a:t>Connected Layout Pattern </a:t>
            </a:r>
            <a:r>
              <a:rPr lang="en-US" altLang="zh-CN" dirty="0">
                <a:solidFill>
                  <a:schemeClr val="bg1"/>
                </a:solidFill>
                <a:latin typeface="Times New Roman" panose="02020603050405020304" pitchFamily="18" charset="0"/>
                <a:cs typeface="Times New Roman" panose="02020603050405020304" pitchFamily="18" charset="0"/>
              </a:rPr>
              <a:t>connects the sub-layouts so that widgets can move among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solidFill>
                <a:latin typeface="Times New Roman" panose="02020603050405020304" pitchFamily="18" charset="0"/>
                <a:cs typeface="Times New Roman" panose="02020603050405020304" pitchFamily="18" charset="0"/>
              </a:rPr>
              <a:t>In this example,  the horizontal and vertical toolbars</a:t>
            </a:r>
            <a:r>
              <a:rPr lang="zh-CN" altLang="en-US" dirty="0">
                <a:solidFill>
                  <a:schemeClr val="bg1"/>
                </a:solidFill>
                <a:latin typeface="Times New Roman" panose="02020603050405020304" pitchFamily="18" charset="0"/>
                <a:cs typeface="Times New Roman" panose="02020603050405020304" pitchFamily="18" charset="0"/>
              </a:rPr>
              <a:t> </a:t>
            </a:r>
            <a:r>
              <a:rPr lang="en-US" altLang="zh-CN" dirty="0">
                <a:solidFill>
                  <a:schemeClr val="bg1"/>
                </a:solidFill>
                <a:latin typeface="Times New Roman" panose="02020603050405020304" pitchFamily="18" charset="0"/>
                <a:cs typeface="Times New Roman" panose="02020603050405020304" pitchFamily="18" charset="0"/>
              </a:rPr>
              <a:t>are connected.</a:t>
            </a:r>
            <a:r>
              <a:rPr lang="en-US" altLang="zh-CN" baseline="0" dirty="0">
                <a:solidFill>
                  <a:schemeClr val="bg1"/>
                </a:solidFill>
                <a:latin typeface="Times New Roman" panose="02020603050405020304" pitchFamily="18" charset="0"/>
                <a:cs typeface="Times New Roman" panose="02020603050405020304" pitchFamily="18" charset="0"/>
              </a:rPr>
              <a:t> ^_^ When</a:t>
            </a:r>
            <a:r>
              <a:rPr lang="zh-CN" altLang="en-US" baseline="0" dirty="0">
                <a:solidFill>
                  <a:schemeClr val="bg1"/>
                </a:solidFill>
                <a:latin typeface="Times New Roman" panose="02020603050405020304" pitchFamily="18" charset="0"/>
                <a:cs typeface="Times New Roman" panose="02020603050405020304" pitchFamily="18" charset="0"/>
              </a:rPr>
              <a:t> </a:t>
            </a:r>
            <a:r>
              <a:rPr lang="en-US" altLang="zh-CN" baseline="0" dirty="0">
                <a:solidFill>
                  <a:schemeClr val="bg1"/>
                </a:solidFill>
                <a:latin typeface="Times New Roman" panose="02020603050405020304" pitchFamily="18" charset="0"/>
                <a:cs typeface="Times New Roman" panose="02020603050405020304" pitchFamily="18" charset="0"/>
              </a:rPr>
              <a:t>we</a:t>
            </a:r>
            <a:r>
              <a:rPr lang="zh-CN" altLang="en-US" baseline="0" dirty="0">
                <a:solidFill>
                  <a:schemeClr val="bg1"/>
                </a:solidFill>
                <a:latin typeface="Times New Roman" panose="02020603050405020304" pitchFamily="18" charset="0"/>
                <a:cs typeface="Times New Roman" panose="02020603050405020304" pitchFamily="18" charset="0"/>
              </a:rPr>
              <a:t> </a:t>
            </a:r>
            <a:r>
              <a:rPr lang="en-US" altLang="zh-CN" baseline="0" dirty="0">
                <a:solidFill>
                  <a:schemeClr val="bg1"/>
                </a:solidFill>
                <a:latin typeface="Times New Roman" panose="02020603050405020304" pitchFamily="18" charset="0"/>
                <a:cs typeface="Times New Roman" panose="02020603050405020304" pitchFamily="18" charset="0"/>
              </a:rPr>
              <a:t>have</a:t>
            </a:r>
            <a:r>
              <a:rPr lang="zh-CN" altLang="en-US" baseline="0" dirty="0">
                <a:solidFill>
                  <a:schemeClr val="bg1"/>
                </a:solidFill>
                <a:latin typeface="Times New Roman" panose="02020603050405020304" pitchFamily="18" charset="0"/>
                <a:cs typeface="Times New Roman" panose="02020603050405020304" pitchFamily="18" charset="0"/>
              </a:rPr>
              <a:t> </a:t>
            </a:r>
            <a:r>
              <a:rPr lang="en-US" altLang="zh-CN" baseline="0" dirty="0">
                <a:solidFill>
                  <a:schemeClr val="bg1"/>
                </a:solidFill>
                <a:latin typeface="Times New Roman" panose="02020603050405020304" pitchFamily="18" charset="0"/>
                <a:cs typeface="Times New Roman" panose="02020603050405020304" pitchFamily="18" charset="0"/>
              </a:rPr>
              <a:t>more</a:t>
            </a:r>
            <a:r>
              <a:rPr lang="zh-CN" altLang="en-US" baseline="0" dirty="0">
                <a:solidFill>
                  <a:schemeClr val="bg1"/>
                </a:solidFill>
                <a:latin typeface="Times New Roman" panose="02020603050405020304" pitchFamily="18" charset="0"/>
                <a:cs typeface="Times New Roman" panose="02020603050405020304" pitchFamily="18" charset="0"/>
              </a:rPr>
              <a:t> </a:t>
            </a:r>
            <a:r>
              <a:rPr lang="en-US" altLang="zh-CN" baseline="0" dirty="0">
                <a:solidFill>
                  <a:schemeClr val="bg1"/>
                </a:solidFill>
                <a:latin typeface="Times New Roman" panose="02020603050405020304" pitchFamily="18" charset="0"/>
                <a:cs typeface="Times New Roman" panose="02020603050405020304" pitchFamily="18" charset="0"/>
              </a:rPr>
              <a:t>space</a:t>
            </a:r>
            <a:r>
              <a:rPr lang="zh-CN" altLang="en-US" baseline="0" dirty="0">
                <a:solidFill>
                  <a:schemeClr val="bg1"/>
                </a:solidFill>
                <a:latin typeface="Times New Roman" panose="02020603050405020304" pitchFamily="18" charset="0"/>
                <a:cs typeface="Times New Roman" panose="02020603050405020304" pitchFamily="18" charset="0"/>
              </a:rPr>
              <a:t> </a:t>
            </a:r>
            <a:r>
              <a:rPr lang="en-US" altLang="zh-CN" baseline="0" dirty="0">
                <a:solidFill>
                  <a:schemeClr val="bg1"/>
                </a:solidFill>
                <a:latin typeface="Times New Roman" panose="02020603050405020304" pitchFamily="18" charset="0"/>
                <a:cs typeface="Times New Roman" panose="02020603050405020304" pitchFamily="18" charset="0"/>
              </a:rPr>
              <a:t>in</a:t>
            </a:r>
            <a:r>
              <a:rPr lang="zh-CN" altLang="en-US" baseline="0" dirty="0">
                <a:solidFill>
                  <a:schemeClr val="bg1"/>
                </a:solidFill>
                <a:latin typeface="Times New Roman" panose="02020603050405020304" pitchFamily="18" charset="0"/>
                <a:cs typeface="Times New Roman" panose="02020603050405020304" pitchFamily="18" charset="0"/>
              </a:rPr>
              <a:t> </a:t>
            </a:r>
            <a:r>
              <a:rPr lang="en-US" altLang="zh-CN" baseline="0" dirty="0">
                <a:solidFill>
                  <a:schemeClr val="bg1"/>
                </a:solidFill>
                <a:latin typeface="Times New Roman" panose="02020603050405020304" pitchFamily="18" charset="0"/>
                <a:cs typeface="Times New Roman" panose="02020603050405020304" pitchFamily="18" charset="0"/>
              </a:rPr>
              <a:t>the</a:t>
            </a:r>
            <a:r>
              <a:rPr lang="zh-CN" altLang="en-US" baseline="0" dirty="0">
                <a:solidFill>
                  <a:schemeClr val="bg1"/>
                </a:solidFill>
                <a:latin typeface="Times New Roman" panose="02020603050405020304" pitchFamily="18" charset="0"/>
                <a:cs typeface="Times New Roman" panose="02020603050405020304" pitchFamily="18" charset="0"/>
              </a:rPr>
              <a:t> </a:t>
            </a:r>
            <a:r>
              <a:rPr lang="en-US" altLang="zh-CN" baseline="0" dirty="0">
                <a:solidFill>
                  <a:schemeClr val="bg1"/>
                </a:solidFill>
                <a:latin typeface="Times New Roman" panose="02020603050405020304" pitchFamily="18" charset="0"/>
                <a:cs typeface="Times New Roman" panose="02020603050405020304" pitchFamily="18" charset="0"/>
              </a:rPr>
              <a:t>left</a:t>
            </a:r>
            <a:r>
              <a:rPr lang="zh-CN" altLang="en-US" baseline="0" dirty="0">
                <a:solidFill>
                  <a:schemeClr val="bg1"/>
                </a:solidFill>
                <a:latin typeface="Times New Roman" panose="02020603050405020304" pitchFamily="18" charset="0"/>
                <a:cs typeface="Times New Roman" panose="02020603050405020304" pitchFamily="18" charset="0"/>
              </a:rPr>
              <a:t> </a:t>
            </a:r>
            <a:r>
              <a:rPr lang="en-US" altLang="zh-CN" baseline="0" dirty="0">
                <a:solidFill>
                  <a:schemeClr val="bg1"/>
                </a:solidFill>
                <a:latin typeface="Times New Roman" panose="02020603050405020304" pitchFamily="18" charset="0"/>
                <a:cs typeface="Times New Roman" panose="02020603050405020304" pitchFamily="18" charset="0"/>
              </a:rPr>
              <a:t>toolbar</a:t>
            </a:r>
            <a:r>
              <a:rPr lang="en-US" altLang="zh-CN" baseline="0" dirty="0">
                <a:solidFill>
                  <a:schemeClr val="tx1"/>
                </a:solidFill>
                <a:latin typeface="+mn-lt"/>
                <a:cs typeface="+mn-cs"/>
              </a:rPr>
              <a:t>,</a:t>
            </a:r>
            <a:r>
              <a:rPr lang="zh-CN" altLang="en-US" baseline="0" dirty="0">
                <a:solidFill>
                  <a:schemeClr val="tx1"/>
                </a:solidFill>
                <a:latin typeface="+mn-lt"/>
                <a:cs typeface="+mn-cs"/>
              </a:rPr>
              <a:t> </a:t>
            </a:r>
            <a:r>
              <a:rPr lang="en-US" altLang="zh-CN" baseline="0" dirty="0">
                <a:solidFill>
                  <a:schemeClr val="tx1"/>
                </a:solidFill>
                <a:latin typeface="+mn-lt"/>
                <a:cs typeface="+mn-cs"/>
              </a:rPr>
              <a:t>some</a:t>
            </a:r>
            <a:r>
              <a:rPr lang="zh-CN" altLang="en-US" baseline="0" dirty="0">
                <a:solidFill>
                  <a:schemeClr val="tx1"/>
                </a:solidFill>
                <a:latin typeface="+mn-lt"/>
                <a:cs typeface="+mn-cs"/>
              </a:rPr>
              <a:t> </a:t>
            </a:r>
            <a:r>
              <a:rPr lang="en-US" altLang="zh-CN" baseline="0" dirty="0">
                <a:solidFill>
                  <a:schemeClr val="tx1"/>
                </a:solidFill>
                <a:latin typeface="+mn-lt"/>
                <a:cs typeface="+mn-cs"/>
              </a:rPr>
              <a:t>widgets in</a:t>
            </a:r>
            <a:r>
              <a:rPr lang="zh-CN" altLang="en-US" baseline="0" dirty="0">
                <a:solidFill>
                  <a:schemeClr val="tx1"/>
                </a:solidFill>
                <a:latin typeface="+mn-lt"/>
                <a:cs typeface="+mn-cs"/>
              </a:rPr>
              <a:t> </a:t>
            </a:r>
            <a:r>
              <a:rPr lang="en-US" altLang="zh-CN" baseline="0" dirty="0">
                <a:solidFill>
                  <a:schemeClr val="tx1"/>
                </a:solidFill>
                <a:latin typeface="+mn-lt"/>
                <a:cs typeface="+mn-cs"/>
              </a:rPr>
              <a:t>the</a:t>
            </a:r>
            <a:r>
              <a:rPr lang="zh-CN" altLang="en-US" baseline="0" dirty="0">
                <a:solidFill>
                  <a:schemeClr val="tx1"/>
                </a:solidFill>
                <a:latin typeface="+mn-lt"/>
                <a:cs typeface="+mn-cs"/>
              </a:rPr>
              <a:t> </a:t>
            </a:r>
            <a:r>
              <a:rPr lang="en-US" altLang="zh-CN" baseline="0" dirty="0">
                <a:solidFill>
                  <a:schemeClr val="tx1"/>
                </a:solidFill>
                <a:latin typeface="+mn-lt"/>
                <a:cs typeface="+mn-cs"/>
              </a:rPr>
              <a:t>top</a:t>
            </a:r>
            <a:r>
              <a:rPr lang="zh-CN" altLang="en-US" baseline="0" dirty="0">
                <a:solidFill>
                  <a:schemeClr val="tx1"/>
                </a:solidFill>
                <a:latin typeface="+mn-lt"/>
                <a:cs typeface="+mn-cs"/>
              </a:rPr>
              <a:t> </a:t>
            </a:r>
            <a:r>
              <a:rPr lang="en-US" altLang="zh-CN" baseline="0" dirty="0">
                <a:solidFill>
                  <a:schemeClr val="tx1"/>
                </a:solidFill>
                <a:latin typeface="+mn-lt"/>
                <a:cs typeface="+mn-cs"/>
              </a:rPr>
              <a:t>toolbar</a:t>
            </a:r>
            <a:r>
              <a:rPr lang="zh-CN" altLang="en-US" baseline="0" dirty="0">
                <a:solidFill>
                  <a:schemeClr val="tx1"/>
                </a:solidFill>
                <a:latin typeface="+mn-lt"/>
                <a:cs typeface="+mn-cs"/>
              </a:rPr>
              <a:t> </a:t>
            </a:r>
            <a:r>
              <a:rPr lang="en-US" altLang="zh-CN" baseline="0" dirty="0">
                <a:solidFill>
                  <a:schemeClr val="tx1"/>
                </a:solidFill>
                <a:latin typeface="+mn-lt"/>
                <a:cs typeface="+mn-cs"/>
              </a:rPr>
              <a:t>move</a:t>
            </a:r>
            <a:r>
              <a:rPr lang="zh-CN" altLang="en-US" baseline="0" dirty="0">
                <a:solidFill>
                  <a:schemeClr val="tx1"/>
                </a:solidFill>
                <a:latin typeface="+mn-lt"/>
                <a:cs typeface="+mn-cs"/>
              </a:rPr>
              <a:t> </a:t>
            </a:r>
            <a:r>
              <a:rPr lang="en-US" altLang="zh-CN" baseline="0" dirty="0">
                <a:solidFill>
                  <a:schemeClr val="tx1"/>
                </a:solidFill>
                <a:latin typeface="+mn-lt"/>
                <a:cs typeface="+mn-cs"/>
              </a:rPr>
              <a:t>to</a:t>
            </a:r>
            <a:r>
              <a:rPr lang="zh-CN" altLang="en-US" baseline="0" dirty="0">
                <a:solidFill>
                  <a:schemeClr val="tx1"/>
                </a:solidFill>
                <a:latin typeface="+mn-lt"/>
                <a:cs typeface="+mn-cs"/>
              </a:rPr>
              <a:t> </a:t>
            </a:r>
            <a:r>
              <a:rPr lang="en-US" altLang="zh-CN" baseline="0" dirty="0">
                <a:solidFill>
                  <a:schemeClr val="tx1"/>
                </a:solidFill>
                <a:latin typeface="+mn-lt"/>
                <a:cs typeface="+mn-cs"/>
              </a:rPr>
              <a:t>the</a:t>
            </a:r>
            <a:r>
              <a:rPr lang="zh-CN" altLang="en-US" baseline="0" dirty="0">
                <a:solidFill>
                  <a:schemeClr val="tx1"/>
                </a:solidFill>
                <a:latin typeface="+mn-lt"/>
                <a:cs typeface="+mn-cs"/>
              </a:rPr>
              <a:t> </a:t>
            </a:r>
            <a:r>
              <a:rPr lang="en-US" altLang="zh-CN" baseline="0" dirty="0">
                <a:solidFill>
                  <a:schemeClr val="tx1"/>
                </a:solidFill>
                <a:latin typeface="+mn-lt"/>
                <a:cs typeface="+mn-cs"/>
              </a:rPr>
              <a:t>left</a:t>
            </a:r>
            <a:r>
              <a:rPr lang="zh-CN" altLang="en-US" baseline="0" dirty="0">
                <a:solidFill>
                  <a:schemeClr val="tx1"/>
                </a:solidFill>
                <a:latin typeface="+mn-lt"/>
                <a:cs typeface="+mn-cs"/>
              </a:rPr>
              <a:t> </a:t>
            </a:r>
            <a:r>
              <a:rPr lang="en-US" altLang="zh-CN" baseline="0" dirty="0">
                <a:solidFill>
                  <a:schemeClr val="tx1"/>
                </a:solidFill>
                <a:latin typeface="+mn-lt"/>
                <a:cs typeface="+mn-cs"/>
              </a:rPr>
              <a:t>one.</a:t>
            </a:r>
            <a:endParaRPr lang="en-US" altLang="zh-CN" baseline="0" dirty="0">
              <a:solidFill>
                <a:schemeClr val="bg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34B9456-B4DA-0C4E-B94A-3D03976F6151}" type="slidenum">
              <a:rPr lang="en-US" smtClean="0"/>
              <a:t>10</a:t>
            </a:fld>
            <a:endParaRPr lang="en-US"/>
          </a:p>
        </p:txBody>
      </p:sp>
    </p:spTree>
    <p:extLst>
      <p:ext uri="{BB962C8B-B14F-4D97-AF65-F5344CB8AC3E}">
        <p14:creationId xmlns:p14="http://schemas.microsoft.com/office/powerpoint/2010/main" val="2666783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solidFill>
                  <a:schemeClr val="bg1"/>
                </a:solidFill>
                <a:latin typeface="Times New Roman" panose="02020603050405020304" pitchFamily="18" charset="0"/>
                <a:cs typeface="Times New Roman" panose="02020603050405020304" pitchFamily="18" charset="0"/>
              </a:rPr>
              <a:t>Similarly,</a:t>
            </a:r>
            <a:r>
              <a:rPr lang="zh-CN" altLang="en-US" baseline="0" dirty="0">
                <a:solidFill>
                  <a:schemeClr val="bg1"/>
                </a:solidFill>
                <a:latin typeface="Times New Roman" panose="02020603050405020304" pitchFamily="18" charset="0"/>
                <a:cs typeface="Times New Roman" panose="02020603050405020304" pitchFamily="18" charset="0"/>
              </a:rPr>
              <a:t> </a:t>
            </a:r>
            <a:r>
              <a:rPr lang="en-US" altLang="zh-CN" baseline="0" dirty="0">
                <a:solidFill>
                  <a:schemeClr val="bg1"/>
                </a:solidFill>
                <a:latin typeface="Times New Roman" panose="02020603050405020304" pitchFamily="18" charset="0"/>
                <a:cs typeface="Times New Roman" panose="02020603050405020304" pitchFamily="18" charset="0"/>
              </a:rPr>
              <a:t>when</a:t>
            </a:r>
            <a:r>
              <a:rPr lang="zh-CN" altLang="en-US" baseline="0" dirty="0">
                <a:solidFill>
                  <a:schemeClr val="bg1"/>
                </a:solidFill>
                <a:latin typeface="Times New Roman" panose="02020603050405020304" pitchFamily="18" charset="0"/>
                <a:cs typeface="Times New Roman" panose="02020603050405020304" pitchFamily="18" charset="0"/>
              </a:rPr>
              <a:t> </a:t>
            </a:r>
            <a:r>
              <a:rPr lang="en-US" altLang="zh-CN" baseline="0" dirty="0">
                <a:solidFill>
                  <a:schemeClr val="bg1"/>
                </a:solidFill>
                <a:latin typeface="Times New Roman" panose="02020603050405020304" pitchFamily="18" charset="0"/>
                <a:cs typeface="Times New Roman" panose="02020603050405020304" pitchFamily="18" charset="0"/>
              </a:rPr>
              <a:t>we</a:t>
            </a:r>
            <a:r>
              <a:rPr lang="zh-CN" altLang="en-US" baseline="0" dirty="0">
                <a:solidFill>
                  <a:schemeClr val="bg1"/>
                </a:solidFill>
                <a:latin typeface="Times New Roman" panose="02020603050405020304" pitchFamily="18" charset="0"/>
                <a:cs typeface="Times New Roman" panose="02020603050405020304" pitchFamily="18" charset="0"/>
              </a:rPr>
              <a:t> </a:t>
            </a:r>
            <a:r>
              <a:rPr lang="en-US" altLang="zh-CN" baseline="0" dirty="0">
                <a:solidFill>
                  <a:schemeClr val="bg1"/>
                </a:solidFill>
                <a:latin typeface="Times New Roman" panose="02020603050405020304" pitchFamily="18" charset="0"/>
                <a:cs typeface="Times New Roman" panose="02020603050405020304" pitchFamily="18" charset="0"/>
              </a:rPr>
              <a:t>have</a:t>
            </a:r>
            <a:r>
              <a:rPr lang="zh-CN" altLang="en-US" baseline="0" dirty="0">
                <a:solidFill>
                  <a:schemeClr val="bg1"/>
                </a:solidFill>
                <a:latin typeface="Times New Roman" panose="02020603050405020304" pitchFamily="18" charset="0"/>
                <a:cs typeface="Times New Roman" panose="02020603050405020304" pitchFamily="18" charset="0"/>
              </a:rPr>
              <a:t> </a:t>
            </a:r>
            <a:r>
              <a:rPr lang="en-US" altLang="zh-CN" baseline="0" dirty="0">
                <a:solidFill>
                  <a:schemeClr val="bg1"/>
                </a:solidFill>
                <a:latin typeface="Times New Roman" panose="02020603050405020304" pitchFamily="18" charset="0"/>
                <a:cs typeface="Times New Roman" panose="02020603050405020304" pitchFamily="18" charset="0"/>
              </a:rPr>
              <a:t>more</a:t>
            </a:r>
            <a:r>
              <a:rPr lang="zh-CN" altLang="en-US" baseline="0" dirty="0">
                <a:solidFill>
                  <a:schemeClr val="bg1"/>
                </a:solidFill>
                <a:latin typeface="Times New Roman" panose="02020603050405020304" pitchFamily="18" charset="0"/>
                <a:cs typeface="Times New Roman" panose="02020603050405020304" pitchFamily="18" charset="0"/>
              </a:rPr>
              <a:t> </a:t>
            </a:r>
            <a:r>
              <a:rPr lang="en-US" altLang="zh-CN" baseline="0" dirty="0">
                <a:solidFill>
                  <a:schemeClr val="bg1"/>
                </a:solidFill>
                <a:latin typeface="Times New Roman" panose="02020603050405020304" pitchFamily="18" charset="0"/>
                <a:cs typeface="Times New Roman" panose="02020603050405020304" pitchFamily="18" charset="0"/>
              </a:rPr>
              <a:t>space</a:t>
            </a:r>
            <a:r>
              <a:rPr lang="zh-CN" altLang="en-US" baseline="0" dirty="0">
                <a:solidFill>
                  <a:schemeClr val="bg1"/>
                </a:solidFill>
                <a:latin typeface="Times New Roman" panose="02020603050405020304" pitchFamily="18" charset="0"/>
                <a:cs typeface="Times New Roman" panose="02020603050405020304" pitchFamily="18" charset="0"/>
              </a:rPr>
              <a:t> </a:t>
            </a:r>
            <a:r>
              <a:rPr lang="en-US" altLang="zh-CN" baseline="0" dirty="0">
                <a:solidFill>
                  <a:schemeClr val="bg1"/>
                </a:solidFill>
                <a:latin typeface="Times New Roman" panose="02020603050405020304" pitchFamily="18" charset="0"/>
                <a:cs typeface="Times New Roman" panose="02020603050405020304" pitchFamily="18" charset="0"/>
              </a:rPr>
              <a:t>in</a:t>
            </a:r>
            <a:r>
              <a:rPr lang="zh-CN" altLang="en-US" baseline="0" dirty="0">
                <a:solidFill>
                  <a:schemeClr val="bg1"/>
                </a:solidFill>
                <a:latin typeface="Times New Roman" panose="02020603050405020304" pitchFamily="18" charset="0"/>
                <a:cs typeface="Times New Roman" panose="02020603050405020304" pitchFamily="18" charset="0"/>
              </a:rPr>
              <a:t> </a:t>
            </a:r>
            <a:r>
              <a:rPr lang="en-US" altLang="zh-CN" baseline="0" dirty="0">
                <a:solidFill>
                  <a:schemeClr val="bg1"/>
                </a:solidFill>
                <a:latin typeface="Times New Roman" panose="02020603050405020304" pitchFamily="18" charset="0"/>
                <a:cs typeface="Times New Roman" panose="02020603050405020304" pitchFamily="18" charset="0"/>
              </a:rPr>
              <a:t>the</a:t>
            </a:r>
            <a:r>
              <a:rPr lang="zh-CN" altLang="en-US" baseline="0" dirty="0">
                <a:solidFill>
                  <a:schemeClr val="bg1"/>
                </a:solidFill>
                <a:latin typeface="Times New Roman" panose="02020603050405020304" pitchFamily="18" charset="0"/>
                <a:cs typeface="Times New Roman" panose="02020603050405020304" pitchFamily="18" charset="0"/>
              </a:rPr>
              <a:t> </a:t>
            </a:r>
            <a:r>
              <a:rPr lang="en-US" altLang="zh-CN" baseline="0" dirty="0">
                <a:solidFill>
                  <a:schemeClr val="bg1"/>
                </a:solidFill>
                <a:latin typeface="Times New Roman" panose="02020603050405020304" pitchFamily="18" charset="0"/>
                <a:cs typeface="Times New Roman" panose="02020603050405020304" pitchFamily="18" charset="0"/>
              </a:rPr>
              <a:t>top</a:t>
            </a:r>
            <a:r>
              <a:rPr lang="zh-CN" altLang="en-US" baseline="0" dirty="0">
                <a:solidFill>
                  <a:schemeClr val="bg1"/>
                </a:solidFill>
                <a:latin typeface="Times New Roman" panose="02020603050405020304" pitchFamily="18" charset="0"/>
                <a:cs typeface="Times New Roman" panose="02020603050405020304" pitchFamily="18" charset="0"/>
              </a:rPr>
              <a:t> </a:t>
            </a:r>
            <a:r>
              <a:rPr lang="en-US" altLang="zh-CN" baseline="0" dirty="0">
                <a:solidFill>
                  <a:schemeClr val="bg1"/>
                </a:solidFill>
                <a:latin typeface="Times New Roman" panose="02020603050405020304" pitchFamily="18" charset="0"/>
                <a:cs typeface="Times New Roman" panose="02020603050405020304" pitchFamily="18" charset="0"/>
              </a:rPr>
              <a:t>toolbar</a:t>
            </a:r>
            <a:r>
              <a:rPr lang="en-US" altLang="zh-CN" baseline="0" dirty="0">
                <a:solidFill>
                  <a:schemeClr val="tx1"/>
                </a:solidFill>
                <a:latin typeface="+mn-lt"/>
                <a:cs typeface="+mn-cs"/>
              </a:rPr>
              <a:t>, ^_^ some</a:t>
            </a:r>
            <a:r>
              <a:rPr lang="zh-CN" altLang="en-US" baseline="0" dirty="0">
                <a:solidFill>
                  <a:schemeClr val="tx1"/>
                </a:solidFill>
                <a:latin typeface="+mn-lt"/>
                <a:cs typeface="+mn-cs"/>
              </a:rPr>
              <a:t> </a:t>
            </a:r>
            <a:r>
              <a:rPr lang="en-US" altLang="zh-CN" baseline="0" dirty="0">
                <a:solidFill>
                  <a:schemeClr val="tx1"/>
                </a:solidFill>
                <a:latin typeface="+mn-lt"/>
                <a:cs typeface="+mn-cs"/>
              </a:rPr>
              <a:t>widgets</a:t>
            </a:r>
            <a:r>
              <a:rPr lang="zh-CN" altLang="en-US" baseline="0" dirty="0">
                <a:solidFill>
                  <a:schemeClr val="tx1"/>
                </a:solidFill>
                <a:latin typeface="+mn-lt"/>
                <a:cs typeface="+mn-cs"/>
              </a:rPr>
              <a:t> </a:t>
            </a:r>
            <a:r>
              <a:rPr lang="en-US" altLang="zh-CN" baseline="0" dirty="0">
                <a:solidFill>
                  <a:schemeClr val="tx1"/>
                </a:solidFill>
                <a:latin typeface="+mn-lt"/>
                <a:cs typeface="+mn-cs"/>
              </a:rPr>
              <a:t>in</a:t>
            </a:r>
            <a:r>
              <a:rPr lang="zh-CN" altLang="en-US" baseline="0" dirty="0">
                <a:solidFill>
                  <a:schemeClr val="tx1"/>
                </a:solidFill>
                <a:latin typeface="+mn-lt"/>
                <a:cs typeface="+mn-cs"/>
              </a:rPr>
              <a:t> </a:t>
            </a:r>
            <a:r>
              <a:rPr lang="en-US" altLang="zh-CN" baseline="0" dirty="0">
                <a:solidFill>
                  <a:schemeClr val="tx1"/>
                </a:solidFill>
                <a:latin typeface="+mn-lt"/>
                <a:cs typeface="+mn-cs"/>
              </a:rPr>
              <a:t>the</a:t>
            </a:r>
            <a:r>
              <a:rPr lang="zh-CN" altLang="en-US" baseline="0" dirty="0">
                <a:solidFill>
                  <a:schemeClr val="tx1"/>
                </a:solidFill>
                <a:latin typeface="+mn-lt"/>
                <a:cs typeface="+mn-cs"/>
              </a:rPr>
              <a:t> </a:t>
            </a:r>
            <a:r>
              <a:rPr lang="en-US" altLang="zh-CN" baseline="0" dirty="0">
                <a:solidFill>
                  <a:schemeClr val="tx1"/>
                </a:solidFill>
                <a:latin typeface="+mn-lt"/>
                <a:cs typeface="+mn-cs"/>
              </a:rPr>
              <a:t>left</a:t>
            </a:r>
            <a:r>
              <a:rPr lang="zh-CN" altLang="en-US" baseline="0" dirty="0">
                <a:solidFill>
                  <a:schemeClr val="tx1"/>
                </a:solidFill>
                <a:latin typeface="+mn-lt"/>
                <a:cs typeface="+mn-cs"/>
              </a:rPr>
              <a:t> </a:t>
            </a:r>
            <a:r>
              <a:rPr lang="en-US" altLang="zh-CN" baseline="0" dirty="0">
                <a:solidFill>
                  <a:schemeClr val="tx1"/>
                </a:solidFill>
                <a:latin typeface="+mn-lt"/>
                <a:cs typeface="+mn-cs"/>
              </a:rPr>
              <a:t>toolbar</a:t>
            </a:r>
            <a:r>
              <a:rPr lang="zh-CN" altLang="en-US" baseline="0" dirty="0">
                <a:solidFill>
                  <a:schemeClr val="tx1"/>
                </a:solidFill>
                <a:latin typeface="+mn-lt"/>
                <a:cs typeface="+mn-cs"/>
              </a:rPr>
              <a:t> </a:t>
            </a:r>
            <a:r>
              <a:rPr lang="en-US" altLang="zh-CN" baseline="0" dirty="0">
                <a:solidFill>
                  <a:schemeClr val="tx1"/>
                </a:solidFill>
                <a:latin typeface="+mn-lt"/>
                <a:cs typeface="+mn-cs"/>
              </a:rPr>
              <a:t>can</a:t>
            </a:r>
            <a:r>
              <a:rPr lang="zh-CN" altLang="en-US" baseline="0" dirty="0">
                <a:solidFill>
                  <a:schemeClr val="tx1"/>
                </a:solidFill>
                <a:latin typeface="+mn-lt"/>
                <a:cs typeface="+mn-cs"/>
              </a:rPr>
              <a:t> </a:t>
            </a:r>
            <a:r>
              <a:rPr lang="en-US" altLang="zh-CN" baseline="0" dirty="0">
                <a:solidFill>
                  <a:schemeClr val="tx1"/>
                </a:solidFill>
                <a:latin typeface="+mn-lt"/>
                <a:cs typeface="+mn-cs"/>
              </a:rPr>
              <a:t>move</a:t>
            </a:r>
            <a:r>
              <a:rPr lang="zh-CN" altLang="en-US" baseline="0" dirty="0">
                <a:solidFill>
                  <a:schemeClr val="tx1"/>
                </a:solidFill>
                <a:latin typeface="+mn-lt"/>
                <a:cs typeface="+mn-cs"/>
              </a:rPr>
              <a:t> </a:t>
            </a:r>
            <a:r>
              <a:rPr lang="en-US" altLang="zh-CN" baseline="0" dirty="0">
                <a:solidFill>
                  <a:schemeClr val="tx1"/>
                </a:solidFill>
                <a:latin typeface="+mn-lt"/>
                <a:cs typeface="+mn-cs"/>
              </a:rPr>
              <a:t>to</a:t>
            </a:r>
            <a:r>
              <a:rPr lang="zh-CN" altLang="en-US" baseline="0" dirty="0">
                <a:solidFill>
                  <a:schemeClr val="tx1"/>
                </a:solidFill>
                <a:latin typeface="+mn-lt"/>
                <a:cs typeface="+mn-cs"/>
              </a:rPr>
              <a:t> </a:t>
            </a:r>
            <a:r>
              <a:rPr lang="en-CA" altLang="zh-CN" baseline="0" dirty="0">
                <a:solidFill>
                  <a:schemeClr val="tx1"/>
                </a:solidFill>
                <a:latin typeface="+mn-lt"/>
                <a:cs typeface="+mn-cs"/>
              </a:rPr>
              <a:t>the </a:t>
            </a:r>
            <a:r>
              <a:rPr lang="en-US" altLang="zh-CN" baseline="0" dirty="0">
                <a:solidFill>
                  <a:schemeClr val="tx1"/>
                </a:solidFill>
                <a:latin typeface="+mn-lt"/>
                <a:cs typeface="+mn-cs"/>
              </a:rPr>
              <a:t>top. </a:t>
            </a:r>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11</a:t>
            </a:fld>
            <a:endParaRPr lang="en-US"/>
          </a:p>
        </p:txBody>
      </p:sp>
    </p:spTree>
    <p:extLst>
      <p:ext uri="{BB962C8B-B14F-4D97-AF65-F5344CB8AC3E}">
        <p14:creationId xmlns:p14="http://schemas.microsoft.com/office/powerpoint/2010/main" val="1203692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solidFill>
                <a:latin typeface="Times New Roman" panose="02020603050405020304" pitchFamily="18" charset="0"/>
                <a:cs typeface="Times New Roman" panose="02020603050405020304" pitchFamily="18" charset="0"/>
              </a:rPr>
              <a:t>Conventional flow layouts cannot ensure that the number of rows and columns are balanced with respect to the contained widgets. In the </a:t>
            </a:r>
            <a:r>
              <a:rPr lang="en-CA" altLang="zh-CN" b="1" dirty="0">
                <a:solidFill>
                  <a:schemeClr val="bg1"/>
                </a:solidFill>
                <a:latin typeface="Times New Roman" panose="02020603050405020304" pitchFamily="18" charset="0"/>
                <a:cs typeface="Times New Roman" panose="02020603050405020304" pitchFamily="18" charset="0"/>
              </a:rPr>
              <a:t>Balanced Flow Layout Pattern</a:t>
            </a:r>
            <a:r>
              <a:rPr lang="en-CA" altLang="zh-CN" dirty="0">
                <a:solidFill>
                  <a:schemeClr val="bg1"/>
                </a:solidFill>
                <a:latin typeface="Times New Roman" panose="02020603050405020304" pitchFamily="18" charset="0"/>
                <a:cs typeface="Times New Roman" panose="02020603050405020304" pitchFamily="18" charset="0"/>
              </a:rPr>
              <a:t>, </a:t>
            </a:r>
            <a:r>
              <a:rPr lang="en-US" altLang="zh-CN" dirty="0">
                <a:solidFill>
                  <a:schemeClr val="bg1"/>
                </a:solidFill>
                <a:latin typeface="Times New Roman" panose="02020603050405020304" pitchFamily="18" charset="0"/>
                <a:cs typeface="Times New Roman" panose="02020603050405020304" pitchFamily="18" charset="0"/>
              </a:rPr>
              <a:t>when the widgets in the toolbar are broken into rows, each row can only</a:t>
            </a:r>
            <a:r>
              <a:rPr lang="zh-CN" altLang="en-US" dirty="0">
                <a:solidFill>
                  <a:schemeClr val="bg1"/>
                </a:solidFill>
                <a:latin typeface="Times New Roman" panose="02020603050405020304" pitchFamily="18" charset="0"/>
                <a:cs typeface="Times New Roman" panose="02020603050405020304" pitchFamily="18" charset="0"/>
              </a:rPr>
              <a:t> </a:t>
            </a:r>
            <a:r>
              <a:rPr lang="en-US" altLang="zh-CN" dirty="0">
                <a:solidFill>
                  <a:schemeClr val="bg1"/>
                </a:solidFill>
                <a:latin typeface="Times New Roman" panose="02020603050405020304" pitchFamily="18" charset="0"/>
                <a:cs typeface="Times New Roman" panose="02020603050405020304" pitchFamily="18" charset="0"/>
              </a:rPr>
              <a:t>have one of the</a:t>
            </a:r>
            <a:r>
              <a:rPr lang="zh-CN" altLang="en-US" dirty="0">
                <a:solidFill>
                  <a:schemeClr val="bg1"/>
                </a:solidFill>
                <a:latin typeface="Times New Roman" panose="02020603050405020304" pitchFamily="18" charset="0"/>
                <a:cs typeface="Times New Roman" panose="02020603050405020304" pitchFamily="18" charset="0"/>
              </a:rPr>
              <a:t> </a:t>
            </a:r>
            <a:r>
              <a:rPr lang="en-US" altLang="zh-CN" dirty="0">
                <a:solidFill>
                  <a:schemeClr val="bg1"/>
                </a:solidFill>
                <a:latin typeface="Times New Roman" panose="02020603050405020304" pitchFamily="18" charset="0"/>
                <a:cs typeface="Times New Roman" panose="02020603050405020304" pitchFamily="18" charset="0"/>
              </a:rPr>
              <a:t>predefined numbers of widgets, based on the factors of the number of the widgets in the toolbar.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bg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solidFill>
                <a:latin typeface="Times New Roman" panose="02020603050405020304" pitchFamily="18" charset="0"/>
                <a:cs typeface="Times New Roman" panose="02020603050405020304" pitchFamily="18" charset="0"/>
              </a:rPr>
              <a:t>For example, here we have 6 widgets in the toolbar. ^_^ When the widgets in the toolbar are broken into rows, each row can only have 1, 2, 3 or 6 widgets to balance the rows ^_^ since these numbers are the factors of 6. According to the window size, the top toolbar has a preferred size and number of rows. We give</a:t>
            </a:r>
            <a:r>
              <a:rPr lang="zh-CN" altLang="en-US" dirty="0">
                <a:solidFill>
                  <a:schemeClr val="bg1"/>
                </a:solidFill>
                <a:latin typeface="Times New Roman" panose="02020603050405020304" pitchFamily="18" charset="0"/>
                <a:cs typeface="Times New Roman" panose="02020603050405020304" pitchFamily="18" charset="0"/>
              </a:rPr>
              <a:t> </a:t>
            </a:r>
            <a:r>
              <a:rPr lang="en-US" altLang="zh-CN" dirty="0">
                <a:solidFill>
                  <a:schemeClr val="bg1"/>
                </a:solidFill>
                <a:latin typeface="Times New Roman" panose="02020603050405020304" pitchFamily="18" charset="0"/>
                <a:cs typeface="Times New Roman" panose="02020603050405020304" pitchFamily="18" charset="0"/>
              </a:rPr>
              <a:t>higher</a:t>
            </a:r>
            <a:r>
              <a:rPr lang="zh-CN" altLang="en-US" dirty="0">
                <a:solidFill>
                  <a:schemeClr val="bg1"/>
                </a:solidFill>
                <a:latin typeface="Times New Roman" panose="02020603050405020304" pitchFamily="18" charset="0"/>
                <a:cs typeface="Times New Roman" panose="02020603050405020304" pitchFamily="18" charset="0"/>
              </a:rPr>
              <a:t> </a:t>
            </a:r>
            <a:r>
              <a:rPr lang="en-US" altLang="zh-CN" dirty="0">
                <a:solidFill>
                  <a:schemeClr val="bg1"/>
                </a:solidFill>
                <a:latin typeface="Times New Roman" panose="02020603050405020304" pitchFamily="18" charset="0"/>
                <a:cs typeface="Times New Roman" panose="02020603050405020304" pitchFamily="18" charset="0"/>
              </a:rPr>
              <a:t>weight</a:t>
            </a:r>
            <a:r>
              <a:rPr lang="zh-CN" altLang="en-US" dirty="0">
                <a:solidFill>
                  <a:schemeClr val="bg1"/>
                </a:solidFill>
                <a:latin typeface="Times New Roman" panose="02020603050405020304" pitchFamily="18" charset="0"/>
                <a:cs typeface="Times New Roman" panose="02020603050405020304" pitchFamily="18" charset="0"/>
              </a:rPr>
              <a:t> </a:t>
            </a:r>
            <a:r>
              <a:rPr lang="en-US" altLang="zh-CN" dirty="0">
                <a:solidFill>
                  <a:schemeClr val="bg1"/>
                </a:solidFill>
                <a:latin typeface="Times New Roman" panose="02020603050405020304" pitchFamily="18" charset="0"/>
                <a:cs typeface="Times New Roman" panose="02020603050405020304" pitchFamily="18" charset="0"/>
              </a:rPr>
              <a:t>to the closest balanced result to generate a good layout.</a:t>
            </a:r>
            <a:endParaRPr lang="zh-CN" altLang="en-US" dirty="0">
              <a:solidFill>
                <a:schemeClr val="bg1"/>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12</a:t>
            </a:fld>
            <a:endParaRPr lang="en-US"/>
          </a:p>
        </p:txBody>
      </p:sp>
    </p:spTree>
    <p:extLst>
      <p:ext uri="{BB962C8B-B14F-4D97-AF65-F5344CB8AC3E}">
        <p14:creationId xmlns:p14="http://schemas.microsoft.com/office/powerpoint/2010/main" val="2462953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Times" pitchFamily="2" charset="0"/>
              </a:rPr>
              <a:t>In the </a:t>
            </a:r>
            <a:r>
              <a:rPr lang="en-CA" altLang="zh-CN" b="1" dirty="0">
                <a:solidFill>
                  <a:schemeClr val="bg1"/>
                </a:solidFill>
                <a:latin typeface="Times" pitchFamily="2" charset="0"/>
                <a:cs typeface="Times New Roman" panose="02020603050405020304" pitchFamily="18" charset="0"/>
              </a:rPr>
              <a:t>Alternative Position Layout Pattern</a:t>
            </a:r>
            <a:r>
              <a:rPr lang="en-US" altLang="zh-CN"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rPr>
              <a:t>we can define alternative positions for widgets or sub-layouts </a:t>
            </a:r>
            <a:r>
              <a:rPr lang="en-US" altLang="zh-CN" dirty="0">
                <a:solidFill>
                  <a:schemeClr val="bg1"/>
                </a:solidFill>
                <a:latin typeface="Times" pitchFamily="2" charset="0"/>
                <a:cs typeface="Times New Roman" panose="02020603050405020304" pitchFamily="18" charset="0"/>
              </a:rPr>
              <a:t>with </a:t>
            </a:r>
            <a:r>
              <a:rPr lang="en-US" altLang="zh-CN" dirty="0">
                <a:solidFill>
                  <a:schemeClr val="bg1"/>
                </a:solidFill>
                <a:latin typeface="Times" pitchFamily="2" charset="0"/>
              </a:rPr>
              <a:t>a simple OR-constraint. For example, a top toolbar can move to the left of the window ^_^ or</a:t>
            </a:r>
            <a:r>
              <a:rPr lang="zh-CN" altLang="en-US" dirty="0">
                <a:solidFill>
                  <a:schemeClr val="bg1"/>
                </a:solidFill>
                <a:latin typeface="Times" pitchFamily="2" charset="0"/>
              </a:rPr>
              <a:t> </a:t>
            </a:r>
            <a:r>
              <a:rPr lang="en-US" altLang="zh-CN" dirty="0">
                <a:solidFill>
                  <a:schemeClr val="bg1"/>
                </a:solidFill>
                <a:latin typeface="Times" pitchFamily="2" charset="0"/>
              </a:rPr>
              <a:t>vice</a:t>
            </a:r>
            <a:r>
              <a:rPr lang="zh-CN" altLang="en-US" dirty="0">
                <a:solidFill>
                  <a:schemeClr val="bg1"/>
                </a:solidFill>
                <a:latin typeface="Times" pitchFamily="2" charset="0"/>
              </a:rPr>
              <a:t> </a:t>
            </a:r>
            <a:r>
              <a:rPr lang="en-US" altLang="zh-CN" dirty="0">
                <a:solidFill>
                  <a:schemeClr val="bg1"/>
                </a:solidFill>
                <a:latin typeface="Times" pitchFamily="2" charset="0"/>
              </a:rPr>
              <a:t>versa</a:t>
            </a:r>
            <a:r>
              <a:rPr lang="zh-CN" altLang="en-US" dirty="0">
                <a:solidFill>
                  <a:schemeClr val="bg1"/>
                </a:solidFill>
                <a:latin typeface="Times" pitchFamily="2" charset="0"/>
              </a:rPr>
              <a:t> </a:t>
            </a:r>
            <a:r>
              <a:rPr lang="en-US" altLang="zh-CN" dirty="0">
                <a:solidFill>
                  <a:schemeClr val="bg1"/>
                </a:solidFill>
                <a:latin typeface="Times" pitchFamily="2" charset="0"/>
              </a:rPr>
              <a:t>when</a:t>
            </a:r>
            <a:r>
              <a:rPr lang="zh-CN" altLang="en-US" dirty="0">
                <a:solidFill>
                  <a:schemeClr val="bg1"/>
                </a:solidFill>
                <a:latin typeface="Times" pitchFamily="2" charset="0"/>
              </a:rPr>
              <a:t> </a:t>
            </a:r>
            <a:r>
              <a:rPr lang="en-US" altLang="zh-CN" dirty="0">
                <a:solidFill>
                  <a:schemeClr val="bg1"/>
                </a:solidFill>
                <a:latin typeface="Times" pitchFamily="2" charset="0"/>
              </a:rPr>
              <a:t>the</a:t>
            </a:r>
            <a:r>
              <a:rPr lang="zh-CN" altLang="en-US" dirty="0">
                <a:solidFill>
                  <a:schemeClr val="bg1"/>
                </a:solidFill>
                <a:latin typeface="Times" pitchFamily="2" charset="0"/>
              </a:rPr>
              <a:t> </a:t>
            </a:r>
            <a:r>
              <a:rPr lang="en-US" altLang="zh-CN" dirty="0">
                <a:solidFill>
                  <a:schemeClr val="bg1"/>
                </a:solidFill>
                <a:latin typeface="Times" pitchFamily="2" charset="0"/>
              </a:rPr>
              <a:t>screen</a:t>
            </a:r>
            <a:r>
              <a:rPr lang="zh-CN" altLang="en-US" dirty="0">
                <a:solidFill>
                  <a:schemeClr val="bg1"/>
                </a:solidFill>
                <a:latin typeface="Times" pitchFamily="2" charset="0"/>
              </a:rPr>
              <a:t> </a:t>
            </a:r>
            <a:r>
              <a:rPr lang="en-US" altLang="zh-CN" dirty="0">
                <a:solidFill>
                  <a:schemeClr val="bg1"/>
                </a:solidFill>
                <a:latin typeface="Times" pitchFamily="2" charset="0"/>
              </a:rPr>
              <a:t>size</a:t>
            </a:r>
            <a:r>
              <a:rPr lang="zh-CN" altLang="en-US" dirty="0">
                <a:solidFill>
                  <a:schemeClr val="bg1"/>
                </a:solidFill>
                <a:latin typeface="Times" pitchFamily="2" charset="0"/>
              </a:rPr>
              <a:t> </a:t>
            </a:r>
            <a:r>
              <a:rPr lang="en-US" altLang="zh-CN" dirty="0">
                <a:solidFill>
                  <a:schemeClr val="bg1"/>
                </a:solidFill>
                <a:latin typeface="Times" pitchFamily="2" charset="0"/>
              </a:rPr>
              <a:t>changes, for</a:t>
            </a:r>
            <a:r>
              <a:rPr lang="zh-CN" altLang="en-US" dirty="0">
                <a:solidFill>
                  <a:schemeClr val="bg1"/>
                </a:solidFill>
                <a:latin typeface="Times" pitchFamily="2" charset="0"/>
              </a:rPr>
              <a:t> </a:t>
            </a:r>
            <a:r>
              <a:rPr lang="en-US" altLang="zh-CN" dirty="0">
                <a:solidFill>
                  <a:schemeClr val="bg1"/>
                </a:solidFill>
                <a:latin typeface="Times" pitchFamily="2" charset="0"/>
              </a:rPr>
              <a:t>example,</a:t>
            </a:r>
            <a:r>
              <a:rPr lang="zh-CN" altLang="en-US" dirty="0">
                <a:solidFill>
                  <a:schemeClr val="bg1"/>
                </a:solidFill>
                <a:latin typeface="Times" pitchFamily="2" charset="0"/>
              </a:rPr>
              <a:t> </a:t>
            </a:r>
            <a:r>
              <a:rPr lang="en-US" altLang="zh-CN" dirty="0">
                <a:solidFill>
                  <a:schemeClr val="bg1"/>
                </a:solidFill>
                <a:latin typeface="Times" pitchFamily="2" charset="0"/>
              </a:rPr>
              <a:t>through a device rotation.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latin typeface="Time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If</a:t>
            </a:r>
            <a:r>
              <a:rPr lang="zh-CN" altLang="en-US" dirty="0"/>
              <a:t> </a:t>
            </a:r>
            <a:r>
              <a:rPr lang="en-US" dirty="0"/>
              <a:t>the </a:t>
            </a:r>
            <a:r>
              <a:rPr lang="en-US" altLang="zh-CN" dirty="0"/>
              <a:t>designer</a:t>
            </a:r>
            <a:r>
              <a:rPr lang="zh-CN" altLang="en-US" dirty="0"/>
              <a:t> </a:t>
            </a:r>
            <a:r>
              <a:rPr lang="en-US" altLang="zh-CN" dirty="0"/>
              <a:t>prefers</a:t>
            </a:r>
            <a:r>
              <a:rPr lang="zh-CN" altLang="en-US" dirty="0"/>
              <a:t> </a:t>
            </a:r>
            <a:r>
              <a:rPr lang="en-CA" altLang="zh-CN" dirty="0"/>
              <a:t>a </a:t>
            </a:r>
            <a:r>
              <a:rPr lang="en-US" dirty="0"/>
              <a:t>top toolbar, </a:t>
            </a:r>
            <a:r>
              <a:rPr lang="en-US" altLang="zh-CN" dirty="0"/>
              <a:t>we</a:t>
            </a:r>
            <a:r>
              <a:rPr lang="zh-CN" altLang="en-US" dirty="0"/>
              <a:t> </a:t>
            </a:r>
            <a:r>
              <a:rPr lang="en-CA" altLang="zh-CN" dirty="0"/>
              <a:t>can </a:t>
            </a:r>
            <a:r>
              <a:rPr lang="en-US" altLang="zh-CN" dirty="0"/>
              <a:t>set</a:t>
            </a:r>
            <a:r>
              <a:rPr lang="en-US" dirty="0"/>
              <a:t> the top toolbar alternative </a:t>
            </a:r>
            <a:r>
              <a:rPr lang="en-US" altLang="zh-CN" dirty="0"/>
              <a:t>to</a:t>
            </a:r>
            <a:r>
              <a:rPr lang="zh-CN" altLang="en-US" dirty="0"/>
              <a:t> </a:t>
            </a:r>
            <a:r>
              <a:rPr lang="en-US" altLang="zh-CN" dirty="0"/>
              <a:t>have</a:t>
            </a:r>
            <a:r>
              <a:rPr lang="zh-CN" altLang="en-US" dirty="0"/>
              <a:t> </a:t>
            </a:r>
            <a:r>
              <a:rPr lang="en-CA" altLang="zh-CN" dirty="0"/>
              <a:t>a </a:t>
            </a:r>
            <a:r>
              <a:rPr lang="en-US" altLang="zh-CN" dirty="0"/>
              <a:t>higher</a:t>
            </a:r>
            <a:r>
              <a:rPr lang="zh-CN" altLang="en-US" dirty="0"/>
              <a:t> </a:t>
            </a:r>
            <a:r>
              <a:rPr lang="en-US" altLang="zh-CN" dirty="0"/>
              <a:t>weight ^_^</a:t>
            </a:r>
            <a:r>
              <a:rPr lang="zh-CN" altLang="en-US" dirty="0"/>
              <a:t> </a:t>
            </a:r>
            <a:r>
              <a:rPr lang="en-US" altLang="zh-CN" dirty="0"/>
              <a:t>than the</a:t>
            </a:r>
            <a:r>
              <a:rPr lang="zh-CN" altLang="en-US" dirty="0"/>
              <a:t> </a:t>
            </a:r>
            <a:r>
              <a:rPr lang="en-US" altLang="zh-CN" dirty="0"/>
              <a:t>left</a:t>
            </a:r>
            <a:r>
              <a:rPr lang="zh-CN" altLang="en-US" dirty="0"/>
              <a:t> </a:t>
            </a:r>
            <a:r>
              <a:rPr lang="en-US" altLang="zh-CN" dirty="0"/>
              <a:t>toolbar</a:t>
            </a:r>
            <a:r>
              <a:rPr lang="zh-CN" altLang="en-US" dirty="0"/>
              <a:t> </a:t>
            </a:r>
            <a:r>
              <a:rPr lang="en-US" altLang="zh-CN" dirty="0"/>
              <a:t>in</a:t>
            </a:r>
            <a:r>
              <a:rPr lang="zh-CN" altLang="en-US" dirty="0"/>
              <a:t> </a:t>
            </a:r>
            <a:r>
              <a:rPr lang="en-US" altLang="zh-CN" dirty="0"/>
              <a:t>our</a:t>
            </a:r>
            <a:r>
              <a:rPr lang="zh-CN" altLang="en-US" dirty="0"/>
              <a:t> </a:t>
            </a:r>
            <a:r>
              <a:rPr lang="en-US" altLang="zh-CN" dirty="0"/>
              <a:t>constraint</a:t>
            </a:r>
            <a:r>
              <a:rPr lang="zh-CN" altLang="en-US" dirty="0"/>
              <a:t> </a:t>
            </a:r>
            <a:r>
              <a:rPr lang="en-US" altLang="zh-CN" dirty="0"/>
              <a:t>system.</a:t>
            </a:r>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13</a:t>
            </a:fld>
            <a:endParaRPr lang="en-US"/>
          </a:p>
        </p:txBody>
      </p:sp>
    </p:spTree>
    <p:extLst>
      <p:ext uri="{BB962C8B-B14F-4D97-AF65-F5344CB8AC3E}">
        <p14:creationId xmlns:p14="http://schemas.microsoft.com/office/powerpoint/2010/main" val="3226688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ORC layouts can also deal with the case of flowing widgets around a fixed area, like placing a picture on a page of text and flowing text around it. ^_^ This pattern is widely used in </a:t>
            </a:r>
            <a:r>
              <a:rPr lang="en-US" sz="1200" b="0" i="0" u="none" strike="noStrike" kern="1200" dirty="0">
                <a:solidFill>
                  <a:srgbClr val="000000"/>
                </a:solidFill>
                <a:effectLst/>
                <a:latin typeface="Helvetica" pitchFamily="2" charset="0"/>
                <a:ea typeface="+mn-ea"/>
                <a:cs typeface="+mn-cs"/>
              </a:rPr>
              <a:t>document layouts.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4B9456-B4DA-0C4E-B94A-3D03976F6151}" type="slidenum">
              <a:rPr lang="en-US" smtClean="0"/>
              <a:t>14</a:t>
            </a:fld>
            <a:endParaRPr lang="en-US"/>
          </a:p>
        </p:txBody>
      </p:sp>
    </p:spTree>
    <p:extLst>
      <p:ext uri="{BB962C8B-B14F-4D97-AF65-F5344CB8AC3E}">
        <p14:creationId xmlns:p14="http://schemas.microsoft.com/office/powerpoint/2010/main" val="4072997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solidFill>
                <a:latin typeface="Times" pitchFamily="2" charset="0"/>
                <a:cs typeface="Times New Roman" panose="02020603050405020304" pitchFamily="18" charset="0"/>
              </a:rPr>
              <a:t>Some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rPr>
              <a:t>widgets can also</a:t>
            </a:r>
            <a:r>
              <a:rPr lang="zh-CN" altLang="en-US" dirty="0">
                <a:solidFill>
                  <a:schemeClr val="bg1"/>
                </a:solidFill>
                <a:latin typeface="Times" pitchFamily="2" charset="0"/>
              </a:rPr>
              <a:t> </a:t>
            </a:r>
            <a:r>
              <a:rPr lang="en-US" altLang="zh-CN" dirty="0">
                <a:solidFill>
                  <a:schemeClr val="bg1"/>
                </a:solidFill>
                <a:latin typeface="Times" pitchFamily="2" charset="0"/>
              </a:rPr>
              <a:t>be made optional. </a:t>
            </a:r>
            <a:r>
              <a:rPr lang="en-US" altLang="zh-CN" baseline="0" dirty="0">
                <a:solidFill>
                  <a:schemeClr val="bg1"/>
                </a:solidFill>
                <a:latin typeface="Times" pitchFamily="2" charset="0"/>
              </a:rPr>
              <a:t>The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designer</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can</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specify</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that</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some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menu</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items</a:t>
            </a:r>
            <a:r>
              <a:rPr lang="en-CA" altLang="zh-CN" baseline="0" dirty="0">
                <a:solidFill>
                  <a:schemeClr val="bg1"/>
                </a:solidFill>
                <a:latin typeface="Times" pitchFamily="2" charset="0"/>
              </a:rPr>
              <a:t>,</a:t>
            </a:r>
            <a:r>
              <a:rPr lang="en-US" altLang="zh-CN" baseline="0" dirty="0">
                <a:solidFill>
                  <a:schemeClr val="bg1"/>
                </a:solidFill>
                <a:latin typeface="Times" pitchFamily="2" charset="0"/>
              </a:rPr>
              <a:t> ^_^</a:t>
            </a:r>
            <a:r>
              <a:rPr lang="zh-CN" altLang="en-US" baseline="0" dirty="0">
                <a:solidFill>
                  <a:schemeClr val="bg1"/>
                </a:solidFill>
                <a:latin typeface="Times" pitchFamily="2" charset="0"/>
              </a:rPr>
              <a:t> </a:t>
            </a:r>
            <a:r>
              <a:rPr lang="en-CA" altLang="zh-CN" baseline="0" dirty="0">
                <a:solidFill>
                  <a:schemeClr val="bg1"/>
                </a:solidFill>
                <a:latin typeface="Times" pitchFamily="2" charset="0"/>
              </a:rPr>
              <a:t>such</a:t>
            </a:r>
            <a:r>
              <a:rPr lang="en-US" altLang="zh-CN" baseline="0" dirty="0">
                <a:solidFill>
                  <a:schemeClr val="bg1"/>
                </a:solidFill>
                <a:latin typeface="Times" pitchFamily="2" charset="0"/>
              </a:rPr>
              <a:t> </a:t>
            </a:r>
            <a:r>
              <a:rPr lang="en-CA" altLang="zh-CN" baseline="0" dirty="0">
                <a:solidFill>
                  <a:schemeClr val="bg1"/>
                </a:solidFill>
                <a:latin typeface="Times" pitchFamily="2" charset="0"/>
              </a:rPr>
              <a:t>as</a:t>
            </a:r>
            <a:r>
              <a:rPr lang="en-US" altLang="zh-CN" baseline="0" dirty="0">
                <a:solidFill>
                  <a:schemeClr val="bg1"/>
                </a:solidFill>
                <a:latin typeface="Times" pitchFamily="2" charset="0"/>
              </a:rPr>
              <a:t> </a:t>
            </a:r>
            <a:r>
              <a:rPr lang="en-CA" altLang="zh-CN" baseline="0" dirty="0">
                <a:solidFill>
                  <a:schemeClr val="bg1"/>
                </a:solidFill>
                <a:latin typeface="Times" pitchFamily="2" charset="0"/>
              </a:rPr>
              <a:t>the</a:t>
            </a:r>
            <a:r>
              <a:rPr lang="en-US" altLang="zh-CN" baseline="0" dirty="0">
                <a:solidFill>
                  <a:schemeClr val="bg1"/>
                </a:solidFill>
                <a:latin typeface="Times" pitchFamily="2" charset="0"/>
              </a:rPr>
              <a:t> </a:t>
            </a:r>
            <a:r>
              <a:rPr lang="en-CA" altLang="zh-CN" baseline="0" dirty="0">
                <a:solidFill>
                  <a:schemeClr val="bg1"/>
                </a:solidFill>
                <a:latin typeface="Times" pitchFamily="2" charset="0"/>
              </a:rPr>
              <a:t>ones</a:t>
            </a:r>
            <a:r>
              <a:rPr lang="en-US" altLang="zh-CN" baseline="0" dirty="0">
                <a:solidFill>
                  <a:schemeClr val="bg1"/>
                </a:solidFill>
                <a:latin typeface="Times" pitchFamily="2" charset="0"/>
              </a:rPr>
              <a:t> in</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yellow</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here,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are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less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important.</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So</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when</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we change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the</a:t>
            </a:r>
            <a:r>
              <a:rPr lang="zh-CN" altLang="en-US" baseline="0" dirty="0">
                <a:solidFill>
                  <a:schemeClr val="bg1"/>
                </a:solidFill>
                <a:latin typeface="Times" pitchFamily="2" charset="0"/>
              </a:rPr>
              <a:t> </a:t>
            </a:r>
            <a:r>
              <a:rPr lang="en-CA" altLang="zh-CN" baseline="0" dirty="0">
                <a:solidFill>
                  <a:schemeClr val="bg1"/>
                </a:solidFill>
                <a:latin typeface="Times" pitchFamily="2" charset="0"/>
              </a:rPr>
              <a:t>window </a:t>
            </a:r>
            <a:r>
              <a:rPr lang="en-US" altLang="zh-CN" baseline="0" dirty="0">
                <a:solidFill>
                  <a:schemeClr val="bg1"/>
                </a:solidFill>
                <a:latin typeface="Times" pitchFamily="2" charset="0"/>
              </a:rPr>
              <a:t>size,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^_^</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they</a:t>
            </a:r>
            <a:r>
              <a:rPr lang="zh-CN" altLang="en-US" baseline="0" dirty="0">
                <a:solidFill>
                  <a:schemeClr val="bg1"/>
                </a:solidFill>
                <a:latin typeface="Times" pitchFamily="2" charset="0"/>
              </a:rPr>
              <a:t> </a:t>
            </a:r>
            <a:r>
              <a:rPr lang="en-CA" altLang="zh-CN" baseline="0" dirty="0">
                <a:solidFill>
                  <a:schemeClr val="bg1"/>
                </a:solidFill>
                <a:latin typeface="Times" pitchFamily="2" charset="0"/>
              </a:rPr>
              <a:t>can </a:t>
            </a:r>
            <a:r>
              <a:rPr lang="en-US" altLang="zh-CN" baseline="0" dirty="0">
                <a:solidFill>
                  <a:schemeClr val="bg1"/>
                </a:solidFill>
                <a:latin typeface="Times" pitchFamily="2" charset="0"/>
              </a:rPr>
              <a:t>disappear</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as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window</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shrinks.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shrinking</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happens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based</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on</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priority.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solidFill>
                <a:schemeClr val="bg1"/>
              </a:solidFill>
              <a:latin typeface="Time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solidFill>
                  <a:schemeClr val="bg1"/>
                </a:solidFill>
                <a:latin typeface="Times" pitchFamily="2" charset="0"/>
              </a:rPr>
              <a:t>10</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mins</a:t>
            </a:r>
            <a:endParaRPr lang="en-US" altLang="zh-CN" dirty="0">
              <a:solidFill>
                <a:schemeClr val="bg1"/>
              </a:solidFill>
              <a:latin typeface="Times" pitchFamily="2" charset="0"/>
            </a:endParaRPr>
          </a:p>
          <a:p>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15</a:t>
            </a:fld>
            <a:endParaRPr lang="en-US"/>
          </a:p>
        </p:txBody>
      </p:sp>
    </p:spTree>
    <p:extLst>
      <p:ext uri="{BB962C8B-B14F-4D97-AF65-F5344CB8AC3E}">
        <p14:creationId xmlns:p14="http://schemas.microsoft.com/office/powerpoint/2010/main" val="3655558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solidFill>
                <a:latin typeface="Times" pitchFamily="2" charset="0"/>
                <a:cs typeface="Times New Roman" panose="02020603050405020304" pitchFamily="18" charset="0"/>
              </a:rPr>
              <a:t>If</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a</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window</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does</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not</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have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enough</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space,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some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widgets</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can</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also</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have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alternative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representations. For</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example,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^_^</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list</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boxes</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can</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be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replaced</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by</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option</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Menus.</a:t>
            </a:r>
            <a:r>
              <a:rPr lang="zh-CN" altLang="en-US" dirty="0">
                <a:solidFill>
                  <a:schemeClr val="bg1"/>
                </a:solidFill>
                <a:latin typeface="Times" pitchFamily="2"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16</a:t>
            </a:fld>
            <a:endParaRPr lang="en-US"/>
          </a:p>
        </p:txBody>
      </p:sp>
    </p:spTree>
    <p:extLst>
      <p:ext uri="{BB962C8B-B14F-4D97-AF65-F5344CB8AC3E}">
        <p14:creationId xmlns:p14="http://schemas.microsoft.com/office/powerpoint/2010/main" val="1028426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prstClr val="white"/>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However, currently, designers</a:t>
            </a:r>
            <a:r>
              <a:rPr lang="zh-CN" altLang="en-US" sz="1200" baseline="0" dirty="0"/>
              <a:t> </a:t>
            </a:r>
            <a:r>
              <a:rPr lang="en-US" altLang="zh-CN" sz="1200" dirty="0"/>
              <a:t>can</a:t>
            </a:r>
            <a:r>
              <a:rPr lang="zh-CN" altLang="en-US" sz="1200" dirty="0"/>
              <a:t> </a:t>
            </a:r>
            <a:r>
              <a:rPr lang="en-US" altLang="zh-CN" sz="1200" dirty="0"/>
              <a:t>only</a:t>
            </a:r>
            <a:r>
              <a:rPr lang="zh-CN" altLang="en-US" sz="1200" dirty="0"/>
              <a:t> </a:t>
            </a:r>
            <a:r>
              <a:rPr lang="en-US" altLang="zh-CN" sz="1200" dirty="0"/>
              <a:t>choose</a:t>
            </a:r>
            <a:r>
              <a:rPr lang="zh-CN" altLang="en-US" sz="1200" dirty="0"/>
              <a:t> </a:t>
            </a:r>
            <a:r>
              <a:rPr lang="en-US" altLang="zh-CN" sz="1200" dirty="0"/>
              <a:t>from</a:t>
            </a:r>
            <a:r>
              <a:rPr lang="zh-CN" altLang="en-US" sz="1200" dirty="0"/>
              <a:t> </a:t>
            </a:r>
            <a:r>
              <a:rPr lang="en-US" altLang="zh-CN" sz="1200" dirty="0"/>
              <a:t>the</a:t>
            </a:r>
            <a:r>
              <a:rPr lang="zh-CN" altLang="en-US" sz="1200" dirty="0"/>
              <a:t> </a:t>
            </a:r>
            <a:r>
              <a:rPr lang="en-US" altLang="zh-CN" sz="1200" dirty="0"/>
              <a:t>patterns</a:t>
            </a:r>
            <a:r>
              <a:rPr lang="zh-CN" altLang="en-US" sz="1200" dirty="0"/>
              <a:t> </a:t>
            </a:r>
            <a:r>
              <a:rPr lang="en-US" altLang="zh-CN" sz="1200" dirty="0"/>
              <a:t>we</a:t>
            </a:r>
            <a:r>
              <a:rPr lang="zh-CN" altLang="en-US" sz="1200" dirty="0"/>
              <a:t> </a:t>
            </a:r>
            <a:r>
              <a:rPr lang="en-US" altLang="zh-CN" sz="1200" dirty="0"/>
              <a:t>predefined</a:t>
            </a:r>
            <a:r>
              <a:rPr lang="zh-CN" altLang="en-US" sz="1200" dirty="0"/>
              <a:t> </a:t>
            </a:r>
            <a:r>
              <a:rPr lang="en-US" altLang="zh-CN" sz="1200" dirty="0"/>
              <a:t>in</a:t>
            </a:r>
            <a:r>
              <a:rPr lang="zh-CN" altLang="en-US" sz="1200" dirty="0"/>
              <a:t> </a:t>
            </a:r>
            <a:r>
              <a:rPr lang="en-US" altLang="zh-CN" sz="1200" dirty="0"/>
              <a:t>our</a:t>
            </a:r>
            <a:r>
              <a:rPr lang="zh-CN" altLang="en-US" sz="1200" dirty="0"/>
              <a:t> </a:t>
            </a:r>
            <a:r>
              <a:rPr lang="en-US" altLang="zh-CN" sz="1200" dirty="0"/>
              <a:t>system.</a:t>
            </a:r>
            <a:r>
              <a:rPr lang="zh-CN" altLang="en-US" sz="1200" dirty="0"/>
              <a:t> </a:t>
            </a:r>
            <a:r>
              <a:rPr lang="en-US" altLang="zh-CN" sz="1200" dirty="0"/>
              <a:t>If</a:t>
            </a:r>
            <a:r>
              <a:rPr lang="zh-CN" altLang="en-US" sz="1200" dirty="0"/>
              <a:t> </a:t>
            </a:r>
            <a:r>
              <a:rPr lang="en-US" altLang="zh-CN" sz="1200" dirty="0"/>
              <a:t>what they want does</a:t>
            </a:r>
            <a:r>
              <a:rPr lang="zh-CN" altLang="en-US" sz="1200" dirty="0"/>
              <a:t> </a:t>
            </a:r>
            <a:r>
              <a:rPr lang="en-US" altLang="zh-CN" sz="1200" dirty="0"/>
              <a:t>not</a:t>
            </a:r>
            <a:r>
              <a:rPr lang="zh-CN" altLang="en-US" sz="1200" dirty="0"/>
              <a:t> </a:t>
            </a:r>
            <a:r>
              <a:rPr lang="en-US" altLang="zh-CN" sz="1200" dirty="0"/>
              <a:t>fit</a:t>
            </a:r>
            <a:r>
              <a:rPr lang="zh-CN" altLang="en-US" sz="1200" dirty="0"/>
              <a:t> </a:t>
            </a:r>
            <a:r>
              <a:rPr lang="en-US" altLang="zh-CN" sz="1200" dirty="0"/>
              <a:t>any</a:t>
            </a:r>
            <a:r>
              <a:rPr lang="zh-CN" altLang="en-US" sz="1200" dirty="0"/>
              <a:t> </a:t>
            </a:r>
            <a:r>
              <a:rPr lang="en-US" altLang="zh-CN" sz="1200" dirty="0"/>
              <a:t>template</a:t>
            </a:r>
            <a:r>
              <a:rPr lang="zh-CN" altLang="en-US" sz="1200" dirty="0"/>
              <a:t> </a:t>
            </a:r>
            <a:r>
              <a:rPr lang="en-US" altLang="zh-CN" sz="1200" dirty="0"/>
              <a:t>in</a:t>
            </a:r>
            <a:r>
              <a:rPr lang="zh-CN" altLang="en-US" sz="1200" dirty="0"/>
              <a:t> </a:t>
            </a:r>
            <a:r>
              <a:rPr lang="en-US" altLang="zh-CN" sz="1200" dirty="0"/>
              <a:t>the</a:t>
            </a:r>
            <a:r>
              <a:rPr lang="zh-CN" altLang="en-US" sz="1200" dirty="0"/>
              <a:t> </a:t>
            </a:r>
            <a:r>
              <a:rPr lang="en-US" altLang="zh-CN" sz="1200" dirty="0"/>
              <a:t>system,</a:t>
            </a:r>
            <a:r>
              <a:rPr lang="zh-CN" altLang="en-US" sz="1200" dirty="0"/>
              <a:t> </a:t>
            </a:r>
            <a:r>
              <a:rPr lang="en-US" altLang="zh-CN" sz="1200" dirty="0"/>
              <a:t>the</a:t>
            </a:r>
            <a:r>
              <a:rPr lang="zh-CN" altLang="en-US" sz="1200" dirty="0"/>
              <a:t> </a:t>
            </a:r>
            <a:r>
              <a:rPr lang="en-US" altLang="zh-CN" sz="1200" dirty="0"/>
              <a:t>designers</a:t>
            </a:r>
            <a:r>
              <a:rPr lang="zh-CN" altLang="en-US" sz="1200" dirty="0"/>
              <a:t> </a:t>
            </a:r>
            <a:r>
              <a:rPr lang="en-US" altLang="zh-CN" sz="1200" dirty="0"/>
              <a:t>have</a:t>
            </a:r>
            <a:r>
              <a:rPr lang="zh-CN" altLang="en-US" sz="1200" dirty="0"/>
              <a:t> </a:t>
            </a:r>
            <a:r>
              <a:rPr lang="en-US" altLang="zh-CN" sz="1200" dirty="0"/>
              <a:t>to</a:t>
            </a:r>
            <a:r>
              <a:rPr lang="zh-CN" altLang="en-US" sz="1200" dirty="0"/>
              <a:t> </a:t>
            </a:r>
            <a:r>
              <a:rPr lang="en-US" altLang="zh-CN" sz="1200" dirty="0"/>
              <a:t>touch</a:t>
            </a:r>
            <a:r>
              <a:rPr lang="zh-CN" altLang="en-US" sz="1200" dirty="0"/>
              <a:t> </a:t>
            </a:r>
            <a:r>
              <a:rPr lang="en-US" altLang="zh-CN" sz="1200" dirty="0"/>
              <a:t>the</a:t>
            </a:r>
            <a:r>
              <a:rPr lang="zh-CN" altLang="en-US" sz="1200" dirty="0"/>
              <a:t> </a:t>
            </a:r>
            <a:r>
              <a:rPr lang="en-US" altLang="zh-CN" sz="1200" dirty="0"/>
              <a:t>constraint</a:t>
            </a:r>
            <a:r>
              <a:rPr lang="zh-CN" altLang="en-US" sz="1200" dirty="0"/>
              <a:t> </a:t>
            </a:r>
            <a:r>
              <a:rPr lang="en-US" altLang="zh-CN" sz="1200" dirty="0"/>
              <a:t>system,</a:t>
            </a:r>
            <a:r>
              <a:rPr lang="zh-CN" altLang="en-US" sz="1200" baseline="0" dirty="0"/>
              <a:t> </a:t>
            </a:r>
            <a:r>
              <a:rPr lang="en-US" altLang="zh-CN" sz="1200" baseline="0" dirty="0"/>
              <a:t>which</a:t>
            </a:r>
            <a:r>
              <a:rPr lang="zh-CN" altLang="en-US" sz="1200" baseline="0" dirty="0"/>
              <a:t> </a:t>
            </a:r>
            <a:r>
              <a:rPr lang="en-US" altLang="zh-CN" sz="1200" baseline="0" dirty="0"/>
              <a:t>is typically</a:t>
            </a:r>
            <a:r>
              <a:rPr lang="zh-CN" altLang="en-US" sz="1200" baseline="0" dirty="0"/>
              <a:t> </a:t>
            </a:r>
            <a:r>
              <a:rPr lang="en-US" altLang="zh-CN" sz="1200" baseline="0" dirty="0"/>
              <a:t>tedious</a:t>
            </a:r>
            <a:r>
              <a:rPr lang="zh-CN" altLang="en-US" sz="1200" baseline="0" dirty="0"/>
              <a:t> </a:t>
            </a:r>
            <a:r>
              <a:rPr lang="en-US" altLang="zh-CN" sz="1200" baseline="0" dirty="0"/>
              <a:t>and</a:t>
            </a:r>
            <a:r>
              <a:rPr lang="zh-CN" altLang="en-US" sz="1200" baseline="0" dirty="0"/>
              <a:t> </a:t>
            </a:r>
            <a:r>
              <a:rPr lang="en-US" altLang="zh-CN" sz="1200" baseline="0" dirty="0"/>
              <a:t>error-prone.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a:solidFill>
                  <a:schemeClr val="bg1"/>
                </a:solidFill>
                <a:latin typeface="Times" pitchFamily="2" charset="0"/>
                <a:cs typeface="Times New Roman" panose="02020603050405020304" pitchFamily="18" charset="0"/>
              </a:rPr>
              <a:t>^_^</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solidFill>
                <a:latin typeface="Times" pitchFamily="2" charset="0"/>
                <a:cs typeface="Times New Roman" panose="02020603050405020304" pitchFamily="18" charset="0"/>
              </a:rPr>
              <a:t>Through the use of an efficient </a:t>
            </a:r>
            <a:r>
              <a:rPr lang="en-US" altLang="zh-CN" dirty="0">
                <a:solidFill>
                  <a:schemeClr val="bg1"/>
                </a:solidFill>
                <a:latin typeface="Times" pitchFamily="2" charset="0"/>
                <a:cs typeface="Times New Roman" panose="02020603050405020304" pitchFamily="18" charset="0"/>
              </a:rPr>
              <a:t>(</a:t>
            </a:r>
            <a:r>
              <a:rPr lang="zh-CN" altLang="en-US" dirty="0">
                <a:solidFill>
                  <a:schemeClr val="bg1"/>
                </a:solidFill>
                <a:latin typeface="Times" pitchFamily="2" charset="0"/>
                <a:cs typeface="Times New Roman" panose="02020603050405020304" pitchFamily="18" charset="0"/>
              </a:rPr>
              <a:t>SMT</a:t>
            </a:r>
            <a:r>
              <a:rPr lang="en-US" altLang="zh-CN" dirty="0">
                <a:solidFill>
                  <a:schemeClr val="bg1"/>
                </a:solidFill>
                <a:latin typeface="Times" pitchFamily="2" charset="0"/>
                <a:cs typeface="Times New Roman" panose="02020603050405020304" pitchFamily="18" charset="0"/>
              </a:rPr>
              <a:t>)</a:t>
            </a:r>
            <a:r>
              <a:rPr lang="zh-CN" altLang="en-US" dirty="0">
                <a:solidFill>
                  <a:schemeClr val="bg1"/>
                </a:solidFill>
                <a:latin typeface="Times" pitchFamily="2" charset="0"/>
                <a:cs typeface="Times New Roman" panose="02020603050405020304" pitchFamily="18" charset="0"/>
              </a:rPr>
              <a:t> solver</a:t>
            </a:r>
            <a:r>
              <a:rPr lang="en-US" altLang="zh-CN" dirty="0">
                <a:solidFill>
                  <a:schemeClr val="bg1"/>
                </a:solidFill>
                <a:latin typeface="Times" pitchFamily="2" charset="0"/>
                <a:cs typeface="Times New Roman" panose="02020603050405020304" pitchFamily="18" charset="0"/>
              </a:rPr>
              <a:t>, Z3 solver</a:t>
            </a:r>
            <a:r>
              <a:rPr lang="zh-CN" altLang="en-US" dirty="0">
                <a:solidFill>
                  <a:schemeClr val="bg1"/>
                </a:solidFill>
                <a:latin typeface="Times" pitchFamily="2" charset="0"/>
                <a:cs typeface="Times New Roman" panose="02020603050405020304" pitchFamily="18" charset="0"/>
              </a:rPr>
              <a:t>, ORC layout constraint systems with soft, hard and OR-constraints</a:t>
            </a:r>
            <a:r>
              <a:rPr lang="en-US" altLang="zh-CN" dirty="0">
                <a:solidFill>
                  <a:schemeClr val="bg1"/>
                </a:solidFill>
                <a:latin typeface="Times" pitchFamily="2" charset="0"/>
                <a:cs typeface="Times New Roman" panose="02020603050405020304" pitchFamily="18" charset="0"/>
              </a:rPr>
              <a:t> </a:t>
            </a:r>
            <a:r>
              <a:rPr lang="zh-CN" altLang="en-US" dirty="0">
                <a:solidFill>
                  <a:schemeClr val="bg1"/>
                </a:solidFill>
                <a:latin typeface="Times" pitchFamily="2" charset="0"/>
                <a:cs typeface="Times New Roman" panose="02020603050405020304" pitchFamily="18" charset="0"/>
              </a:rPr>
              <a:t>can typically be solved at interactive rates</a:t>
            </a:r>
            <a:r>
              <a:rPr lang="en-US" altLang="zh-CN" dirty="0">
                <a:solidFill>
                  <a:schemeClr val="bg1"/>
                </a:solidFill>
                <a:latin typeface="Times" pitchFamily="2" charset="0"/>
                <a:cs typeface="Times New Roman" panose="02020603050405020304" pitchFamily="18" charset="0"/>
              </a:rPr>
              <a:t> if the number of widgets is not too large</a:t>
            </a:r>
            <a:r>
              <a:rPr lang="zh-CN" altLang="en-US" dirty="0">
                <a:solidFill>
                  <a:schemeClr val="bg1"/>
                </a:solidFill>
                <a:latin typeface="Times" pitchFamily="2" charset="0"/>
                <a:cs typeface="Times New Roman" panose="02020603050405020304" pitchFamily="18" charset="0"/>
              </a:rPr>
              <a:t>.</a:t>
            </a:r>
            <a:r>
              <a:rPr lang="en-US" altLang="zh-CN" dirty="0">
                <a:solidFill>
                  <a:schemeClr val="bg1"/>
                </a:solidFill>
                <a:latin typeface="Times" pitchFamily="2"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the future, a faster solver might be able to solve layouts for large number of widgets.</a:t>
            </a:r>
            <a:endParaRPr lang="en-US" altLang="zh-CN" dirty="0">
              <a:solidFill>
                <a:schemeClr val="bg1"/>
              </a:solidFill>
              <a:latin typeface="Times"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bg1"/>
              </a:solidFill>
              <a:latin typeface="Times" pitchFamily="2"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17</a:t>
            </a:fld>
            <a:endParaRPr lang="en-US"/>
          </a:p>
        </p:txBody>
      </p:sp>
    </p:spTree>
    <p:extLst>
      <p:ext uri="{BB962C8B-B14F-4D97-AF65-F5344CB8AC3E}">
        <p14:creationId xmlns:p14="http://schemas.microsoft.com/office/powerpoint/2010/main" val="3350818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solidFill>
                <a:latin typeface="Times" pitchFamily="2" charset="0"/>
                <a:cs typeface="Times New Roman" panose="02020603050405020304" pitchFamily="18" charset="0"/>
              </a:rPr>
              <a:t>In conclusion, o</a:t>
            </a:r>
            <a:r>
              <a:rPr lang="zh-CN" altLang="en-US" dirty="0">
                <a:solidFill>
                  <a:schemeClr val="bg1"/>
                </a:solidFill>
                <a:latin typeface="Times" pitchFamily="2" charset="0"/>
                <a:cs typeface="Times New Roman" panose="02020603050405020304" pitchFamily="18" charset="0"/>
              </a:rPr>
              <a:t>ur </a:t>
            </a:r>
            <a:r>
              <a:rPr lang="zh-CN" altLang="en-US" b="1" dirty="0">
                <a:solidFill>
                  <a:schemeClr val="bg1"/>
                </a:solidFill>
                <a:latin typeface="Times" pitchFamily="2" charset="0"/>
                <a:cs typeface="Times New Roman" panose="02020603050405020304" pitchFamily="18" charset="0"/>
              </a:rPr>
              <a:t>ORC </a:t>
            </a:r>
            <a:r>
              <a:rPr lang="en-US" altLang="zh-CN" b="1" dirty="0">
                <a:solidFill>
                  <a:schemeClr val="bg1"/>
                </a:solidFill>
                <a:latin typeface="Times" pitchFamily="2" charset="0"/>
                <a:cs typeface="Times New Roman" panose="02020603050405020304" pitchFamily="18" charset="0"/>
              </a:rPr>
              <a:t>L</a:t>
            </a:r>
            <a:r>
              <a:rPr lang="zh-CN" altLang="en-US" b="1" dirty="0">
                <a:solidFill>
                  <a:schemeClr val="bg1"/>
                </a:solidFill>
                <a:latin typeface="Times" pitchFamily="2" charset="0"/>
                <a:cs typeface="Times New Roman" panose="02020603050405020304" pitchFamily="18" charset="0"/>
              </a:rPr>
              <a:t>ayou</a:t>
            </a:r>
            <a:r>
              <a:rPr lang="zh-CN" altLang="en-US" dirty="0">
                <a:solidFill>
                  <a:schemeClr val="bg1"/>
                </a:solidFill>
                <a:latin typeface="Times" pitchFamily="2" charset="0"/>
                <a:cs typeface="Times New Roman" panose="02020603050405020304" pitchFamily="18" charset="0"/>
              </a:rPr>
              <a:t>t is a novel GUI layout method that adds OR</a:t>
            </a:r>
            <a:r>
              <a:rPr lang="en-US" altLang="zh-CN" dirty="0">
                <a:solidFill>
                  <a:schemeClr val="bg1"/>
                </a:solidFill>
                <a:latin typeface="Times" pitchFamily="2" charset="0"/>
                <a:cs typeface="Times New Roman" panose="02020603050405020304" pitchFamily="18" charset="0"/>
              </a:rPr>
              <a:t>-</a:t>
            </a:r>
            <a:r>
              <a:rPr lang="zh-CN" altLang="en-US" dirty="0">
                <a:solidFill>
                  <a:schemeClr val="bg1"/>
                </a:solidFill>
                <a:latin typeface="Times" pitchFamily="2" charset="0"/>
                <a:cs typeface="Times New Roman" panose="02020603050405020304" pitchFamily="18" charset="0"/>
              </a:rPr>
              <a:t>constraints to standard constraint-based layout specifications.</a:t>
            </a:r>
            <a:r>
              <a:rPr lang="en-US" altLang="zh-CN" dirty="0">
                <a:solidFill>
                  <a:schemeClr val="bg1"/>
                </a:solidFill>
                <a:latin typeface="Times" pitchFamily="2" charset="0"/>
                <a:cs typeface="Times New Roman" panose="02020603050405020304" pitchFamily="18" charset="0"/>
              </a:rPr>
              <a:t> </a:t>
            </a:r>
            <a:r>
              <a:rPr lang="en-US" altLang="zh-CN" dirty="0">
                <a:solidFill>
                  <a:prstClr val="white"/>
                </a:solidFill>
                <a:latin typeface="Times New Roman" panose="02020603050405020304" pitchFamily="18" charset="0"/>
                <a:cs typeface="Times New Roman" panose="02020603050405020304" pitchFamily="18" charset="0"/>
              </a:rPr>
              <a:t>OR-constraints can unify flow layouts and conventional constraint-based layouts, which opens up many options for layouts that work across screen rotations and cases where conventional</a:t>
            </a:r>
            <a:r>
              <a:rPr lang="zh-CN" altLang="en-US" dirty="0">
                <a:solidFill>
                  <a:prstClr val="white"/>
                </a:solidFill>
                <a:latin typeface="Times New Roman" panose="02020603050405020304" pitchFamily="18" charset="0"/>
                <a:cs typeface="Times New Roman" panose="02020603050405020304" pitchFamily="18" charset="0"/>
              </a:rPr>
              <a:t> </a:t>
            </a:r>
            <a:r>
              <a:rPr lang="en-US" altLang="zh-CN" dirty="0">
                <a:solidFill>
                  <a:prstClr val="white"/>
                </a:solidFill>
                <a:latin typeface="Times New Roman" panose="02020603050405020304" pitchFamily="18" charset="0"/>
                <a:cs typeface="Times New Roman" panose="02020603050405020304" pitchFamily="18" charset="0"/>
              </a:rPr>
              <a:t>constraint-based layouts and flow layouts individually fail.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bg1"/>
              </a:solidFill>
              <a:latin typeface="Times"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solidFill>
                <a:latin typeface="Times" pitchFamily="2" charset="0"/>
                <a:cs typeface="Times New Roman" panose="02020603050405020304" pitchFamily="18" charset="0"/>
              </a:rPr>
              <a:t>We envision that our new layout method could be widely applied in </a:t>
            </a:r>
            <a:r>
              <a:rPr lang="en-US" altLang="zh-CN" dirty="0">
                <a:solidFill>
                  <a:schemeClr val="bg1"/>
                </a:solidFill>
                <a:latin typeface="Times" pitchFamily="2" charset="0"/>
                <a:cs typeface="Times New Roman" panose="02020603050405020304" pitchFamily="18" charset="0"/>
              </a:rPr>
              <a:t>many applications including </a:t>
            </a:r>
            <a:r>
              <a:rPr lang="zh-CN" altLang="en-US" dirty="0">
                <a:solidFill>
                  <a:schemeClr val="bg1"/>
                </a:solidFill>
                <a:latin typeface="Times" pitchFamily="2" charset="0"/>
                <a:cs typeface="Times New Roman" panose="02020603050405020304" pitchFamily="18" charset="0"/>
              </a:rPr>
              <a:t>modern web design, document format, and app layout.</a:t>
            </a:r>
          </a:p>
          <a:p>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18</a:t>
            </a:fld>
            <a:endParaRPr lang="en-US"/>
          </a:p>
        </p:txBody>
      </p:sp>
    </p:spTree>
    <p:extLst>
      <p:ext uri="{BB962C8B-B14F-4D97-AF65-F5344CB8AC3E}">
        <p14:creationId xmlns:p14="http://schemas.microsoft.com/office/powerpoint/2010/main" val="3667194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I</a:t>
            </a:r>
            <a:r>
              <a:rPr lang="en-US" sz="1200" b="0" i="0" kern="1200" dirty="0">
                <a:solidFill>
                  <a:schemeClr val="tx1"/>
                </a:solidFill>
                <a:effectLst/>
                <a:latin typeface="+mn-lt"/>
                <a:ea typeface="+mn-ea"/>
                <a:cs typeface="+mn-cs"/>
              </a:rPr>
              <a:t> would like to wrap up by thanking my co-authors and especially both my advisors on this project, Christof and Wolfgang, who provided a lot of support and encouragement and served as an example for me. I also really appreciate that Wolfgang let me work on this fantastic topic, without ever having seen me.</a:t>
            </a:r>
            <a:br>
              <a:rPr lang="en-US" dirty="0"/>
            </a:br>
            <a:endParaRPr lang="en-US" altLang="zh-CN" dirty="0"/>
          </a:p>
        </p:txBody>
      </p:sp>
      <p:sp>
        <p:nvSpPr>
          <p:cNvPr id="4" name="Slide Number Placeholder 3"/>
          <p:cNvSpPr>
            <a:spLocks noGrp="1"/>
          </p:cNvSpPr>
          <p:nvPr>
            <p:ph type="sldNum" sz="quarter" idx="5"/>
          </p:nvPr>
        </p:nvSpPr>
        <p:spPr/>
        <p:txBody>
          <a:bodyPr/>
          <a:lstStyle/>
          <a:p>
            <a:fld id="{034B9456-B4DA-0C4E-B94A-3D03976F6151}" type="slidenum">
              <a:rPr lang="en-US" smtClean="0"/>
              <a:t>19</a:t>
            </a:fld>
            <a:endParaRPr lang="en-US"/>
          </a:p>
        </p:txBody>
      </p:sp>
    </p:spTree>
    <p:extLst>
      <p:ext uri="{BB962C8B-B14F-4D97-AF65-F5344CB8AC3E}">
        <p14:creationId xmlns:p14="http://schemas.microsoft.com/office/powerpoint/2010/main" val="2898007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Nowadays</a:t>
            </a:r>
            <a:r>
              <a:rPr lang="zh-CN" altLang="en-US" dirty="0"/>
              <a:t> </a:t>
            </a:r>
            <a:r>
              <a:rPr lang="en-US" altLang="zh-CN" dirty="0"/>
              <a:t>designers</a:t>
            </a:r>
            <a:r>
              <a:rPr lang="zh-CN" altLang="en-US" dirty="0"/>
              <a:t> </a:t>
            </a:r>
            <a:r>
              <a:rPr lang="en-US" altLang="zh-CN" dirty="0"/>
              <a:t>have</a:t>
            </a:r>
            <a:r>
              <a:rPr lang="zh-CN" altLang="en-US" dirty="0"/>
              <a:t> </a:t>
            </a:r>
            <a:r>
              <a:rPr lang="en-US" altLang="zh-CN" dirty="0"/>
              <a:t>to</a:t>
            </a:r>
            <a:r>
              <a:rPr lang="zh-CN" altLang="en-US" dirty="0"/>
              <a:t> </a:t>
            </a:r>
            <a:r>
              <a:rPr lang="en-US" altLang="zh-CN" sz="1200" dirty="0"/>
              <a:t>create</a:t>
            </a:r>
            <a:r>
              <a:rPr lang="zh-CN" altLang="en-US" sz="1200" dirty="0"/>
              <a:t> </a:t>
            </a:r>
            <a:r>
              <a:rPr lang="en-US" altLang="zh-CN" sz="1200" dirty="0"/>
              <a:t>different</a:t>
            </a:r>
            <a:r>
              <a:rPr lang="zh-CN" altLang="en-US" sz="1200" dirty="0"/>
              <a:t> </a:t>
            </a:r>
            <a:r>
              <a:rPr lang="en-US" altLang="zh-CN" sz="1200" dirty="0"/>
              <a:t>layouts</a:t>
            </a:r>
            <a:r>
              <a:rPr lang="zh-CN" altLang="en-US" sz="1200" dirty="0"/>
              <a:t> </a:t>
            </a:r>
            <a:r>
              <a:rPr lang="en-US" altLang="zh-CN" sz="1200" dirty="0"/>
              <a:t>for</a:t>
            </a:r>
            <a:r>
              <a:rPr lang="zh-CN" altLang="en-US" sz="1200" dirty="0"/>
              <a:t> </a:t>
            </a:r>
            <a:r>
              <a:rPr lang="en-US" altLang="zh-CN" sz="1200" dirty="0"/>
              <a:t>different</a:t>
            </a:r>
            <a:r>
              <a:rPr lang="zh-CN" altLang="en-US" sz="1200" dirty="0"/>
              <a:t> </a:t>
            </a:r>
            <a:r>
              <a:rPr lang="en-US" altLang="zh-CN" sz="1200" dirty="0"/>
              <a:t>screen</a:t>
            </a:r>
            <a:r>
              <a:rPr lang="zh-CN" altLang="en-US" sz="1200" dirty="0"/>
              <a:t> </a:t>
            </a:r>
            <a:r>
              <a:rPr lang="en-US" altLang="zh-CN" sz="1200" dirty="0"/>
              <a:t>sizes</a:t>
            </a:r>
            <a:r>
              <a:rPr lang="zh-CN" altLang="en-US" sz="1200" dirty="0"/>
              <a:t> </a:t>
            </a:r>
            <a:r>
              <a:rPr lang="en-US" altLang="zh-CN" sz="1200" dirty="0"/>
              <a:t>and</a:t>
            </a:r>
            <a:r>
              <a:rPr lang="zh-CN" altLang="en-US" sz="1200" dirty="0"/>
              <a:t> </a:t>
            </a:r>
            <a:r>
              <a:rPr lang="en-US" altLang="zh-CN" sz="1200" dirty="0"/>
              <a:t>orientations</a:t>
            </a:r>
            <a:r>
              <a:rPr lang="zh-CN" altLang="en-US" sz="1200" dirty="0"/>
              <a:t> </a:t>
            </a:r>
            <a:r>
              <a:rPr lang="en-US" altLang="zh-CN" sz="1200" dirty="0"/>
              <a:t>to</a:t>
            </a:r>
            <a:r>
              <a:rPr lang="zh-CN" altLang="en-US" sz="1200" dirty="0"/>
              <a:t> </a:t>
            </a:r>
            <a:r>
              <a:rPr lang="en-US" altLang="zh-CN" sz="1200" dirty="0"/>
              <a:t>get</a:t>
            </a:r>
            <a:r>
              <a:rPr lang="zh-CN" altLang="en-US" sz="1200" dirty="0"/>
              <a:t> </a:t>
            </a:r>
            <a:r>
              <a:rPr lang="en-US" altLang="zh-CN" sz="1200" dirty="0"/>
              <a:t>desirable</a:t>
            </a:r>
            <a:r>
              <a:rPr lang="zh-CN" altLang="en-US" sz="1200" dirty="0"/>
              <a:t> </a:t>
            </a:r>
            <a:r>
              <a:rPr lang="en-US" altLang="zh-CN" sz="1200" dirty="0"/>
              <a:t>results.</a:t>
            </a:r>
            <a:r>
              <a:rPr lang="zh-CN" altLang="en-US" sz="1200" dirty="0"/>
              <a:t> </a:t>
            </a:r>
            <a:r>
              <a:rPr lang="en-US" altLang="zh-CN" sz="1200" dirty="0"/>
              <a:t>This makes GUI design more time-consuming. Also, m</a:t>
            </a:r>
            <a:r>
              <a:rPr lang="en-US" dirty="0"/>
              <a:t>ultiple specifications can be hard to maintain and to keep consistent.</a:t>
            </a:r>
          </a:p>
          <a:p>
            <a:r>
              <a:rPr lang="en-US" altLang="zh-CN" sz="1200" dirty="0"/>
              <a:t>In</a:t>
            </a:r>
            <a:r>
              <a:rPr lang="zh-CN" altLang="en-US" sz="1200" dirty="0"/>
              <a:t> </a:t>
            </a:r>
            <a:r>
              <a:rPr lang="en-US" altLang="zh-CN" sz="1200" dirty="0"/>
              <a:t>this</a:t>
            </a:r>
            <a:r>
              <a:rPr lang="zh-CN" altLang="en-US" sz="1200" dirty="0"/>
              <a:t> </a:t>
            </a:r>
            <a:r>
              <a:rPr lang="en-US" altLang="zh-CN" sz="1200" dirty="0"/>
              <a:t>project,</a:t>
            </a:r>
            <a:r>
              <a:rPr lang="zh-CN" altLang="en-US" sz="1200" dirty="0"/>
              <a:t> </a:t>
            </a:r>
            <a:r>
              <a:rPr lang="en-US" altLang="zh-CN" sz="1200" dirty="0"/>
              <a:t>our</a:t>
            </a:r>
            <a:r>
              <a:rPr lang="zh-CN" altLang="en-US" sz="1200" dirty="0"/>
              <a:t> </a:t>
            </a:r>
            <a:r>
              <a:rPr lang="en-US" altLang="zh-CN" sz="1200" dirty="0"/>
              <a:t>aim</a:t>
            </a:r>
            <a:r>
              <a:rPr lang="zh-CN" altLang="en-US" sz="1200" dirty="0"/>
              <a:t> </a:t>
            </a:r>
            <a:r>
              <a:rPr lang="en-US" altLang="zh-CN" sz="1200" dirty="0"/>
              <a:t>was</a:t>
            </a:r>
            <a:r>
              <a:rPr lang="zh-CN" altLang="en-US" sz="1200" dirty="0"/>
              <a:t> </a:t>
            </a:r>
            <a:r>
              <a:rPr lang="en-US" altLang="zh-CN" sz="1200" dirty="0"/>
              <a:t>to</a:t>
            </a:r>
            <a:r>
              <a:rPr lang="zh-CN" altLang="en-US" sz="1200" dirty="0"/>
              <a:t> </a:t>
            </a:r>
            <a:r>
              <a:rPr lang="en-US" altLang="zh-CN" dirty="0"/>
              <a:t>develop</a:t>
            </a:r>
            <a:r>
              <a:rPr lang="zh-CN" altLang="en-US" dirty="0"/>
              <a:t> </a:t>
            </a:r>
            <a:r>
              <a:rPr lang="en-US" altLang="zh-CN" dirty="0"/>
              <a:t>a</a:t>
            </a:r>
            <a:r>
              <a:rPr lang="zh-CN" altLang="en-US" dirty="0"/>
              <a:t> </a:t>
            </a:r>
            <a:r>
              <a:rPr lang="en-US" altLang="zh-CN" dirty="0"/>
              <a:t>technology</a:t>
            </a:r>
            <a:r>
              <a:rPr lang="zh-CN" altLang="en-US" dirty="0"/>
              <a:t> </a:t>
            </a:r>
            <a:r>
              <a:rPr lang="en-US" altLang="zh-CN" dirty="0"/>
              <a:t>that</a:t>
            </a:r>
            <a:r>
              <a:rPr lang="zh-CN" altLang="en-US" dirty="0"/>
              <a:t> </a:t>
            </a:r>
            <a:r>
              <a:rPr lang="en-US" dirty="0"/>
              <a:t>can adapt layouts to screens with different </a:t>
            </a:r>
            <a:r>
              <a:rPr lang="en-US" altLang="zh-CN" dirty="0"/>
              <a:t>sizes,</a:t>
            </a:r>
            <a:r>
              <a:rPr lang="zh-CN" altLang="en-US" dirty="0"/>
              <a:t> </a:t>
            </a:r>
            <a:r>
              <a:rPr lang="en-US" altLang="zh-CN" dirty="0"/>
              <a:t>orientations,</a:t>
            </a:r>
            <a:r>
              <a:rPr lang="zh-CN" altLang="en-US" dirty="0"/>
              <a:t> </a:t>
            </a:r>
            <a:r>
              <a:rPr lang="en-US" altLang="zh-CN" dirty="0"/>
              <a:t>and</a:t>
            </a:r>
            <a:r>
              <a:rPr lang="zh-CN" altLang="en-US" dirty="0"/>
              <a:t> </a:t>
            </a:r>
            <a:r>
              <a:rPr lang="en-US" dirty="0"/>
              <a:t>aspect ratios based on only </a:t>
            </a:r>
            <a:r>
              <a:rPr lang="en-US" altLang="zh-CN" dirty="0"/>
              <a:t>one</a:t>
            </a:r>
            <a:r>
              <a:rPr lang="en-US" dirty="0"/>
              <a:t> single layout specification.</a:t>
            </a:r>
          </a:p>
          <a:p>
            <a:endParaRPr lang="en-US" dirty="0"/>
          </a:p>
          <a:p>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2</a:t>
            </a:fld>
            <a:endParaRPr lang="en-US"/>
          </a:p>
        </p:txBody>
      </p:sp>
    </p:spTree>
    <p:extLst>
      <p:ext uri="{BB962C8B-B14F-4D97-AF65-F5344CB8AC3E}">
        <p14:creationId xmlns:p14="http://schemas.microsoft.com/office/powerpoint/2010/main" val="3305575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Thank you for listening.</a:t>
            </a:r>
            <a:endParaRPr lang="en-US" dirty="0"/>
          </a:p>
          <a:p>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20</a:t>
            </a:fld>
            <a:endParaRPr lang="en-US"/>
          </a:p>
        </p:txBody>
      </p:sp>
    </p:spTree>
    <p:extLst>
      <p:ext uri="{BB962C8B-B14F-4D97-AF65-F5344CB8AC3E}">
        <p14:creationId xmlns:p14="http://schemas.microsoft.com/office/powerpoint/2010/main" val="3065696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altLang="zh-CN" baseline="0" dirty="0"/>
              <a:t>Note: We</a:t>
            </a:r>
            <a:r>
              <a:rPr lang="zh-CN" altLang="en-US" baseline="0" dirty="0"/>
              <a:t> </a:t>
            </a:r>
            <a:r>
              <a:rPr lang="en-US" altLang="zh-CN" baseline="0" dirty="0"/>
              <a:t>don’t</a:t>
            </a:r>
            <a:r>
              <a:rPr lang="zh-CN" altLang="en-US" baseline="0" dirty="0"/>
              <a:t> </a:t>
            </a:r>
            <a:r>
              <a:rPr lang="en-US" altLang="zh-CN" baseline="0" dirty="0"/>
              <a:t>have</a:t>
            </a:r>
            <a:r>
              <a:rPr lang="zh-CN" altLang="en-US" baseline="0" dirty="0"/>
              <a:t> </a:t>
            </a:r>
            <a:r>
              <a:rPr lang="en-US" altLang="zh-CN" baseline="0" dirty="0"/>
              <a:t>a</a:t>
            </a:r>
            <a:r>
              <a:rPr lang="zh-CN" altLang="en-US" baseline="0" dirty="0"/>
              <a:t> </a:t>
            </a:r>
            <a:r>
              <a:rPr lang="en-US" altLang="zh-CN" baseline="0" dirty="0"/>
              <a:t>very</a:t>
            </a:r>
            <a:r>
              <a:rPr lang="zh-CN" altLang="en-US" baseline="0" dirty="0"/>
              <a:t> </a:t>
            </a:r>
            <a:r>
              <a:rPr lang="en-US" altLang="zh-CN" baseline="0" dirty="0"/>
              <a:t>good</a:t>
            </a:r>
            <a:r>
              <a:rPr lang="zh-CN" altLang="en-US" baseline="0" dirty="0"/>
              <a:t> </a:t>
            </a:r>
            <a:r>
              <a:rPr lang="en-US" altLang="zh-CN" baseline="0" dirty="0"/>
              <a:t>user</a:t>
            </a:r>
            <a:r>
              <a:rPr lang="zh-CN" altLang="en-US" baseline="0" dirty="0"/>
              <a:t> </a:t>
            </a:r>
            <a:r>
              <a:rPr lang="en-US" altLang="zh-CN" baseline="0" dirty="0"/>
              <a:t>interface</a:t>
            </a:r>
            <a:r>
              <a:rPr lang="zh-CN" altLang="en-US" baseline="0" dirty="0"/>
              <a:t> </a:t>
            </a:r>
            <a:r>
              <a:rPr lang="en-US" altLang="zh-CN" baseline="0" dirty="0"/>
              <a:t>now,</a:t>
            </a:r>
            <a:r>
              <a:rPr lang="zh-CN" altLang="en-US" baseline="0" dirty="0"/>
              <a:t> </a:t>
            </a:r>
            <a:r>
              <a:rPr lang="en-US" altLang="zh-CN" baseline="0" dirty="0"/>
              <a:t>but</a:t>
            </a:r>
            <a:r>
              <a:rPr lang="zh-CN" altLang="en-US" baseline="0" dirty="0"/>
              <a:t> </a:t>
            </a:r>
            <a:r>
              <a:rPr lang="en-US" altLang="zh-CN" baseline="0" dirty="0"/>
              <a:t>it</a:t>
            </a:r>
            <a:r>
              <a:rPr lang="zh-CN" altLang="en-US" baseline="0" dirty="0"/>
              <a:t> </a:t>
            </a:r>
            <a:r>
              <a:rPr lang="en-US" altLang="zh-CN" baseline="0" dirty="0"/>
              <a:t>is</a:t>
            </a:r>
            <a:r>
              <a:rPr lang="zh-CN" altLang="en-US" baseline="0" dirty="0"/>
              <a:t> </a:t>
            </a:r>
            <a:r>
              <a:rPr lang="en-US" altLang="zh-CN" baseline="0" dirty="0"/>
              <a:t>our</a:t>
            </a:r>
            <a:r>
              <a:rPr lang="zh-CN" altLang="en-US" baseline="0" dirty="0"/>
              <a:t> </a:t>
            </a:r>
            <a:r>
              <a:rPr lang="en-US" altLang="zh-CN" baseline="0" dirty="0"/>
              <a:t>first</a:t>
            </a:r>
            <a:r>
              <a:rPr lang="zh-CN" altLang="en-US" baseline="0" dirty="0"/>
              <a:t> </a:t>
            </a:r>
            <a:r>
              <a:rPr lang="en-US" altLang="zh-CN" baseline="0" dirty="0"/>
              <a:t>step.</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future,</a:t>
            </a:r>
            <a:r>
              <a:rPr lang="zh-CN" altLang="en-US" baseline="0" dirty="0"/>
              <a:t> </a:t>
            </a:r>
            <a:r>
              <a:rPr lang="en-US" altLang="zh-CN" baseline="0" dirty="0"/>
              <a:t>we</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altLang="zh-CN" baseline="0" dirty="0"/>
              <a:t>able</a:t>
            </a:r>
            <a:r>
              <a:rPr lang="zh-CN" altLang="en-US" baseline="0" dirty="0"/>
              <a:t> </a:t>
            </a:r>
            <a:r>
              <a:rPr lang="en-US" altLang="zh-CN" baseline="0" dirty="0"/>
              <a:t>to</a:t>
            </a:r>
            <a:r>
              <a:rPr lang="zh-CN" altLang="en-US" baseline="0" dirty="0"/>
              <a:t> </a:t>
            </a:r>
            <a:r>
              <a:rPr lang="en-US" altLang="zh-CN" baseline="0" dirty="0"/>
              <a:t>create</a:t>
            </a:r>
            <a:r>
              <a:rPr lang="zh-CN" altLang="en-US" baseline="0" dirty="0"/>
              <a:t> </a:t>
            </a:r>
            <a:r>
              <a:rPr lang="en-US" altLang="zh-CN" baseline="0" dirty="0"/>
              <a:t>a</a:t>
            </a:r>
            <a:r>
              <a:rPr lang="zh-CN" altLang="en-US" baseline="0" dirty="0"/>
              <a:t> </a:t>
            </a:r>
            <a:r>
              <a:rPr lang="en-US" altLang="zh-CN" baseline="0" dirty="0"/>
              <a:t>good</a:t>
            </a:r>
            <a:r>
              <a:rPr lang="zh-CN" altLang="en-US" baseline="0" dirty="0"/>
              <a:t> </a:t>
            </a:r>
            <a:r>
              <a:rPr lang="en-US" altLang="zh-CN" baseline="0" dirty="0"/>
              <a:t>user</a:t>
            </a:r>
            <a:r>
              <a:rPr lang="zh-CN" altLang="en-US" baseline="0" dirty="0"/>
              <a:t> </a:t>
            </a:r>
            <a:r>
              <a:rPr lang="en-US" altLang="zh-CN" baseline="0" dirty="0"/>
              <a:t>interface</a:t>
            </a:r>
            <a:r>
              <a:rPr lang="zh-CN" altLang="en-US" baseline="0" dirty="0"/>
              <a:t> </a:t>
            </a:r>
            <a:r>
              <a:rPr lang="en-US" altLang="zh-CN" baseline="0" dirty="0"/>
              <a:t>for</a:t>
            </a:r>
            <a:r>
              <a:rPr lang="zh-CN" altLang="en-US" baseline="0" dirty="0"/>
              <a:t> </a:t>
            </a:r>
            <a:r>
              <a:rPr lang="en-US" altLang="zh-CN" baseline="0" dirty="0"/>
              <a:t>people</a:t>
            </a:r>
            <a:r>
              <a:rPr lang="zh-CN" altLang="en-US" baseline="0" dirty="0"/>
              <a:t> </a:t>
            </a:r>
            <a:r>
              <a:rPr lang="en-US" altLang="zh-CN" baseline="0" dirty="0"/>
              <a:t>to</a:t>
            </a:r>
            <a:r>
              <a:rPr lang="zh-CN" altLang="en-US" baseline="0" dirty="0"/>
              <a:t> </a:t>
            </a:r>
            <a:r>
              <a:rPr lang="en-US" altLang="zh-CN" baseline="0" dirty="0"/>
              <a:t>design,</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altLang="zh-CN" baseline="0" dirty="0"/>
              <a:t>to</a:t>
            </a:r>
            <a:r>
              <a:rPr lang="zh-CN" altLang="en-US" baseline="0" dirty="0"/>
              <a:t> </a:t>
            </a:r>
            <a:r>
              <a:rPr lang="en-US" altLang="zh-CN" baseline="0" dirty="0"/>
              <a:t>quickly</a:t>
            </a:r>
            <a:r>
              <a:rPr lang="zh-CN" altLang="en-US" baseline="0" dirty="0"/>
              <a:t> </a:t>
            </a:r>
            <a:r>
              <a:rPr lang="en-US" altLang="zh-CN" baseline="0" dirty="0"/>
              <a:t>try</a:t>
            </a:r>
            <a:r>
              <a:rPr lang="zh-CN" altLang="en-US" baseline="0" dirty="0"/>
              <a:t> </a:t>
            </a:r>
            <a:r>
              <a:rPr lang="en-US" altLang="zh-CN" baseline="0" dirty="0"/>
              <a:t>different</a:t>
            </a:r>
            <a:r>
              <a:rPr lang="zh-CN" altLang="en-US" baseline="0" dirty="0"/>
              <a:t> </a:t>
            </a:r>
            <a:r>
              <a:rPr lang="en-US" altLang="zh-CN" baseline="0" dirty="0"/>
              <a:t>patterns.</a:t>
            </a:r>
            <a:endParaRPr lang="en-US" dirty="0"/>
          </a:p>
          <a:p>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21</a:t>
            </a:fld>
            <a:endParaRPr lang="en-US"/>
          </a:p>
        </p:txBody>
      </p:sp>
    </p:spTree>
    <p:extLst>
      <p:ext uri="{BB962C8B-B14F-4D97-AF65-F5344CB8AC3E}">
        <p14:creationId xmlns:p14="http://schemas.microsoft.com/office/powerpoint/2010/main" val="1089226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altLang="zh-CN" dirty="0"/>
              <a:t>Our </a:t>
            </a:r>
            <a:r>
              <a:rPr lang="en-US" dirty="0"/>
              <a:t>OR-constraints enable designers to specify multiple alternative</a:t>
            </a:r>
            <a:r>
              <a:rPr lang="en-US" altLang="zh-CN" dirty="0"/>
              <a:t>s</a:t>
            </a:r>
            <a:r>
              <a:rPr lang="zh-CN" altLang="en-US" dirty="0"/>
              <a:t> </a:t>
            </a:r>
            <a:r>
              <a:rPr lang="en-US" dirty="0"/>
              <a:t>at the same time. In this example, </a:t>
            </a:r>
            <a:r>
              <a:rPr lang="en-US" altLang="zh-CN" dirty="0"/>
              <a:t>a</a:t>
            </a:r>
            <a:r>
              <a:rPr lang="zh-CN" altLang="en-US" dirty="0"/>
              <a:t> </a:t>
            </a:r>
            <a:r>
              <a:rPr lang="en-US" altLang="zh-CN" dirty="0"/>
              <a:t>top</a:t>
            </a:r>
            <a:r>
              <a:rPr lang="zh-CN" altLang="en-US" dirty="0"/>
              <a:t> </a:t>
            </a:r>
            <a:r>
              <a:rPr lang="en-US" altLang="zh-CN" dirty="0"/>
              <a:t>toolbar</a:t>
            </a:r>
            <a:r>
              <a:rPr lang="en-US" dirty="0"/>
              <a:t> in the horizonal window can be repositioned automatically to the left when we switch to vertical screen orientation. Then, designers don’t need to design different layouts for different screen orientations. So, with OR-constraints, a single layout specification can support many different screen sizes and aspect ratios. </a:t>
            </a:r>
          </a:p>
          <a:p>
            <a:pPr algn="l"/>
            <a:endParaRPr lang="en-US" altLang="zh-CN" dirty="0">
              <a:solidFill>
                <a:schemeClr val="bg1"/>
              </a:solidFill>
            </a:endParaRPr>
          </a:p>
        </p:txBody>
      </p:sp>
      <p:sp>
        <p:nvSpPr>
          <p:cNvPr id="4" name="Slide Number Placeholder 3"/>
          <p:cNvSpPr>
            <a:spLocks noGrp="1"/>
          </p:cNvSpPr>
          <p:nvPr>
            <p:ph type="sldNum" sz="quarter" idx="5"/>
          </p:nvPr>
        </p:nvSpPr>
        <p:spPr/>
        <p:txBody>
          <a:bodyPr/>
          <a:lstStyle/>
          <a:p>
            <a:fld id="{034B9456-B4DA-0C4E-B94A-3D03976F6151}" type="slidenum">
              <a:rPr lang="en-US" smtClean="0"/>
              <a:t>22</a:t>
            </a:fld>
            <a:endParaRPr lang="en-US"/>
          </a:p>
        </p:txBody>
      </p:sp>
    </p:spTree>
    <p:extLst>
      <p:ext uri="{BB962C8B-B14F-4D97-AF65-F5344CB8AC3E}">
        <p14:creationId xmlns:p14="http://schemas.microsoft.com/office/powerpoint/2010/main" val="1902328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Flow layout is a very common type of layout.</a:t>
            </a:r>
            <a:r>
              <a:rPr lang="zh-CN" altLang="en-US" dirty="0"/>
              <a:t> </a:t>
            </a:r>
            <a:r>
              <a:rPr lang="en-US" altLang="zh-CN" dirty="0"/>
              <a:t>Whenever</a:t>
            </a:r>
            <a:r>
              <a:rPr lang="zh-CN" altLang="en-US" dirty="0"/>
              <a:t> </a:t>
            </a:r>
            <a:r>
              <a:rPr lang="en-US" altLang="zh-CN" dirty="0"/>
              <a:t>the</a:t>
            </a:r>
            <a:r>
              <a:rPr lang="zh-CN" altLang="en-US" dirty="0"/>
              <a:t> </a:t>
            </a:r>
            <a:r>
              <a:rPr lang="en-US" altLang="zh-CN" dirty="0"/>
              <a:t>screen</a:t>
            </a:r>
            <a:r>
              <a:rPr lang="zh-CN" altLang="en-US" dirty="0"/>
              <a:t> </a:t>
            </a:r>
            <a:r>
              <a:rPr lang="en-US" altLang="zh-CN" dirty="0"/>
              <a:t>size</a:t>
            </a:r>
            <a:r>
              <a:rPr lang="zh-CN" altLang="en-US" dirty="0"/>
              <a:t> </a:t>
            </a:r>
            <a:r>
              <a:rPr lang="en-US" altLang="zh-CN" dirty="0"/>
              <a:t>changes,</a:t>
            </a:r>
            <a:r>
              <a:rPr lang="zh-CN" altLang="en-US" dirty="0"/>
              <a:t> </a:t>
            </a:r>
            <a:r>
              <a:rPr lang="en-US" altLang="zh-CN" baseline="0" dirty="0"/>
              <a:t>items</a:t>
            </a:r>
            <a:r>
              <a:rPr lang="zh-CN" altLang="en-US" dirty="0"/>
              <a:t> </a:t>
            </a:r>
            <a:r>
              <a:rPr lang="en-US" altLang="zh-CN" dirty="0"/>
              <a:t>can</a:t>
            </a:r>
            <a:r>
              <a:rPr lang="zh-CN" altLang="en-US" dirty="0"/>
              <a:t> </a:t>
            </a:r>
            <a:r>
              <a:rPr lang="en-US" altLang="zh-CN" dirty="0"/>
              <a:t>reflow</a:t>
            </a:r>
            <a:r>
              <a:rPr lang="zh-CN" altLang="en-US" baseline="0" dirty="0"/>
              <a:t> </a:t>
            </a:r>
            <a:r>
              <a:rPr lang="en-US" altLang="zh-CN" baseline="0" dirty="0"/>
              <a:t>down</a:t>
            </a:r>
            <a:r>
              <a:rPr lang="zh-CN" altLang="en-US" baseline="0" dirty="0"/>
              <a:t> </a:t>
            </a:r>
            <a:r>
              <a:rPr lang="en-US" altLang="zh-CN" baseline="0" dirty="0"/>
              <a:t>the</a:t>
            </a:r>
            <a:r>
              <a:rPr lang="zh-CN" altLang="en-US" baseline="0" dirty="0"/>
              <a:t> </a:t>
            </a:r>
            <a:r>
              <a:rPr lang="en-US" altLang="zh-CN" baseline="0" dirty="0"/>
              <a:t>page</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same</a:t>
            </a:r>
            <a:r>
              <a:rPr lang="zh-CN" altLang="en-US" baseline="0" dirty="0"/>
              <a:t> </a:t>
            </a:r>
            <a:r>
              <a:rPr lang="en-US" altLang="zh-CN" baseline="0" dirty="0"/>
              <a:t>way</a:t>
            </a:r>
            <a:r>
              <a:rPr lang="zh-CN" altLang="en-US" baseline="0" dirty="0"/>
              <a:t> </a:t>
            </a:r>
            <a:r>
              <a:rPr lang="en-US" altLang="zh-CN" baseline="0" dirty="0"/>
              <a:t>we</a:t>
            </a:r>
            <a:r>
              <a:rPr lang="zh-CN" altLang="en-US" baseline="0" dirty="0"/>
              <a:t> </a:t>
            </a:r>
            <a:r>
              <a:rPr lang="en-US" altLang="zh-CN" baseline="0" dirty="0"/>
              <a:t>read</a:t>
            </a:r>
            <a:r>
              <a:rPr lang="zh-CN" altLang="en-US" baseline="0" dirty="0"/>
              <a:t> </a:t>
            </a:r>
            <a:r>
              <a:rPr lang="en-US" altLang="zh-CN" baseline="0" dirty="0"/>
              <a:t>a</a:t>
            </a:r>
            <a:r>
              <a:rPr lang="zh-CN" altLang="en-US" baseline="0" dirty="0"/>
              <a:t> </a:t>
            </a:r>
            <a:r>
              <a:rPr lang="en-US" altLang="zh-CN" baseline="0" dirty="0"/>
              <a:t>document.</a:t>
            </a:r>
            <a:r>
              <a:rPr lang="en-US" dirty="0"/>
              <a:t> For example, BBC News uses flow layout. When the screen gets smaller, some news items move to the next row</a:t>
            </a:r>
            <a:r>
              <a:rPr lang="en-US" altLang="zh-CN"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^_^</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flow layouts do not allow designers to constrain the positions and sizes of items relative to each other.</a:t>
            </a:r>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23</a:t>
            </a:fld>
            <a:endParaRPr lang="en-US"/>
          </a:p>
        </p:txBody>
      </p:sp>
    </p:spTree>
    <p:extLst>
      <p:ext uri="{BB962C8B-B14F-4D97-AF65-F5344CB8AC3E}">
        <p14:creationId xmlns:p14="http://schemas.microsoft.com/office/powerpoint/2010/main" val="147137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solidFill>
                <a:latin typeface="Times" pitchFamily="2" charset="0"/>
                <a:cs typeface="Times New Roman" panose="02020603050405020304" pitchFamily="18" charset="0"/>
              </a:rPr>
              <a:t>If</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a</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window</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does</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not</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have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enough</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space,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some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widgets</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can</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have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alternative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representations or can be made optional. In this example, list</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boxes</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can</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be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replaced</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by</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Option</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Menus and </a:t>
            </a:r>
            <a:r>
              <a:rPr lang="en-US" altLang="zh-CN" dirty="0">
                <a:solidFill>
                  <a:schemeClr val="bg1"/>
                </a:solidFill>
                <a:latin typeface="Times" pitchFamily="2" charset="0"/>
              </a:rPr>
              <a:t>some widgets in the toolbar are optional</a:t>
            </a:r>
            <a:r>
              <a:rPr lang="en-US" altLang="zh-CN" dirty="0">
                <a:solidFill>
                  <a:schemeClr val="bg1"/>
                </a:solidFill>
                <a:latin typeface="Times" pitchFamily="2" charset="0"/>
                <a:cs typeface="Times New Roman" panose="02020603050405020304" pitchFamily="18" charset="0"/>
              </a:rPr>
              <a:t>.</a:t>
            </a:r>
            <a:r>
              <a:rPr lang="zh-CN" altLang="en-US" dirty="0">
                <a:solidFill>
                  <a:schemeClr val="bg1"/>
                </a:solidFill>
                <a:latin typeface="Times" pitchFamily="2"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24</a:t>
            </a:fld>
            <a:endParaRPr lang="en-US"/>
          </a:p>
        </p:txBody>
      </p:sp>
    </p:spTree>
    <p:extLst>
      <p:ext uri="{BB962C8B-B14F-4D97-AF65-F5344CB8AC3E}">
        <p14:creationId xmlns:p14="http://schemas.microsoft.com/office/powerpoint/2010/main" val="1398071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solidFill>
                <a:latin typeface="Times" pitchFamily="2" charset="0"/>
                <a:cs typeface="Times New Roman" panose="02020603050405020304" pitchFamily="18" charset="0"/>
              </a:rPr>
              <a:t>In the previous example, Option</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Menus can replace list</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boxes.</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This</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is</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done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by</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putting</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both</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of</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them</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into</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the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layout,</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next</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to</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each</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other and using </a:t>
            </a:r>
            <a:r>
              <a:rPr lang="en-CA" altLang="zh-CN" dirty="0">
                <a:solidFill>
                  <a:schemeClr val="bg1"/>
                </a:solidFill>
                <a:latin typeface="Times" pitchFamily="2" charset="0"/>
                <a:cs typeface="Times New Roman" panose="02020603050405020304" pitchFamily="18" charset="0"/>
              </a:rPr>
              <a:t>an </a:t>
            </a:r>
            <a:r>
              <a:rPr lang="en-US" altLang="zh-CN" dirty="0">
                <a:solidFill>
                  <a:schemeClr val="bg1"/>
                </a:solidFill>
                <a:latin typeface="Times" pitchFamily="2" charset="0"/>
                <a:cs typeface="Times New Roman" panose="02020603050405020304" pitchFamily="18" charset="0"/>
              </a:rPr>
              <a:t>OR-constraint</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to</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select</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one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of</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them</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to</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be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invisible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by</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giving</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it</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a</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size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of</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bg1"/>
              </a:solidFill>
              <a:latin typeface="Times"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solidFill>
                <a:latin typeface="Times" pitchFamily="2" charset="0"/>
              </a:rPr>
              <a:t>Also, some widgets in the toolbar can be made optional. This functionality can be realized by attaching the OR-constraint</a:t>
            </a:r>
            <a:r>
              <a:rPr lang="zh-CN" altLang="en-US" dirty="0">
                <a:solidFill>
                  <a:schemeClr val="bg1"/>
                </a:solidFill>
                <a:latin typeface="Times" pitchFamily="2" charset="0"/>
              </a:rPr>
              <a:t> </a:t>
            </a:r>
            <a:r>
              <a:rPr lang="en-US" altLang="zh-CN" dirty="0">
                <a:solidFill>
                  <a:schemeClr val="bg1"/>
                </a:solidFill>
                <a:latin typeface="Times" pitchFamily="2" charset="0"/>
              </a:rPr>
              <a:t>“the</a:t>
            </a:r>
            <a:r>
              <a:rPr lang="zh-CN" altLang="en-US" dirty="0">
                <a:solidFill>
                  <a:schemeClr val="bg1"/>
                </a:solidFill>
                <a:latin typeface="Times" pitchFamily="2" charset="0"/>
              </a:rPr>
              <a:t> </a:t>
            </a:r>
            <a:r>
              <a:rPr lang="en-US" altLang="zh-CN" dirty="0">
                <a:solidFill>
                  <a:schemeClr val="bg1"/>
                </a:solidFill>
                <a:latin typeface="Times" pitchFamily="2" charset="0"/>
              </a:rPr>
              <a:t>widget</a:t>
            </a:r>
            <a:r>
              <a:rPr lang="zh-CN" altLang="en-US" dirty="0">
                <a:solidFill>
                  <a:schemeClr val="bg1"/>
                </a:solidFill>
                <a:latin typeface="Times" pitchFamily="2" charset="0"/>
              </a:rPr>
              <a:t> </a:t>
            </a:r>
            <a:r>
              <a:rPr lang="en-US" altLang="zh-CN" dirty="0">
                <a:solidFill>
                  <a:schemeClr val="bg1"/>
                </a:solidFill>
                <a:latin typeface="Times" pitchFamily="2" charset="0"/>
              </a:rPr>
              <a:t>has</a:t>
            </a:r>
            <a:r>
              <a:rPr lang="zh-CN" altLang="en-US" dirty="0">
                <a:solidFill>
                  <a:schemeClr val="bg1"/>
                </a:solidFill>
                <a:latin typeface="Times" pitchFamily="2" charset="0"/>
              </a:rPr>
              <a:t> </a:t>
            </a:r>
            <a:r>
              <a:rPr lang="en-US" altLang="zh-CN" dirty="0">
                <a:solidFill>
                  <a:schemeClr val="bg1"/>
                </a:solidFill>
                <a:latin typeface="Times" pitchFamily="2" charset="0"/>
              </a:rPr>
              <a:t>zero</a:t>
            </a:r>
            <a:r>
              <a:rPr lang="zh-CN" altLang="en-US" dirty="0">
                <a:solidFill>
                  <a:schemeClr val="bg1"/>
                </a:solidFill>
                <a:latin typeface="Times" pitchFamily="2" charset="0"/>
              </a:rPr>
              <a:t> </a:t>
            </a:r>
            <a:r>
              <a:rPr lang="en-US" altLang="zh-CN" dirty="0">
                <a:solidFill>
                  <a:schemeClr val="bg1"/>
                </a:solidFill>
                <a:latin typeface="Times" pitchFamily="2" charset="0"/>
              </a:rPr>
              <a:t>size</a:t>
            </a:r>
            <a:r>
              <a:rPr lang="zh-CN" altLang="en-US" dirty="0">
                <a:solidFill>
                  <a:schemeClr val="bg1"/>
                </a:solidFill>
                <a:latin typeface="Times" pitchFamily="2" charset="0"/>
              </a:rPr>
              <a:t> </a:t>
            </a:r>
            <a:r>
              <a:rPr lang="en-US" altLang="zh-CN" dirty="0">
                <a:solidFill>
                  <a:schemeClr val="bg1"/>
                </a:solidFill>
                <a:latin typeface="Times" pitchFamily="2" charset="0"/>
              </a:rPr>
              <a:t>OR</a:t>
            </a:r>
            <a:r>
              <a:rPr lang="zh-CN" altLang="en-US" dirty="0">
                <a:solidFill>
                  <a:schemeClr val="bg1"/>
                </a:solidFill>
                <a:latin typeface="Times" pitchFamily="2" charset="0"/>
              </a:rPr>
              <a:t> </a:t>
            </a:r>
            <a:r>
              <a:rPr lang="en-US" altLang="zh-CN" dirty="0">
                <a:solidFill>
                  <a:schemeClr val="bg1"/>
                </a:solidFill>
                <a:latin typeface="Times" pitchFamily="2" charset="0"/>
              </a:rPr>
              <a:t>nonzero</a:t>
            </a:r>
            <a:r>
              <a:rPr lang="zh-CN" altLang="en-US" dirty="0">
                <a:solidFill>
                  <a:schemeClr val="bg1"/>
                </a:solidFill>
                <a:latin typeface="Times" pitchFamily="2" charset="0"/>
              </a:rPr>
              <a:t> </a:t>
            </a:r>
            <a:r>
              <a:rPr lang="en-US" altLang="zh-CN" dirty="0">
                <a:solidFill>
                  <a:schemeClr val="bg1"/>
                </a:solidFill>
                <a:latin typeface="Times" pitchFamily="2" charset="0"/>
              </a:rPr>
              <a:t>size”</a:t>
            </a:r>
            <a:r>
              <a:rPr lang="zh-CN" altLang="en-US" dirty="0">
                <a:solidFill>
                  <a:schemeClr val="bg1"/>
                </a:solidFill>
                <a:latin typeface="Times" pitchFamily="2" charset="0"/>
              </a:rPr>
              <a:t> </a:t>
            </a:r>
            <a:r>
              <a:rPr lang="en-US" altLang="zh-CN" dirty="0">
                <a:solidFill>
                  <a:schemeClr val="bg1"/>
                </a:solidFill>
                <a:latin typeface="Times" pitchFamily="2" charset="0"/>
              </a:rPr>
              <a:t>to</a:t>
            </a:r>
            <a:r>
              <a:rPr lang="zh-CN" altLang="en-US" dirty="0">
                <a:solidFill>
                  <a:schemeClr val="bg1"/>
                </a:solidFill>
                <a:latin typeface="Times" pitchFamily="2" charset="0"/>
              </a:rPr>
              <a:t> </a:t>
            </a:r>
            <a:r>
              <a:rPr lang="en-US" altLang="zh-CN" dirty="0">
                <a:solidFill>
                  <a:schemeClr val="bg1"/>
                </a:solidFill>
                <a:latin typeface="Times" pitchFamily="2" charset="0"/>
              </a:rPr>
              <a:t>an</a:t>
            </a:r>
            <a:r>
              <a:rPr lang="zh-CN" altLang="en-US" dirty="0">
                <a:solidFill>
                  <a:schemeClr val="bg1"/>
                </a:solidFill>
                <a:latin typeface="Times" pitchFamily="2" charset="0"/>
              </a:rPr>
              <a:t> </a:t>
            </a:r>
            <a:r>
              <a:rPr lang="en-US" altLang="zh-CN" dirty="0">
                <a:solidFill>
                  <a:schemeClr val="bg1"/>
                </a:solidFill>
                <a:latin typeface="Times" pitchFamily="2" charset="0"/>
              </a:rPr>
              <a:t>optional</a:t>
            </a:r>
            <a:r>
              <a:rPr lang="zh-CN" altLang="en-US" dirty="0">
                <a:solidFill>
                  <a:schemeClr val="bg1"/>
                </a:solidFill>
                <a:latin typeface="Times" pitchFamily="2" charset="0"/>
              </a:rPr>
              <a:t> </a:t>
            </a:r>
            <a:r>
              <a:rPr lang="en-US" altLang="zh-CN" dirty="0">
                <a:solidFill>
                  <a:schemeClr val="bg1"/>
                </a:solidFill>
                <a:latin typeface="Times" pitchFamily="2" charset="0"/>
              </a:rPr>
              <a:t>widgets. We give higher weight to the case that the widget exists. The weight W depends on the priority assigned to each widget. When the window gets smaller, widgets with lower weights disappear before those with higher weights.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bg1"/>
              </a:solidFill>
              <a:latin typeface="Time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solidFill>
                <a:latin typeface="Times" pitchFamily="2" charset="0"/>
              </a:rPr>
              <a:t>[HCI</a:t>
            </a:r>
            <a:r>
              <a:rPr lang="zh-CN" altLang="en-US" dirty="0">
                <a:solidFill>
                  <a:schemeClr val="bg1"/>
                </a:solidFill>
                <a:latin typeface="Times" pitchFamily="2" charset="0"/>
              </a:rPr>
              <a:t> </a:t>
            </a:r>
            <a:r>
              <a:rPr lang="en-US" altLang="zh-CN" dirty="0">
                <a:solidFill>
                  <a:schemeClr val="bg1"/>
                </a:solidFill>
                <a:latin typeface="Times" pitchFamily="2" charset="0"/>
              </a:rPr>
              <a:t>people</a:t>
            </a:r>
            <a:r>
              <a:rPr lang="zh-CN" altLang="en-US" dirty="0">
                <a:solidFill>
                  <a:schemeClr val="bg1"/>
                </a:solidFill>
                <a:latin typeface="Times" pitchFamily="2" charset="0"/>
              </a:rPr>
              <a:t> </a:t>
            </a:r>
            <a:r>
              <a:rPr lang="en-US" altLang="zh-CN" dirty="0">
                <a:solidFill>
                  <a:schemeClr val="bg1"/>
                </a:solidFill>
                <a:latin typeface="Times" pitchFamily="2" charset="0"/>
              </a:rPr>
              <a:t>said</a:t>
            </a:r>
            <a:r>
              <a:rPr lang="zh-CN" altLang="en-US" dirty="0">
                <a:solidFill>
                  <a:schemeClr val="bg1"/>
                </a:solidFill>
                <a:latin typeface="Times" pitchFamily="2" charset="0"/>
              </a:rPr>
              <a:t> </a:t>
            </a:r>
            <a:r>
              <a:rPr lang="en-US" altLang="zh-CN" dirty="0">
                <a:solidFill>
                  <a:schemeClr val="bg1"/>
                </a:solidFill>
                <a:latin typeface="Times" pitchFamily="2" charset="0"/>
              </a:rPr>
              <a:t>these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are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too</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hard</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to</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follow!</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Let’s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remove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it..</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Comments: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”All</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of</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these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things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on</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left</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is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how</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you</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formalize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this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into</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an</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optimization</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problem.</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This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is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what</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you</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pass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on</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solver.</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You</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are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not</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expecting</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users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to</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do</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this.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This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is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what</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kind</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of</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coding</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you</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did.</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It</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is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not</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important</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how</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you</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achieve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it.</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aseline="0" dirty="0">
              <a:solidFill>
                <a:schemeClr val="bg1"/>
              </a:solidFill>
              <a:latin typeface="Time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solidFill>
                  <a:schemeClr val="bg1"/>
                </a:solidFill>
                <a:latin typeface="Times" pitchFamily="2" charset="0"/>
              </a:rPr>
              <a:t>Alternative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thoughts: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designer</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would</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specify</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that</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some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menu</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items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in</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yellow</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here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are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less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important.</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So</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when</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you</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change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size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of</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window,</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they</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disappear.</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As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window</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shrinks,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shrinking</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happens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based</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on</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priority</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and</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solver</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understand</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that</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by</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the</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way</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it</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is</a:t>
            </a:r>
            <a:r>
              <a:rPr lang="zh-CN" altLang="en-US" baseline="0" dirty="0">
                <a:solidFill>
                  <a:schemeClr val="bg1"/>
                </a:solidFill>
                <a:latin typeface="Times" pitchFamily="2" charset="0"/>
              </a:rPr>
              <a:t> </a:t>
            </a:r>
            <a:r>
              <a:rPr lang="en-US" altLang="zh-CN" baseline="0" dirty="0">
                <a:solidFill>
                  <a:schemeClr val="bg1"/>
                </a:solidFill>
                <a:latin typeface="Times" pitchFamily="2" charset="0"/>
              </a:rPr>
              <a:t>formulated.</a:t>
            </a:r>
            <a:r>
              <a:rPr lang="zh-CN" altLang="en-US" baseline="0" dirty="0">
                <a:solidFill>
                  <a:schemeClr val="bg1"/>
                </a:solidFill>
                <a:latin typeface="Times" pitchFamily="2" charset="0"/>
              </a:rPr>
              <a:t> </a:t>
            </a:r>
            <a:endParaRPr lang="en-US" altLang="zh-CN" dirty="0">
              <a:solidFill>
                <a:schemeClr val="bg1"/>
              </a:solidFill>
              <a:latin typeface="Times" pitchFamily="2" charset="0"/>
            </a:endParaRPr>
          </a:p>
          <a:p>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25</a:t>
            </a:fld>
            <a:endParaRPr lang="en-US"/>
          </a:p>
        </p:txBody>
      </p:sp>
    </p:spTree>
    <p:extLst>
      <p:ext uri="{BB962C8B-B14F-4D97-AF65-F5344CB8AC3E}">
        <p14:creationId xmlns:p14="http://schemas.microsoft.com/office/powerpoint/2010/main" val="1148659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Such</a:t>
            </a:r>
            <a:r>
              <a:rPr lang="zh-CN" altLang="en-US" dirty="0"/>
              <a:t> </a:t>
            </a:r>
            <a:r>
              <a:rPr lang="en-US" altLang="zh-CN" dirty="0"/>
              <a:t>patterns</a:t>
            </a:r>
            <a:r>
              <a:rPr lang="zh-CN" altLang="en-US" dirty="0"/>
              <a:t> </a:t>
            </a:r>
            <a:r>
              <a:rPr lang="en-US" altLang="zh-CN" dirty="0"/>
              <a:t>are</a:t>
            </a:r>
            <a:r>
              <a:rPr lang="zh-CN" altLang="en-US" dirty="0"/>
              <a:t> </a:t>
            </a:r>
            <a:r>
              <a:rPr lang="en-US" altLang="zh-CN" dirty="0"/>
              <a:t>used, e.g., already by the </a:t>
            </a:r>
            <a:r>
              <a:rPr lang="en-US" sz="1200" b="0" i="0" u="none" strike="noStrike" kern="1200" dirty="0">
                <a:solidFill>
                  <a:schemeClr val="tx1"/>
                </a:solidFill>
                <a:effectLst/>
                <a:latin typeface="+mn-lt"/>
                <a:ea typeface="+mn-ea"/>
                <a:cs typeface="+mn-cs"/>
              </a:rPr>
              <a:t>MS Word ribbon menu, but this functionality </a:t>
            </a:r>
            <a:r>
              <a:rPr lang="en-US" sz="1200" b="0" i="0" u="none" strike="noStrike" kern="1200">
                <a:solidFill>
                  <a:schemeClr val="tx1"/>
                </a:solidFill>
                <a:effectLst/>
                <a:latin typeface="+mn-lt"/>
                <a:ea typeface="+mn-ea"/>
                <a:cs typeface="+mn-cs"/>
              </a:rPr>
              <a:t>is hardcoded.</a:t>
            </a:r>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26</a:t>
            </a:fld>
            <a:endParaRPr lang="en-US"/>
          </a:p>
        </p:txBody>
      </p:sp>
    </p:spTree>
    <p:extLst>
      <p:ext uri="{BB962C8B-B14F-4D97-AF65-F5344CB8AC3E}">
        <p14:creationId xmlns:p14="http://schemas.microsoft.com/office/powerpoint/2010/main" val="1371822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solidFill>
                <a:latin typeface="Times" pitchFamily="2" charset="0"/>
              </a:rPr>
              <a:t>In the </a:t>
            </a:r>
            <a:r>
              <a:rPr lang="en-US" altLang="zh-CN" b="1" dirty="0">
                <a:solidFill>
                  <a:schemeClr val="bg1"/>
                </a:solidFill>
                <a:latin typeface="Times" pitchFamily="2" charset="0"/>
              </a:rPr>
              <a:t>Cross-cutting Layout Pattern</a:t>
            </a:r>
            <a:r>
              <a:rPr lang="en-US" altLang="zh-CN" dirty="0">
                <a:solidFill>
                  <a:schemeClr val="bg1"/>
                </a:solidFill>
                <a:latin typeface="Times" pitchFamily="2" charset="0"/>
              </a:rPr>
              <a:t>, the top toolbar is a horizontal flow and the left toolbar is a vertical one. The toolbars can automatically transform into multiple rows or columns as the screen size changes. </a:t>
            </a:r>
          </a:p>
          <a:p>
            <a:endParaRPr lang="en-US" baseline="0" dirty="0"/>
          </a:p>
          <a:p>
            <a:r>
              <a:rPr lang="en-US" dirty="0"/>
              <a:t>In this example, </a:t>
            </a:r>
            <a:r>
              <a:rPr lang="en-US" altLang="zh-CN" dirty="0"/>
              <a:t>t</a:t>
            </a:r>
            <a:r>
              <a:rPr lang="en-US" altLang="zh-CN" baseline="0" dirty="0"/>
              <a:t>he</a:t>
            </a:r>
            <a:r>
              <a:rPr lang="zh-CN" altLang="en-US" baseline="0" dirty="0"/>
              <a:t> </a:t>
            </a:r>
            <a:r>
              <a:rPr lang="en-US" altLang="zh-CN" baseline="0" dirty="0"/>
              <a:t>designers</a:t>
            </a:r>
            <a:r>
              <a:rPr lang="zh-CN" altLang="en-US" baseline="0" dirty="0"/>
              <a:t> </a:t>
            </a:r>
            <a:r>
              <a:rPr lang="en-US" altLang="zh-CN" baseline="0" dirty="0"/>
              <a:t>would</a:t>
            </a:r>
            <a:r>
              <a:rPr lang="zh-CN" altLang="en-US" baseline="0" dirty="0"/>
              <a:t> </a:t>
            </a:r>
            <a:r>
              <a:rPr lang="en-US" altLang="zh-CN" baseline="0" dirty="0"/>
              <a:t>only</a:t>
            </a:r>
            <a:r>
              <a:rPr lang="zh-CN" altLang="en-US" baseline="0" dirty="0"/>
              <a:t> </a:t>
            </a:r>
            <a:r>
              <a:rPr lang="en-US" altLang="zh-CN" baseline="0" dirty="0"/>
              <a:t>need</a:t>
            </a:r>
            <a:r>
              <a:rPr lang="zh-CN" altLang="en-US" baseline="0" dirty="0"/>
              <a:t> </a:t>
            </a:r>
            <a:r>
              <a:rPr lang="en-US" altLang="zh-CN" baseline="0" dirty="0"/>
              <a:t>to</a:t>
            </a:r>
            <a:r>
              <a:rPr lang="zh-CN" altLang="en-US" baseline="0" dirty="0"/>
              <a:t> </a:t>
            </a:r>
            <a:r>
              <a:rPr lang="en-US" altLang="zh-CN" baseline="0" dirty="0"/>
              <a:t>specify</a:t>
            </a:r>
            <a:r>
              <a:rPr lang="zh-CN" altLang="en-US" baseline="0" dirty="0"/>
              <a:t> </a:t>
            </a:r>
            <a:r>
              <a:rPr lang="en-US" altLang="zh-CN" baseline="0" dirty="0"/>
              <a:t>that the</a:t>
            </a:r>
            <a:r>
              <a:rPr lang="zh-CN" altLang="en-US" baseline="0" dirty="0"/>
              <a:t> </a:t>
            </a:r>
            <a:r>
              <a:rPr lang="en-US" altLang="zh-CN" baseline="0" dirty="0"/>
              <a:t>buttons</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left</a:t>
            </a:r>
            <a:r>
              <a:rPr lang="zh-CN" altLang="en-US" baseline="0" dirty="0"/>
              <a:t> </a:t>
            </a:r>
            <a:r>
              <a:rPr lang="en-US" altLang="zh-CN" baseline="0" dirty="0"/>
              <a:t>toolbar</a:t>
            </a:r>
            <a:r>
              <a:rPr lang="zh-CN" altLang="en-US" baseline="0" dirty="0"/>
              <a:t> </a:t>
            </a:r>
            <a:r>
              <a:rPr lang="en-US" altLang="zh-CN" baseline="0" dirty="0"/>
              <a:t>are</a:t>
            </a:r>
            <a:r>
              <a:rPr lang="zh-CN" altLang="en-US" baseline="0" dirty="0"/>
              <a:t> </a:t>
            </a:r>
            <a:r>
              <a:rPr lang="en-CA" altLang="zh-CN" baseline="0" dirty="0"/>
              <a:t>a </a:t>
            </a:r>
            <a:r>
              <a:rPr lang="en-US" altLang="zh-CN" baseline="0" dirty="0"/>
              <a:t>vertical</a:t>
            </a:r>
            <a:r>
              <a:rPr lang="zh-CN" altLang="en-US" baseline="0" dirty="0"/>
              <a:t> </a:t>
            </a:r>
            <a:r>
              <a:rPr lang="en-US" altLang="zh-CN" baseline="0" dirty="0"/>
              <a:t>flow ^_^,</a:t>
            </a:r>
            <a:r>
              <a:rPr lang="zh-CN" altLang="en-US" baseline="0" dirty="0"/>
              <a:t> </a:t>
            </a:r>
            <a:r>
              <a:rPr lang="en-US" altLang="zh-CN" baseline="0" dirty="0"/>
              <a:t>then</a:t>
            </a:r>
            <a:r>
              <a:rPr lang="zh-CN" altLang="en-US" baseline="0" dirty="0"/>
              <a:t> </a:t>
            </a:r>
            <a:r>
              <a:rPr lang="en-US" altLang="zh-CN" baseline="0" dirty="0"/>
              <a:t>the</a:t>
            </a:r>
            <a:r>
              <a:rPr lang="zh-CN" altLang="en-US" baseline="0" dirty="0"/>
              <a:t> </a:t>
            </a:r>
            <a:r>
              <a:rPr lang="en-US" altLang="zh-CN" baseline="0" dirty="0"/>
              <a:t>system</a:t>
            </a:r>
            <a:r>
              <a:rPr lang="zh-CN" altLang="en-US" baseline="0" dirty="0"/>
              <a:t> </a:t>
            </a:r>
            <a:r>
              <a:rPr lang="en-US" altLang="zh-CN" baseline="0" dirty="0"/>
              <a:t>attaches</a:t>
            </a:r>
            <a:r>
              <a:rPr lang="zh-CN" altLang="en-US" baseline="0" dirty="0"/>
              <a:t> </a:t>
            </a:r>
            <a:r>
              <a:rPr lang="en-US" altLang="zh-CN" baseline="0" dirty="0"/>
              <a:t>the</a:t>
            </a:r>
            <a:r>
              <a:rPr lang="zh-CN" altLang="en-US" baseline="0" dirty="0"/>
              <a:t> </a:t>
            </a:r>
            <a:r>
              <a:rPr lang="en-US" altLang="zh-CN" baseline="0" dirty="0"/>
              <a:t>constraint</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bottom</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previous</a:t>
            </a:r>
            <a:r>
              <a:rPr lang="zh-CN" altLang="en-US" baseline="0" dirty="0"/>
              <a:t> </a:t>
            </a:r>
            <a:r>
              <a:rPr lang="en-US" altLang="zh-CN" baseline="0" dirty="0"/>
              <a:t>button</a:t>
            </a:r>
            <a:r>
              <a:rPr lang="zh-CN" altLang="en-US" baseline="0" dirty="0"/>
              <a:t> </a:t>
            </a:r>
            <a:r>
              <a:rPr lang="en-US" altLang="zh-CN" baseline="0" dirty="0"/>
              <a:t>OR</a:t>
            </a:r>
            <a:r>
              <a:rPr lang="zh-CN" altLang="en-US" baseline="0" dirty="0"/>
              <a:t> </a:t>
            </a:r>
            <a:r>
              <a:rPr lang="en-US" altLang="zh-CN" baseline="0" dirty="0"/>
              <a:t>at</a:t>
            </a:r>
            <a:r>
              <a:rPr lang="zh-CN" altLang="en-US" baseline="0" dirty="0"/>
              <a:t> </a:t>
            </a:r>
            <a:r>
              <a:rPr lang="en-US" altLang="zh-CN" baseline="0" dirty="0"/>
              <a:t>the</a:t>
            </a:r>
            <a:r>
              <a:rPr lang="zh-CN" altLang="en-US" baseline="0" dirty="0"/>
              <a:t> </a:t>
            </a:r>
            <a:r>
              <a:rPr lang="en-US" altLang="zh-CN" baseline="0" dirty="0"/>
              <a:t>beginning</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next</a:t>
            </a:r>
            <a:r>
              <a:rPr lang="zh-CN" altLang="en-US" baseline="0" dirty="0"/>
              <a:t> </a:t>
            </a:r>
            <a:r>
              <a:rPr lang="en-US" altLang="zh-CN" baseline="0" dirty="0"/>
              <a:t>column”</a:t>
            </a:r>
            <a:r>
              <a:rPr lang="zh-CN" altLang="en-US" baseline="0" dirty="0"/>
              <a:t> </a:t>
            </a:r>
            <a:r>
              <a:rPr lang="en-US" altLang="zh-CN" baseline="0" dirty="0"/>
              <a:t>to</a:t>
            </a:r>
            <a:r>
              <a:rPr lang="zh-CN" altLang="en-US" baseline="0" dirty="0"/>
              <a:t> </a:t>
            </a:r>
            <a:r>
              <a:rPr lang="en-US" altLang="zh-CN" baseline="0" dirty="0"/>
              <a:t>all</a:t>
            </a:r>
            <a:r>
              <a:rPr lang="zh-CN" altLang="en-US" baseline="0" dirty="0"/>
              <a:t> </a:t>
            </a:r>
            <a:r>
              <a:rPr lang="en-US" altLang="zh-CN" baseline="0" dirty="0"/>
              <a:t>the</a:t>
            </a:r>
            <a:r>
              <a:rPr lang="zh-CN" altLang="en-US" baseline="0" dirty="0"/>
              <a:t> </a:t>
            </a:r>
            <a:r>
              <a:rPr lang="en-US" altLang="zh-CN" baseline="0" dirty="0"/>
              <a:t>buttons</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left</a:t>
            </a:r>
            <a:r>
              <a:rPr lang="zh-CN" altLang="en-US" baseline="0" dirty="0"/>
              <a:t> </a:t>
            </a:r>
            <a:r>
              <a:rPr lang="en-US" altLang="zh-CN" baseline="0" dirty="0"/>
              <a:t>toolbar</a:t>
            </a:r>
            <a:r>
              <a:rPr lang="zh-CN" altLang="en-US" baseline="0" dirty="0"/>
              <a:t> </a:t>
            </a:r>
            <a:r>
              <a:rPr lang="en-US" altLang="zh-CN" baseline="0" dirty="0"/>
              <a:t>and</a:t>
            </a:r>
            <a:r>
              <a:rPr lang="zh-CN" altLang="en-US" baseline="0" dirty="0"/>
              <a:t> </a:t>
            </a:r>
            <a:r>
              <a:rPr lang="en-US" altLang="zh-CN" baseline="0" dirty="0"/>
              <a:t>solves</a:t>
            </a:r>
            <a:r>
              <a:rPr lang="zh-CN" altLang="en-US" baseline="0" dirty="0"/>
              <a:t> </a:t>
            </a:r>
            <a:r>
              <a:rPr lang="en-US" altLang="zh-CN" baseline="0" dirty="0"/>
              <a:t>the layout</a:t>
            </a:r>
            <a:r>
              <a:rPr lang="zh-CN" altLang="en-US" baseline="0" dirty="0"/>
              <a:t> </a:t>
            </a:r>
            <a:r>
              <a:rPr lang="en-US" altLang="zh-CN" baseline="0" dirty="0"/>
              <a:t>automatically. </a:t>
            </a:r>
            <a:endParaRPr lang="zh-CN" altLang="en-US" dirty="0">
              <a:solidFill>
                <a:schemeClr val="bg1"/>
              </a:solidFill>
              <a:latin typeface="Times" pitchFamily="2" charset="0"/>
            </a:endParaRPr>
          </a:p>
          <a:p>
            <a:r>
              <a:rPr lang="en-US" dirty="0"/>
              <a:t>^_^. ^_^</a:t>
            </a:r>
          </a:p>
          <a:p>
            <a:r>
              <a:rPr lang="en-US" altLang="zh-CN" dirty="0"/>
              <a:t>W</a:t>
            </a:r>
            <a:r>
              <a:rPr lang="en-US" dirty="0"/>
              <a:t>e can see that when</a:t>
            </a:r>
            <a:r>
              <a:rPr lang="zh-CN" altLang="en-US" dirty="0"/>
              <a:t> </a:t>
            </a:r>
            <a:r>
              <a:rPr lang="en-CA" altLang="zh-CN" dirty="0"/>
              <a:t>you reduce the </a:t>
            </a:r>
            <a:r>
              <a:rPr lang="en-US" baseline="0" dirty="0"/>
              <a:t>height of the window, the left toolbar</a:t>
            </a:r>
            <a:r>
              <a:rPr lang="zh-CN" altLang="en-US" baseline="0" dirty="0"/>
              <a:t> </a:t>
            </a:r>
            <a:r>
              <a:rPr lang="en-US" baseline="0" dirty="0"/>
              <a:t>automatically ^_^ ^_^ transforms into two columns to contain all the widgets in it.</a:t>
            </a:r>
          </a:p>
          <a:p>
            <a:endParaRPr lang="en-US" baseline="0" dirty="0"/>
          </a:p>
          <a:p>
            <a:r>
              <a:rPr lang="en-US" altLang="zh-CN" baseline="0" dirty="0"/>
              <a:t>Note:</a:t>
            </a:r>
            <a:r>
              <a:rPr lang="zh-CN" altLang="en-US" baseline="0" dirty="0"/>
              <a:t> </a:t>
            </a:r>
            <a:r>
              <a:rPr lang="en-US" dirty="0"/>
              <a:t>At the moment the slide misses the point of cross-cutting: the main thing here is the cross-cutting constraints (i.e. constraints between two different flow layouts, cross-cutting the usual GUI hierarchy), which ensure that the widgets in the toolbars have sizes consistent with one another (i.e. the same sizes here).</a:t>
            </a:r>
            <a:endParaRPr lang="en-US" baseline="0" dirty="0"/>
          </a:p>
        </p:txBody>
      </p:sp>
      <p:sp>
        <p:nvSpPr>
          <p:cNvPr id="4" name="Slide Number Placeholder 3"/>
          <p:cNvSpPr>
            <a:spLocks noGrp="1"/>
          </p:cNvSpPr>
          <p:nvPr>
            <p:ph type="sldNum" sz="quarter" idx="5"/>
          </p:nvPr>
        </p:nvSpPr>
        <p:spPr/>
        <p:txBody>
          <a:bodyPr/>
          <a:lstStyle/>
          <a:p>
            <a:fld id="{034B9456-B4DA-0C4E-B94A-3D03976F6151}" type="slidenum">
              <a:rPr lang="en-US" smtClean="0"/>
              <a:t>27</a:t>
            </a:fld>
            <a:endParaRPr lang="en-US"/>
          </a:p>
        </p:txBody>
      </p:sp>
    </p:spTree>
    <p:extLst>
      <p:ext uri="{BB962C8B-B14F-4D97-AF65-F5344CB8AC3E}">
        <p14:creationId xmlns:p14="http://schemas.microsoft.com/office/powerpoint/2010/main" val="3350385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solidFill>
                <a:latin typeface="Times" pitchFamily="2" charset="0"/>
                <a:cs typeface="Times New Roman" panose="02020603050405020304" pitchFamily="18" charset="0"/>
              </a:rPr>
              <a:t>In conclusion, o</a:t>
            </a:r>
            <a:r>
              <a:rPr lang="zh-CN" altLang="en-US" dirty="0">
                <a:solidFill>
                  <a:schemeClr val="bg1"/>
                </a:solidFill>
                <a:latin typeface="Times" pitchFamily="2" charset="0"/>
                <a:cs typeface="Times New Roman" panose="02020603050405020304" pitchFamily="18" charset="0"/>
              </a:rPr>
              <a:t>ur </a:t>
            </a:r>
            <a:r>
              <a:rPr lang="zh-CN" altLang="en-US" b="1" dirty="0">
                <a:solidFill>
                  <a:schemeClr val="bg1"/>
                </a:solidFill>
                <a:latin typeface="Times" pitchFamily="2" charset="0"/>
                <a:cs typeface="Times New Roman" panose="02020603050405020304" pitchFamily="18" charset="0"/>
              </a:rPr>
              <a:t>ORC </a:t>
            </a:r>
            <a:r>
              <a:rPr lang="en-US" altLang="zh-CN" b="1" dirty="0">
                <a:solidFill>
                  <a:schemeClr val="bg1"/>
                </a:solidFill>
                <a:latin typeface="Times" pitchFamily="2" charset="0"/>
                <a:cs typeface="Times New Roman" panose="02020603050405020304" pitchFamily="18" charset="0"/>
              </a:rPr>
              <a:t>L</a:t>
            </a:r>
            <a:r>
              <a:rPr lang="zh-CN" altLang="en-US" b="1" dirty="0">
                <a:solidFill>
                  <a:schemeClr val="bg1"/>
                </a:solidFill>
                <a:latin typeface="Times" pitchFamily="2" charset="0"/>
                <a:cs typeface="Times New Roman" panose="02020603050405020304" pitchFamily="18" charset="0"/>
              </a:rPr>
              <a:t>ayou</a:t>
            </a:r>
            <a:r>
              <a:rPr lang="zh-CN" altLang="en-US" dirty="0">
                <a:solidFill>
                  <a:schemeClr val="bg1"/>
                </a:solidFill>
                <a:latin typeface="Times" pitchFamily="2" charset="0"/>
                <a:cs typeface="Times New Roman" panose="02020603050405020304" pitchFamily="18" charset="0"/>
              </a:rPr>
              <a:t>t is a novel GUI layout method that adds OR-constraints to standard constraint-based layout specifications.</a:t>
            </a:r>
            <a:r>
              <a:rPr lang="en-US" altLang="zh-CN" dirty="0">
                <a:solidFill>
                  <a:schemeClr val="bg1"/>
                </a:solidFill>
                <a:latin typeface="Times" pitchFamily="2" charset="0"/>
                <a:cs typeface="Times New Roman" panose="02020603050405020304" pitchFamily="18" charset="0"/>
              </a:rPr>
              <a:t> </a:t>
            </a:r>
            <a:r>
              <a:rPr lang="en-US" altLang="zh-CN" dirty="0">
                <a:solidFill>
                  <a:prstClr val="white"/>
                </a:solidFill>
                <a:latin typeface="Times New Roman" panose="02020603050405020304" pitchFamily="18" charset="0"/>
                <a:cs typeface="Times New Roman" panose="02020603050405020304" pitchFamily="18" charset="0"/>
              </a:rPr>
              <a:t>OR-constraints can unify flow layouts and conventional constraint-based layouts, which opens up options for layouts that work across screen rotations and cases where constraint-based layouts and flow layouts individually fail.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bg1"/>
                </a:solidFill>
                <a:latin typeface="Times" pitchFamily="2" charset="0"/>
                <a:cs typeface="Times New Roman" panose="02020603050405020304" pitchFamily="18" charset="0"/>
              </a:rPr>
              <a:t>####</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[HCI</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people</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think</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I</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should</a:t>
            </a:r>
            <a:r>
              <a:rPr lang="zh-CN" altLang="en-US" dirty="0">
                <a:solidFill>
                  <a:schemeClr val="bg1"/>
                </a:solidFill>
                <a:latin typeface="Times" pitchFamily="2" charset="0"/>
                <a:cs typeface="Times New Roman" panose="02020603050405020304" pitchFamily="18" charset="0"/>
              </a:rPr>
              <a:t> </a:t>
            </a:r>
            <a:r>
              <a:rPr lang="en-US" altLang="zh-CN" dirty="0">
                <a:solidFill>
                  <a:schemeClr val="bg1"/>
                </a:solidFill>
                <a:latin typeface="Times" pitchFamily="2" charset="0"/>
                <a:cs typeface="Times New Roman" panose="02020603050405020304" pitchFamily="18" charset="0"/>
              </a:rPr>
              <a:t>remove</a:t>
            </a:r>
            <a:r>
              <a:rPr lang="zh-CN" altLang="en-US" baseline="0" dirty="0">
                <a:solidFill>
                  <a:schemeClr val="bg1"/>
                </a:solidFill>
                <a:latin typeface="Times" pitchFamily="2" charset="0"/>
                <a:cs typeface="Times New Roman" panose="02020603050405020304" pitchFamily="18" charset="0"/>
              </a:rPr>
              <a:t> </a:t>
            </a:r>
            <a:r>
              <a:rPr lang="en-US" altLang="zh-CN" baseline="0" dirty="0">
                <a:solidFill>
                  <a:schemeClr val="bg1"/>
                </a:solidFill>
                <a:latin typeface="Times" pitchFamily="2" charset="0"/>
                <a:cs typeface="Times New Roman" panose="02020603050405020304" pitchFamily="18" charset="0"/>
              </a:rPr>
              <a:t>this</a:t>
            </a:r>
            <a:r>
              <a:rPr lang="zh-CN" altLang="en-US" baseline="0" dirty="0">
                <a:solidFill>
                  <a:schemeClr val="bg1"/>
                </a:solidFill>
                <a:latin typeface="Times" pitchFamily="2" charset="0"/>
                <a:cs typeface="Times New Roman" panose="02020603050405020304" pitchFamily="18" charset="0"/>
              </a:rPr>
              <a:t> </a:t>
            </a:r>
            <a:r>
              <a:rPr lang="en-US" altLang="zh-CN" baseline="0" dirty="0">
                <a:solidFill>
                  <a:schemeClr val="bg1"/>
                </a:solidFill>
                <a:latin typeface="Times" pitchFamily="2" charset="0"/>
                <a:cs typeface="Times New Roman" panose="02020603050405020304" pitchFamily="18" charset="0"/>
                <a:sym typeface="Wingdings" pitchFamily="2" charset="2"/>
              </a:rPr>
              <a:t></a:t>
            </a:r>
            <a:r>
              <a:rPr lang="en-US" altLang="zh-CN" baseline="0" dirty="0">
                <a:solidFill>
                  <a:schemeClr val="bg1"/>
                </a:solidFill>
                <a:latin typeface="Times" pitchFamily="2" charset="0"/>
                <a:cs typeface="Times New Roman" panose="02020603050405020304" pitchFamily="18" charset="0"/>
              </a:rPr>
              <a:t>]</a:t>
            </a:r>
            <a:r>
              <a:rPr lang="zh-CN" altLang="en-US" baseline="0" dirty="0">
                <a:solidFill>
                  <a:schemeClr val="bg1"/>
                </a:solidFill>
                <a:latin typeface="Times" pitchFamily="2" charset="0"/>
                <a:cs typeface="Times New Roman" panose="02020603050405020304" pitchFamily="18" charset="0"/>
              </a:rPr>
              <a:t> </a:t>
            </a:r>
            <a:r>
              <a:rPr lang="zh-CN" altLang="en-US" dirty="0">
                <a:solidFill>
                  <a:schemeClr val="bg1"/>
                </a:solidFill>
                <a:latin typeface="Times" pitchFamily="2" charset="0"/>
                <a:cs typeface="Times New Roman" panose="02020603050405020304" pitchFamily="18" charset="0"/>
              </a:rPr>
              <a:t>Through the use of an efficient SMT solver</a:t>
            </a:r>
            <a:r>
              <a:rPr lang="en-US" altLang="zh-CN" dirty="0">
                <a:solidFill>
                  <a:schemeClr val="bg1"/>
                </a:solidFill>
                <a:latin typeface="Times" pitchFamily="2" charset="0"/>
                <a:cs typeface="Times New Roman" panose="02020603050405020304" pitchFamily="18" charset="0"/>
              </a:rPr>
              <a:t>, Z3 solver</a:t>
            </a:r>
            <a:r>
              <a:rPr lang="zh-CN" altLang="en-US" dirty="0">
                <a:solidFill>
                  <a:schemeClr val="bg1"/>
                </a:solidFill>
                <a:latin typeface="Times" pitchFamily="2" charset="0"/>
                <a:cs typeface="Times New Roman" panose="02020603050405020304" pitchFamily="18" charset="0"/>
              </a:rPr>
              <a:t>, ORC layout constraint systems with soft, hard and OR-constraints</a:t>
            </a:r>
            <a:r>
              <a:rPr lang="en-US" altLang="zh-CN" dirty="0">
                <a:solidFill>
                  <a:schemeClr val="bg1"/>
                </a:solidFill>
                <a:latin typeface="Times" pitchFamily="2" charset="0"/>
                <a:cs typeface="Times New Roman" panose="02020603050405020304" pitchFamily="18" charset="0"/>
              </a:rPr>
              <a:t> </a:t>
            </a:r>
            <a:r>
              <a:rPr lang="zh-CN" altLang="en-US" dirty="0">
                <a:solidFill>
                  <a:schemeClr val="bg1"/>
                </a:solidFill>
                <a:latin typeface="Times" pitchFamily="2" charset="0"/>
                <a:cs typeface="Times New Roman" panose="02020603050405020304" pitchFamily="18" charset="0"/>
              </a:rPr>
              <a:t>can typically be solved at interactive rates</a:t>
            </a:r>
            <a:r>
              <a:rPr lang="en-US" altLang="zh-CN" dirty="0">
                <a:solidFill>
                  <a:schemeClr val="bg1"/>
                </a:solidFill>
                <a:latin typeface="Times" pitchFamily="2" charset="0"/>
                <a:cs typeface="Times New Roman" panose="02020603050405020304" pitchFamily="18" charset="0"/>
              </a:rPr>
              <a:t> if the number of widgets is not too large</a:t>
            </a:r>
            <a:r>
              <a:rPr lang="zh-CN" altLang="en-US" dirty="0">
                <a:solidFill>
                  <a:schemeClr val="bg1"/>
                </a:solidFill>
                <a:latin typeface="Times" pitchFamily="2" charset="0"/>
                <a:cs typeface="Times New Roman" panose="02020603050405020304" pitchFamily="18" charset="0"/>
              </a:rPr>
              <a:t>.</a:t>
            </a:r>
            <a:r>
              <a:rPr lang="en-US" altLang="zh-CN" dirty="0">
                <a:solidFill>
                  <a:schemeClr val="bg1"/>
                </a:solidFill>
                <a:latin typeface="Times" pitchFamily="2" charset="0"/>
                <a:cs typeface="Times New Roman" panose="02020603050405020304" pitchFamily="18" charset="0"/>
              </a:rPr>
              <a:t> In the future, we can imagine a faster solver can make it be efficient for even very large number of widgets.</a:t>
            </a:r>
            <a:r>
              <a:rPr lang="zh-CN" altLang="en-US" dirty="0">
                <a:solidFill>
                  <a:schemeClr val="bg1"/>
                </a:solidFill>
                <a:latin typeface="Times" pitchFamily="2" charset="0"/>
                <a:cs typeface="Times New Roman" panose="02020603050405020304" pitchFamily="18" charset="0"/>
              </a:rPr>
              <a:t> </a:t>
            </a:r>
            <a:endParaRPr lang="en-US" altLang="zh-CN" dirty="0">
              <a:solidFill>
                <a:schemeClr val="bg1"/>
              </a:solidFill>
              <a:latin typeface="Times"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bg1"/>
              </a:solidFill>
              <a:latin typeface="Times"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chemeClr val="bg1"/>
                </a:solidFill>
                <a:latin typeface="Times" pitchFamily="2" charset="0"/>
                <a:cs typeface="Times New Roman" panose="02020603050405020304" pitchFamily="18" charset="0"/>
              </a:rPr>
              <a:t>We envision that our new layout method could be widely applied in </a:t>
            </a:r>
            <a:r>
              <a:rPr lang="en-US" altLang="zh-CN" dirty="0">
                <a:solidFill>
                  <a:schemeClr val="bg1"/>
                </a:solidFill>
                <a:latin typeface="Times" pitchFamily="2" charset="0"/>
                <a:cs typeface="Times New Roman" panose="02020603050405020304" pitchFamily="18" charset="0"/>
              </a:rPr>
              <a:t>many applications including </a:t>
            </a:r>
            <a:r>
              <a:rPr lang="zh-CN" altLang="en-US" dirty="0">
                <a:solidFill>
                  <a:schemeClr val="bg1"/>
                </a:solidFill>
                <a:latin typeface="Times" pitchFamily="2" charset="0"/>
                <a:cs typeface="Times New Roman" panose="02020603050405020304" pitchFamily="18" charset="0"/>
              </a:rPr>
              <a:t>modern web design, document format, and app layout.</a:t>
            </a:r>
          </a:p>
          <a:p>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28</a:t>
            </a:fld>
            <a:endParaRPr lang="en-US"/>
          </a:p>
        </p:txBody>
      </p:sp>
    </p:spTree>
    <p:extLst>
      <p:ext uri="{BB962C8B-B14F-4D97-AF65-F5344CB8AC3E}">
        <p14:creationId xmlns:p14="http://schemas.microsoft.com/office/powerpoint/2010/main" val="2894460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Flow layout is a very common type of layout.</a:t>
            </a:r>
            <a:r>
              <a:rPr lang="zh-CN" altLang="en-US" dirty="0"/>
              <a:t> </a:t>
            </a:r>
            <a:r>
              <a:rPr lang="en-US" altLang="zh-CN" dirty="0"/>
              <a:t>Whenever</a:t>
            </a:r>
            <a:r>
              <a:rPr lang="zh-CN" altLang="en-US" dirty="0"/>
              <a:t> </a:t>
            </a:r>
            <a:r>
              <a:rPr lang="en-US" altLang="zh-CN" dirty="0"/>
              <a:t>the</a:t>
            </a:r>
            <a:r>
              <a:rPr lang="zh-CN" altLang="en-US" dirty="0"/>
              <a:t> </a:t>
            </a:r>
            <a:r>
              <a:rPr lang="en-US" altLang="zh-CN" dirty="0"/>
              <a:t>screen</a:t>
            </a:r>
            <a:r>
              <a:rPr lang="zh-CN" altLang="en-US" dirty="0"/>
              <a:t> </a:t>
            </a:r>
            <a:r>
              <a:rPr lang="en-US" altLang="zh-CN" dirty="0"/>
              <a:t>size</a:t>
            </a:r>
            <a:r>
              <a:rPr lang="zh-CN" altLang="en-US" dirty="0"/>
              <a:t> </a:t>
            </a:r>
            <a:r>
              <a:rPr lang="en-US" altLang="zh-CN" dirty="0"/>
              <a:t>changes,</a:t>
            </a:r>
            <a:r>
              <a:rPr lang="zh-CN" altLang="en-US" dirty="0"/>
              <a:t> </a:t>
            </a:r>
            <a:r>
              <a:rPr lang="en-US" altLang="zh-CN" baseline="0" dirty="0"/>
              <a:t>items</a:t>
            </a:r>
            <a:r>
              <a:rPr lang="zh-CN" altLang="en-US" dirty="0"/>
              <a:t> </a:t>
            </a:r>
            <a:r>
              <a:rPr lang="en-US" altLang="zh-CN" dirty="0"/>
              <a:t>can</a:t>
            </a:r>
            <a:r>
              <a:rPr lang="zh-CN" altLang="en-US" dirty="0"/>
              <a:t> </a:t>
            </a:r>
            <a:r>
              <a:rPr lang="en-US" altLang="zh-CN" dirty="0"/>
              <a:t>reflow</a:t>
            </a:r>
            <a:r>
              <a:rPr lang="zh-CN" altLang="en-US" baseline="0" dirty="0"/>
              <a:t> </a:t>
            </a:r>
            <a:r>
              <a:rPr lang="en-US" altLang="zh-CN" baseline="0" dirty="0"/>
              <a:t>down</a:t>
            </a:r>
            <a:r>
              <a:rPr lang="zh-CN" altLang="en-US" baseline="0" dirty="0"/>
              <a:t> </a:t>
            </a:r>
            <a:r>
              <a:rPr lang="en-US" altLang="zh-CN" baseline="0" dirty="0"/>
              <a:t>the</a:t>
            </a:r>
            <a:r>
              <a:rPr lang="zh-CN" altLang="en-US" baseline="0" dirty="0"/>
              <a:t> </a:t>
            </a:r>
            <a:r>
              <a:rPr lang="en-US" altLang="zh-CN" baseline="0" dirty="0"/>
              <a:t>page</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same</a:t>
            </a:r>
            <a:r>
              <a:rPr lang="zh-CN" altLang="en-US" baseline="0" dirty="0"/>
              <a:t> </a:t>
            </a:r>
            <a:r>
              <a:rPr lang="en-US" altLang="zh-CN" baseline="0" dirty="0"/>
              <a:t>way</a:t>
            </a:r>
            <a:r>
              <a:rPr lang="zh-CN" altLang="en-US" baseline="0" dirty="0"/>
              <a:t> </a:t>
            </a:r>
            <a:r>
              <a:rPr lang="en-US" altLang="zh-CN" baseline="0" dirty="0"/>
              <a:t>we</a:t>
            </a:r>
            <a:r>
              <a:rPr lang="zh-CN" altLang="en-US" baseline="0" dirty="0"/>
              <a:t> </a:t>
            </a:r>
            <a:r>
              <a:rPr lang="en-US" altLang="zh-CN" baseline="0" dirty="0"/>
              <a:t>read</a:t>
            </a:r>
            <a:r>
              <a:rPr lang="zh-CN" altLang="en-US" baseline="0" dirty="0"/>
              <a:t> </a:t>
            </a:r>
            <a:r>
              <a:rPr lang="en-US" altLang="zh-CN" baseline="0" dirty="0"/>
              <a:t>a</a:t>
            </a:r>
            <a:r>
              <a:rPr lang="zh-CN" altLang="en-US" baseline="0" dirty="0"/>
              <a:t> </a:t>
            </a:r>
            <a:r>
              <a:rPr lang="en-US" altLang="zh-CN" baseline="0" dirty="0"/>
              <a:t>document.</a:t>
            </a:r>
            <a:r>
              <a:rPr lang="en-US" dirty="0"/>
              <a:t> For example, BBC News uses flow layout. When the screen gets smaller, some news items move to the next row</a:t>
            </a:r>
            <a:r>
              <a:rPr lang="en-US" altLang="zh-CN"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^_^</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flow layouts do not allow designers to </a:t>
            </a:r>
            <a:r>
              <a:rPr lang="en-US" altLang="zh-CN" sz="1200" dirty="0">
                <a:solidFill>
                  <a:schemeClr val="accent6">
                    <a:lumMod val="75000"/>
                  </a:schemeClr>
                </a:solidFill>
                <a:latin typeface="Times New Roman" panose="02020603050405020304" pitchFamily="18" charset="0"/>
                <a:cs typeface="Times New Roman" panose="02020603050405020304" pitchFamily="18" charset="0"/>
              </a:rPr>
              <a:t>restrict </a:t>
            </a:r>
            <a:r>
              <a:rPr lang="en-US" sz="1200" b="0" i="0" kern="1200" dirty="0">
                <a:solidFill>
                  <a:schemeClr val="tx1"/>
                </a:solidFill>
                <a:effectLst/>
                <a:latin typeface="+mn-lt"/>
                <a:ea typeface="+mn-ea"/>
                <a:cs typeface="+mn-cs"/>
              </a:rPr>
              <a:t>the positions and sizes of items relative to each other.</a:t>
            </a:r>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3</a:t>
            </a:fld>
            <a:endParaRPr lang="en-US"/>
          </a:p>
        </p:txBody>
      </p:sp>
    </p:spTree>
    <p:extLst>
      <p:ext uri="{BB962C8B-B14F-4D97-AF65-F5344CB8AC3E}">
        <p14:creationId xmlns:p14="http://schemas.microsoft.com/office/powerpoint/2010/main" val="1463427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Modern</a:t>
            </a:r>
            <a:r>
              <a:rPr lang="zh-CN" altLang="en-US" dirty="0"/>
              <a:t> </a:t>
            </a:r>
            <a:r>
              <a:rPr lang="en-US" altLang="zh-CN" dirty="0"/>
              <a:t>layout models use constraints</a:t>
            </a:r>
            <a:r>
              <a:rPr lang="zh-CN" altLang="en-US" dirty="0"/>
              <a:t> </a:t>
            </a:r>
            <a:r>
              <a:rPr lang="en-US" altLang="zh-CN" dirty="0"/>
              <a:t>to align widgets or add other restrictions. For example, ^_^</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can add constraints to make sure all the red widgets have the same</a:t>
            </a:r>
            <a:r>
              <a:rPr lang="zh-CN" altLang="en-US" dirty="0"/>
              <a:t> </a:t>
            </a:r>
            <a:r>
              <a:rPr lang="en-US" altLang="zh-CN" dirty="0"/>
              <a:t>size</a:t>
            </a:r>
            <a:r>
              <a:rPr lang="zh-CN" altLang="en-US" dirty="0"/>
              <a:t> </a:t>
            </a:r>
            <a:r>
              <a:rPr lang="en-US" altLang="zh-CN" dirty="0"/>
              <a:t>and ^_^</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make the blue ones have the same height, but double width as the red ones.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^_^</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However, in</a:t>
            </a:r>
            <a:r>
              <a:rPr lang="zh-CN" altLang="en-US" dirty="0"/>
              <a:t> </a:t>
            </a:r>
            <a:r>
              <a:rPr lang="en-US" altLang="zh-CN" dirty="0"/>
              <a:t>constraint-based</a:t>
            </a:r>
            <a:r>
              <a:rPr lang="zh-CN" altLang="en-US" dirty="0"/>
              <a:t> </a:t>
            </a:r>
            <a:r>
              <a:rPr lang="en-US" altLang="zh-CN" dirty="0"/>
              <a:t>layouts,</a:t>
            </a:r>
            <a:r>
              <a:rPr lang="zh-CN" altLang="en-US" dirty="0"/>
              <a:t> </a:t>
            </a:r>
            <a:r>
              <a:rPr lang="en-US" altLang="zh-CN" dirty="0"/>
              <a:t>the</a:t>
            </a:r>
            <a:r>
              <a:rPr lang="zh-CN" altLang="en-US" dirty="0"/>
              <a:t> </a:t>
            </a:r>
            <a:r>
              <a:rPr lang="en-US" altLang="zh-CN" dirty="0"/>
              <a:t>layout</a:t>
            </a:r>
            <a:r>
              <a:rPr lang="zh-CN" altLang="en-US" dirty="0"/>
              <a:t> </a:t>
            </a:r>
            <a:r>
              <a:rPr lang="en-US" altLang="zh-CN" dirty="0"/>
              <a:t>topology</a:t>
            </a:r>
            <a:r>
              <a:rPr lang="zh-CN" altLang="en-US" dirty="0"/>
              <a:t> </a:t>
            </a:r>
            <a:r>
              <a:rPr lang="en-US" altLang="zh-CN" dirty="0"/>
              <a:t>is</a:t>
            </a:r>
            <a:r>
              <a:rPr lang="zh-CN" altLang="en-US" dirty="0"/>
              <a:t> </a:t>
            </a:r>
            <a:r>
              <a:rPr lang="en-US" altLang="zh-CN" dirty="0"/>
              <a:t>fixed,</a:t>
            </a:r>
            <a:r>
              <a:rPr lang="zh-CN" altLang="en-US" dirty="0"/>
              <a:t> </a:t>
            </a:r>
            <a:r>
              <a:rPr lang="en-US" altLang="zh-CN" dirty="0"/>
              <a:t>which</a:t>
            </a:r>
            <a:r>
              <a:rPr lang="zh-CN" altLang="en-US" dirty="0"/>
              <a:t> </a:t>
            </a:r>
            <a:r>
              <a:rPr lang="en-US" altLang="zh-CN" dirty="0"/>
              <a:t>means</a:t>
            </a:r>
            <a:r>
              <a:rPr lang="zh-CN" altLang="en-US" dirty="0"/>
              <a:t> </a:t>
            </a:r>
            <a:r>
              <a:rPr lang="en-US" altLang="zh-CN" dirty="0"/>
              <a:t>that once the designer is done with the layout design,</a:t>
            </a:r>
            <a:r>
              <a:rPr lang="zh-CN" altLang="en-US" dirty="0"/>
              <a:t> </a:t>
            </a:r>
            <a:r>
              <a:rPr lang="en-US" altLang="zh-CN" dirty="0"/>
              <a:t>widgets</a:t>
            </a:r>
            <a:r>
              <a:rPr lang="zh-CN" altLang="en-US" dirty="0"/>
              <a:t> </a:t>
            </a:r>
            <a:r>
              <a:rPr lang="en-US" altLang="zh-CN" dirty="0"/>
              <a:t>will have the fixed positions, so they cannot</a:t>
            </a:r>
            <a:r>
              <a:rPr lang="zh-CN" altLang="en-US" dirty="0"/>
              <a:t> </a:t>
            </a:r>
            <a:r>
              <a:rPr lang="en-US" altLang="zh-CN" dirty="0"/>
              <a:t>move</a:t>
            </a:r>
            <a:r>
              <a:rPr lang="zh-CN" altLang="en-US" dirty="0"/>
              <a:t> </a:t>
            </a:r>
            <a:r>
              <a:rPr lang="en-US" altLang="zh-CN" dirty="0"/>
              <a:t>around any more. ^_^</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Also,</a:t>
            </a:r>
            <a:r>
              <a:rPr lang="zh-CN" altLang="en-US" dirty="0"/>
              <a:t> </a:t>
            </a:r>
            <a:r>
              <a:rPr lang="en-US" altLang="zh-CN" dirty="0"/>
              <a:t>d</a:t>
            </a:r>
            <a:r>
              <a:rPr lang="en-US" sz="1200" dirty="0"/>
              <a:t>espite their flexibility, device diversity </a:t>
            </a:r>
            <a:r>
              <a:rPr lang="en-US" altLang="zh-CN" sz="1200" dirty="0"/>
              <a:t>is</a:t>
            </a:r>
            <a:r>
              <a:rPr lang="zh-CN" altLang="en-US" sz="1200" dirty="0"/>
              <a:t> </a:t>
            </a:r>
            <a:r>
              <a:rPr lang="en-US" sz="1200" dirty="0"/>
              <a:t>a long-term challenge. </a:t>
            </a:r>
            <a:r>
              <a:rPr lang="en-US" altLang="zh-CN" dirty="0"/>
              <a:t>Designers have to manually design different layouts for different screen sizes.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For example, if the window is made a little bit larger, it cannot automatically detect that it could fit more</a:t>
            </a:r>
            <a:r>
              <a:rPr lang="zh-CN" altLang="en-US" dirty="0"/>
              <a:t> </a:t>
            </a:r>
            <a:r>
              <a:rPr lang="en-US" altLang="zh-CN" dirty="0"/>
              <a:t>widgets</a:t>
            </a:r>
            <a:r>
              <a:rPr lang="zh-CN" altLang="en-US" dirty="0"/>
              <a:t> </a:t>
            </a:r>
            <a:r>
              <a:rPr lang="en-US" altLang="zh-CN" dirty="0"/>
              <a:t>into</a:t>
            </a:r>
            <a:r>
              <a:rPr lang="zh-CN" altLang="en-US" dirty="0"/>
              <a:t> </a:t>
            </a:r>
            <a:r>
              <a:rPr lang="en-US" altLang="zh-CN" dirty="0"/>
              <a:t>each</a:t>
            </a:r>
            <a:r>
              <a:rPr lang="zh-CN" altLang="en-US" dirty="0"/>
              <a:t> </a:t>
            </a:r>
            <a:r>
              <a:rPr lang="en-US" altLang="zh-CN" dirty="0"/>
              <a:t>row.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4</a:t>
            </a:fld>
            <a:endParaRPr lang="en-US"/>
          </a:p>
        </p:txBody>
      </p:sp>
    </p:spTree>
    <p:extLst>
      <p:ext uri="{BB962C8B-B14F-4D97-AF65-F5344CB8AC3E}">
        <p14:creationId xmlns:p14="http://schemas.microsoft.com/office/powerpoint/2010/main" val="4002296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a:t>
            </a:r>
            <a:r>
              <a:rPr lang="en-US" dirty="0"/>
              <a:t>urrent constraint-based layouts do not support the flow layout functionality.</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a:t>
            </a:r>
            <a:r>
              <a:rPr lang="zh-CN" altLang="en-US" dirty="0"/>
              <a:t> </a:t>
            </a:r>
            <a:r>
              <a:rPr lang="en-US" altLang="zh-CN" dirty="0"/>
              <a:t>this</a:t>
            </a:r>
            <a:r>
              <a:rPr lang="zh-CN" altLang="en-US" dirty="0"/>
              <a:t> </a:t>
            </a:r>
            <a:r>
              <a:rPr lang="en-US" altLang="zh-CN" dirty="0"/>
              <a:t>project,</a:t>
            </a:r>
            <a:r>
              <a:rPr lang="zh-CN" altLang="en-US" dirty="0"/>
              <a:t> </a:t>
            </a:r>
            <a:r>
              <a:rPr lang="en-US" altLang="zh-CN" dirty="0"/>
              <a:t>our</a:t>
            </a:r>
            <a:r>
              <a:rPr lang="zh-CN" altLang="en-US" dirty="0"/>
              <a:t> </a:t>
            </a:r>
            <a:r>
              <a:rPr lang="en-US" altLang="zh-CN" dirty="0"/>
              <a:t>goal</a:t>
            </a:r>
            <a:r>
              <a:rPr lang="zh-CN" altLang="en-US" dirty="0"/>
              <a:t> </a:t>
            </a:r>
            <a:r>
              <a:rPr lang="en-US" altLang="zh-CN" dirty="0"/>
              <a:t>was</a:t>
            </a:r>
            <a:r>
              <a:rPr lang="zh-CN" altLang="en-US" dirty="0"/>
              <a:t> </a:t>
            </a:r>
            <a:r>
              <a:rPr lang="en-US" altLang="zh-CN" dirty="0"/>
              <a:t>to</a:t>
            </a:r>
            <a:r>
              <a:rPr lang="zh-CN" altLang="en-US" dirty="0"/>
              <a:t> </a:t>
            </a:r>
            <a:r>
              <a:rPr lang="en-US" altLang="zh-CN" dirty="0"/>
              <a:t>combine</a:t>
            </a:r>
            <a:r>
              <a:rPr lang="en-US" dirty="0"/>
              <a:t> these two types of layouts and get the functionalities and strengths of both!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can make GUI design more efficient and less error-prone, since designers do not need to manually synchronize changes among different layout specifications for different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achieve this</a:t>
            </a:r>
            <a:r>
              <a:rPr lang="en-US" altLang="zh-CN" dirty="0"/>
              <a:t>,</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a:t>
            </a:r>
            <a:r>
              <a:rPr lang="en-US" dirty="0"/>
              <a:t>n addition to</a:t>
            </a:r>
            <a:r>
              <a:rPr lang="zh-CN" altLang="en-US" dirty="0"/>
              <a:t> </a:t>
            </a:r>
            <a:r>
              <a:rPr lang="en-US" altLang="zh-CN" dirty="0"/>
              <a:t>the</a:t>
            </a:r>
            <a:r>
              <a:rPr lang="zh-CN" altLang="en-US" dirty="0"/>
              <a:t> </a:t>
            </a:r>
            <a:r>
              <a:rPr lang="en-US" dirty="0"/>
              <a:t>standard hard and soft linear constraint system, we propose to include a new type of constraint, </a:t>
            </a:r>
            <a:r>
              <a:rPr lang="en-US" altLang="zh-CN" dirty="0"/>
              <a:t>^_^</a:t>
            </a:r>
            <a:r>
              <a:rPr lang="zh-CN" altLang="en-US" dirty="0"/>
              <a:t> </a:t>
            </a:r>
            <a:r>
              <a:rPr lang="en-US" dirty="0"/>
              <a:t>OR-constraints.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Similar to other constraint-based layouts, </a:t>
            </a:r>
            <a:r>
              <a:rPr lang="en-US" altLang="zh-CN" dirty="0"/>
              <a:t>^_^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inputs are a set of constraints, the sizes of all the widgets</a:t>
            </a:r>
            <a:r>
              <a:rPr lang="en-US" altLang="zh-CN" dirty="0"/>
              <a:t>,</a:t>
            </a:r>
            <a:r>
              <a:rPr lang="zh-CN" altLang="en-US" dirty="0"/>
              <a:t> </a:t>
            </a:r>
            <a:r>
              <a:rPr lang="en-US" altLang="zh-CN" dirty="0"/>
              <a:t>and</a:t>
            </a:r>
            <a:r>
              <a:rPr lang="zh-CN" altLang="en-US" dirty="0"/>
              <a:t> </a:t>
            </a:r>
            <a:r>
              <a:rPr lang="en-US" dirty="0"/>
              <a:t>the window size. </a:t>
            </a:r>
            <a:r>
              <a:rPr lang="en-US" altLang="zh-CN" dirty="0"/>
              <a:t>^_^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outputs are</a:t>
            </a:r>
            <a:r>
              <a:rPr lang="zh-CN" altLang="en-US" dirty="0"/>
              <a:t> </a:t>
            </a:r>
            <a:r>
              <a:rPr lang="en-US" altLang="zh-CN" dirty="0"/>
              <a:t>the</a:t>
            </a:r>
            <a:r>
              <a:rPr lang="en-US" dirty="0"/>
              <a:t> sizes and positions</a:t>
            </a:r>
            <a:r>
              <a:rPr lang="zh-CN" altLang="en-US" dirty="0"/>
              <a:t> </a:t>
            </a:r>
            <a:r>
              <a:rPr lang="en-US" altLang="zh-CN" dirty="0"/>
              <a:t>of</a:t>
            </a:r>
            <a:r>
              <a:rPr lang="zh-CN" altLang="en-US" dirty="0"/>
              <a:t> </a:t>
            </a:r>
            <a:r>
              <a:rPr lang="en-US" altLang="zh-CN" dirty="0"/>
              <a:t>those</a:t>
            </a:r>
            <a:r>
              <a:rPr lang="zh-CN" altLang="en-US" dirty="0"/>
              <a:t> </a:t>
            </a:r>
            <a:r>
              <a:rPr lang="en-US" altLang="zh-CN" dirty="0"/>
              <a:t>widgets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5</a:t>
            </a:fld>
            <a:endParaRPr lang="en-US"/>
          </a:p>
        </p:txBody>
      </p:sp>
    </p:spTree>
    <p:extLst>
      <p:ext uri="{BB962C8B-B14F-4D97-AF65-F5344CB8AC3E}">
        <p14:creationId xmlns:p14="http://schemas.microsoft.com/office/powerpoint/2010/main" val="734634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a:t>
            </a:r>
            <a:r>
              <a:rPr lang="zh-CN" altLang="en-US" dirty="0"/>
              <a:t> </a:t>
            </a:r>
            <a:r>
              <a:rPr lang="en-US" altLang="zh-CN" dirty="0"/>
              <a:t>a</a:t>
            </a:r>
            <a:r>
              <a:rPr lang="zh-CN" altLang="en-US" dirty="0"/>
              <a:t> </a:t>
            </a:r>
            <a:r>
              <a:rPr lang="en-US" dirty="0"/>
              <a:t>standard hard and soft linear constraint system, </a:t>
            </a:r>
            <a:r>
              <a:rPr lang="en-US" altLang="zh-CN" dirty="0"/>
              <a:t>^_^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hard constraints are the ones which must be satisfied, and </a:t>
            </a:r>
            <a:r>
              <a:rPr lang="en-US" altLang="zh-CN" dirty="0"/>
              <a:t>^_^</a:t>
            </a:r>
          </a:p>
          <a:p>
            <a:r>
              <a:rPr lang="en-US" dirty="0"/>
              <a:t>soft constraints can be neglected </a:t>
            </a:r>
            <a:r>
              <a:rPr lang="en-US" altLang="zh-CN" dirty="0"/>
              <a:t>if</a:t>
            </a:r>
            <a:r>
              <a:rPr lang="en-US" dirty="0"/>
              <a:t> it is impossible to satisfy all the constraints in the system. Each soft constraint has a weight to define its priority. Higher weights and </a:t>
            </a:r>
            <a:r>
              <a:rPr lang="en-US" altLang="zh-CN" dirty="0"/>
              <a:t>thus</a:t>
            </a:r>
            <a:r>
              <a:rPr lang="zh-CN" altLang="en-US" dirty="0"/>
              <a:t> </a:t>
            </a:r>
            <a:r>
              <a:rPr lang="en-US" altLang="zh-CN" dirty="0"/>
              <a:t>higher</a:t>
            </a:r>
            <a:r>
              <a:rPr lang="zh-CN" altLang="en-US" dirty="0"/>
              <a:t> </a:t>
            </a:r>
            <a:r>
              <a:rPr lang="en-US" dirty="0"/>
              <a:t>priorit</a:t>
            </a:r>
            <a:r>
              <a:rPr lang="en-US" altLang="zh-CN" dirty="0"/>
              <a:t>ies</a:t>
            </a:r>
            <a:r>
              <a:rPr lang="en-US" dirty="0"/>
              <a:t> are assigned to more important constraints.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define OR-constraints as a mixture of hard and soft constraints. </a:t>
            </a:r>
            <a:r>
              <a:rPr lang="en-US" altLang="zh-CN" dirty="0"/>
              <a:t>^_^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entire OR-constraint can be seen as a hard constraint, </a:t>
            </a:r>
            <a:r>
              <a:rPr lang="en-US" altLang="zh-CN" dirty="0"/>
              <a:t>^_^</a:t>
            </a:r>
          </a:p>
          <a:p>
            <a:r>
              <a:rPr lang="en-US" dirty="0"/>
              <a:t>while each disjunctive part of it is a soft constraint. Only one single disjunctive part needs to be satisfied to make the OR-constraint true. </a:t>
            </a:r>
          </a:p>
        </p:txBody>
      </p:sp>
      <p:sp>
        <p:nvSpPr>
          <p:cNvPr id="4" name="Slide Number Placeholder 3"/>
          <p:cNvSpPr>
            <a:spLocks noGrp="1"/>
          </p:cNvSpPr>
          <p:nvPr>
            <p:ph type="sldNum" sz="quarter" idx="5"/>
          </p:nvPr>
        </p:nvSpPr>
        <p:spPr/>
        <p:txBody>
          <a:bodyPr/>
          <a:lstStyle/>
          <a:p>
            <a:fld id="{034B9456-B4DA-0C4E-B94A-3D03976F6151}" type="slidenum">
              <a:rPr lang="en-US" smtClean="0"/>
              <a:t>6</a:t>
            </a:fld>
            <a:endParaRPr lang="en-US"/>
          </a:p>
        </p:txBody>
      </p:sp>
    </p:spTree>
    <p:extLst>
      <p:ext uri="{BB962C8B-B14F-4D97-AF65-F5344CB8AC3E}">
        <p14:creationId xmlns:p14="http://schemas.microsoft.com/office/powerpoint/2010/main" val="1803466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in this horizontal flow layout, we use the OR-constraint ^_^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t>To the right of the previous widget </a:t>
            </a:r>
            <a:r>
              <a:rPr lang="en-US" dirty="0"/>
              <a:t>OR </a:t>
            </a:r>
            <a:r>
              <a:rPr lang="en-US" sz="1200" dirty="0"/>
              <a:t>At the beginning of the next row” </a:t>
            </a:r>
            <a:r>
              <a:rPr lang="en-US" dirty="0"/>
              <a:t>between each consecutive pair of widgets to enable ORC-layouts to unify flow layouts and conventional constraint-based layouts.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likely prefer to place the current widget to the right of the previous one rather than </a:t>
            </a:r>
            <a:r>
              <a:rPr lang="en-US" altLang="zh-CN" dirty="0"/>
              <a:t>at</a:t>
            </a:r>
            <a:r>
              <a:rPr lang="en-US" dirty="0"/>
              <a:t> the beginning of the next row. So in this case, we can attach a larger weight ^_^ to the constraint part “to the right of the previous </a:t>
            </a:r>
            <a:r>
              <a:rPr lang="en-US" altLang="zh-CN" dirty="0"/>
              <a:t>widget</a:t>
            </a:r>
            <a:r>
              <a:rPr lang="en-US" dirty="0"/>
              <a:t>”</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5mins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7</a:t>
            </a:fld>
            <a:endParaRPr lang="en-US"/>
          </a:p>
        </p:txBody>
      </p:sp>
    </p:spTree>
    <p:extLst>
      <p:ext uri="{BB962C8B-B14F-4D97-AF65-F5344CB8AC3E}">
        <p14:creationId xmlns:p14="http://schemas.microsoft.com/office/powerpoint/2010/main" val="3738051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Adding OR constraints is like adding more branches to the solution space. In general, it is impossible to try each branch due to the exponential growth of the space. So we need a good solver to help us solve the system quickly. ^_^</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Here we</a:t>
            </a:r>
            <a:r>
              <a:rPr lang="zh-CN" altLang="en-US" dirty="0"/>
              <a:t> </a:t>
            </a:r>
            <a:r>
              <a:rPr lang="en-US" altLang="zh-CN" dirty="0"/>
              <a:t>use</a:t>
            </a:r>
            <a:r>
              <a:rPr lang="zh-CN" altLang="en-US" dirty="0"/>
              <a:t> </a:t>
            </a:r>
            <a:r>
              <a:rPr lang="en-US" altLang="zh-CN" dirty="0"/>
              <a:t>Microsoft</a:t>
            </a:r>
            <a:r>
              <a:rPr lang="zh-CN" altLang="en-US" dirty="0"/>
              <a:t> </a:t>
            </a:r>
            <a:r>
              <a:rPr lang="en-US" altLang="zh-CN" dirty="0"/>
              <a:t>Z3</a:t>
            </a:r>
            <a:r>
              <a:rPr lang="zh-CN" altLang="en-US" dirty="0"/>
              <a:t> </a:t>
            </a:r>
            <a:r>
              <a:rPr lang="en-US" altLang="zh-CN" dirty="0"/>
              <a:t>Solver</a:t>
            </a:r>
            <a:r>
              <a:rPr lang="zh-CN" altLang="en-US" dirty="0"/>
              <a:t> </a:t>
            </a:r>
            <a:r>
              <a:rPr lang="en-US" altLang="zh-CN" dirty="0"/>
              <a:t>to</a:t>
            </a:r>
            <a:r>
              <a:rPr lang="zh-CN" altLang="en-US" dirty="0"/>
              <a:t> </a:t>
            </a:r>
            <a:r>
              <a:rPr lang="en-US" altLang="zh-CN" dirty="0"/>
              <a:t>solve</a:t>
            </a:r>
            <a:r>
              <a:rPr lang="zh-CN" altLang="en-US" dirty="0"/>
              <a:t> </a:t>
            </a:r>
            <a:r>
              <a:rPr lang="en-US" altLang="zh-CN" dirty="0"/>
              <a:t>our constraint</a:t>
            </a:r>
            <a:r>
              <a:rPr lang="zh-CN" altLang="en-US" dirty="0"/>
              <a:t> </a:t>
            </a:r>
            <a:r>
              <a:rPr lang="en-US" altLang="zh-CN" dirty="0"/>
              <a:t>system.</a:t>
            </a:r>
            <a:r>
              <a:rPr lang="zh-CN" altLang="en-US" dirty="0"/>
              <a:t> </a:t>
            </a:r>
            <a:r>
              <a:rPr lang="en-US" altLang="zh-CN" dirty="0"/>
              <a:t>We</a:t>
            </a:r>
            <a:r>
              <a:rPr lang="zh-CN" altLang="en-US" dirty="0"/>
              <a:t> </a:t>
            </a:r>
            <a:r>
              <a:rPr lang="en-US" altLang="zh-CN" dirty="0"/>
              <a:t>chose</a:t>
            </a:r>
            <a:r>
              <a:rPr lang="zh-CN" altLang="en-US" dirty="0"/>
              <a:t> </a:t>
            </a:r>
            <a:r>
              <a:rPr lang="en-US" altLang="zh-CN" dirty="0"/>
              <a:t>this solver</a:t>
            </a:r>
            <a:r>
              <a:rPr lang="zh-CN" altLang="en-US" dirty="0"/>
              <a:t> </a:t>
            </a:r>
            <a:r>
              <a:rPr lang="en-US" altLang="zh-CN" dirty="0"/>
              <a:t>because</a:t>
            </a:r>
            <a:r>
              <a:rPr lang="zh-CN" altLang="en-US" dirty="0"/>
              <a:t> </a:t>
            </a:r>
            <a:r>
              <a:rPr lang="en-US" altLang="zh-CN" dirty="0"/>
              <a:t>it</a:t>
            </a:r>
            <a:r>
              <a:rPr lang="zh-CN" altLang="en-US" dirty="0"/>
              <a:t> </a:t>
            </a:r>
            <a:r>
              <a:rPr lang="en-US" altLang="zh-CN" dirty="0"/>
              <a:t>can</a:t>
            </a:r>
            <a:r>
              <a:rPr lang="zh-CN" altLang="en-US" dirty="0"/>
              <a:t> </a:t>
            </a:r>
            <a:r>
              <a:rPr lang="en-US" altLang="zh-CN" dirty="0"/>
              <a:t>deal with</a:t>
            </a:r>
            <a:r>
              <a:rPr lang="zh-CN" altLang="en-US" dirty="0"/>
              <a:t> </a:t>
            </a:r>
            <a:r>
              <a:rPr lang="en-US" altLang="zh-CN" dirty="0"/>
              <a:t>^_^OR-constraints,</a:t>
            </a:r>
            <a:r>
              <a:rPr lang="zh-CN" altLang="en-US" dirty="0"/>
              <a:t> </a:t>
            </a:r>
            <a:r>
              <a:rPr lang="en-US" altLang="zh-CN" dirty="0"/>
              <a:t>and</a:t>
            </a:r>
            <a:r>
              <a:rPr lang="zh-CN" altLang="en-US" dirty="0"/>
              <a:t> </a:t>
            </a:r>
            <a:r>
              <a:rPr lang="en-US" altLang="zh-CN" dirty="0"/>
              <a:t>it</a:t>
            </a:r>
            <a:r>
              <a:rPr lang="zh-CN" altLang="en-US" dirty="0"/>
              <a:t> </a:t>
            </a:r>
            <a:r>
              <a:rPr lang="en-US" altLang="zh-CN" dirty="0"/>
              <a:t>supports</a:t>
            </a:r>
            <a:r>
              <a:rPr lang="zh-CN" altLang="en-US" dirty="0"/>
              <a:t> </a:t>
            </a:r>
            <a:r>
              <a:rPr lang="en-US" altLang="zh-CN" dirty="0"/>
              <a:t>incremental</a:t>
            </a:r>
            <a:r>
              <a:rPr lang="zh-CN" altLang="en-US" dirty="0"/>
              <a:t> </a:t>
            </a:r>
            <a:r>
              <a:rPr lang="en-US" altLang="zh-CN" dirty="0"/>
              <a:t>solving.</a:t>
            </a:r>
            <a:r>
              <a:rPr lang="zh-CN" altLang="en-US" dirty="0"/>
              <a:t> </a:t>
            </a:r>
            <a:r>
              <a:rPr lang="en-US" altLang="zh-CN" dirty="0"/>
              <a:t>^_^</a:t>
            </a:r>
            <a:r>
              <a:rPr lang="zh-CN" altLang="en-US" dirty="0"/>
              <a:t> </a:t>
            </a:r>
            <a:r>
              <a:rPr lang="en-US" altLang="zh-CN" dirty="0"/>
              <a:t>So</a:t>
            </a:r>
            <a:r>
              <a:rPr lang="zh-CN" altLang="en-US" dirty="0"/>
              <a:t> </a:t>
            </a:r>
            <a:r>
              <a:rPr lang="en-US" altLang="zh-CN" dirty="0"/>
              <a:t>after</a:t>
            </a:r>
            <a:r>
              <a:rPr lang="zh-CN" altLang="en-US" dirty="0"/>
              <a:t> </a:t>
            </a:r>
            <a:r>
              <a:rPr lang="en-US" altLang="zh-CN" dirty="0"/>
              <a:t>each</a:t>
            </a:r>
            <a:r>
              <a:rPr lang="zh-CN" altLang="en-US" dirty="0"/>
              <a:t> </a:t>
            </a:r>
            <a:r>
              <a:rPr lang="en-US" altLang="zh-CN" dirty="0"/>
              <a:t>update,</a:t>
            </a:r>
            <a:r>
              <a:rPr lang="zh-CN" altLang="en-US" dirty="0"/>
              <a:t> </a:t>
            </a:r>
            <a:r>
              <a:rPr lang="en-CA" altLang="zh-CN" dirty="0"/>
              <a:t>Z3 </a:t>
            </a:r>
            <a:r>
              <a:rPr lang="en-US" altLang="zh-CN" dirty="0"/>
              <a:t>solver</a:t>
            </a:r>
            <a:r>
              <a:rPr lang="zh-CN" altLang="en-US" dirty="0"/>
              <a:t> </a:t>
            </a:r>
            <a:r>
              <a:rPr lang="en-US" altLang="zh-CN" dirty="0"/>
              <a:t>solves</a:t>
            </a:r>
            <a:r>
              <a:rPr lang="zh-CN" altLang="en-US" dirty="0"/>
              <a:t> </a:t>
            </a:r>
            <a:r>
              <a:rPr lang="en-US" altLang="zh-CN" dirty="0"/>
              <a:t>the</a:t>
            </a:r>
            <a:r>
              <a:rPr lang="zh-CN" altLang="en-US" dirty="0"/>
              <a:t> </a:t>
            </a:r>
            <a:r>
              <a:rPr lang="en-US" altLang="zh-CN" dirty="0"/>
              <a:t>system</a:t>
            </a:r>
            <a:r>
              <a:rPr lang="zh-CN" altLang="en-US" dirty="0"/>
              <a:t> </a:t>
            </a:r>
            <a:r>
              <a:rPr lang="en-US" altLang="zh-CN" dirty="0"/>
              <a:t>based</a:t>
            </a:r>
            <a:r>
              <a:rPr lang="zh-CN" altLang="en-US" dirty="0"/>
              <a:t> </a:t>
            </a:r>
            <a:r>
              <a:rPr lang="en-US" altLang="zh-CN" dirty="0"/>
              <a:t>on</a:t>
            </a:r>
            <a:r>
              <a:rPr lang="zh-CN" altLang="en-US" dirty="0"/>
              <a:t> </a:t>
            </a:r>
            <a:r>
              <a:rPr lang="en-CA" altLang="zh-CN" dirty="0"/>
              <a:t>the </a:t>
            </a:r>
            <a:r>
              <a:rPr lang="en-US" altLang="zh-CN" dirty="0"/>
              <a:t>previous</a:t>
            </a:r>
            <a:r>
              <a:rPr lang="zh-CN" altLang="en-US" dirty="0"/>
              <a:t> </a:t>
            </a:r>
            <a:r>
              <a:rPr lang="en-US" altLang="zh-CN" dirty="0"/>
              <a:t>solution</a:t>
            </a:r>
            <a:r>
              <a:rPr lang="zh-CN" altLang="en-US" dirty="0"/>
              <a:t> </a:t>
            </a:r>
            <a:r>
              <a:rPr lang="en-US" altLang="zh-CN" dirty="0"/>
              <a:t>rather</a:t>
            </a:r>
            <a:r>
              <a:rPr lang="zh-CN" altLang="en-US" dirty="0"/>
              <a:t> </a:t>
            </a:r>
            <a:r>
              <a:rPr lang="en-US" altLang="zh-CN" dirty="0"/>
              <a:t>than</a:t>
            </a:r>
            <a:r>
              <a:rPr lang="zh-CN" altLang="en-US" dirty="0"/>
              <a:t> </a:t>
            </a:r>
            <a:r>
              <a:rPr lang="en-US" altLang="zh-CN" dirty="0"/>
              <a:t>solve</a:t>
            </a:r>
            <a:r>
              <a:rPr lang="zh-CN" altLang="en-US" dirty="0"/>
              <a:t> </a:t>
            </a:r>
            <a:r>
              <a:rPr lang="en-US" altLang="zh-CN" dirty="0"/>
              <a:t>the</a:t>
            </a:r>
            <a:r>
              <a:rPr lang="zh-CN" altLang="en-US" dirty="0"/>
              <a:t> </a:t>
            </a:r>
            <a:r>
              <a:rPr lang="en-US" altLang="zh-CN" dirty="0"/>
              <a:t>entire</a:t>
            </a:r>
            <a:r>
              <a:rPr lang="zh-CN" altLang="en-US" dirty="0"/>
              <a:t> </a:t>
            </a:r>
            <a:r>
              <a:rPr lang="en-US" altLang="zh-CN" dirty="0"/>
              <a:t>system</a:t>
            </a:r>
            <a:r>
              <a:rPr lang="zh-CN" altLang="en-US" dirty="0"/>
              <a:t> </a:t>
            </a:r>
            <a:r>
              <a:rPr lang="en-US" altLang="zh-CN" dirty="0"/>
              <a:t>again,</a:t>
            </a:r>
            <a:r>
              <a:rPr lang="zh-CN" altLang="en-US" dirty="0"/>
              <a:t> </a:t>
            </a:r>
            <a:r>
              <a:rPr lang="en-US" altLang="zh-CN" dirty="0"/>
              <a:t>which </a:t>
            </a:r>
            <a:r>
              <a:rPr lang="en-CA" altLang="zh-CN" dirty="0"/>
              <a:t>reduces</a:t>
            </a:r>
            <a:r>
              <a:rPr lang="en-US" altLang="zh-CN" dirty="0"/>
              <a:t> </a:t>
            </a:r>
            <a:r>
              <a:rPr lang="en-CA" altLang="zh-CN" dirty="0"/>
              <a:t>runtimes</a:t>
            </a:r>
            <a:r>
              <a:rPr lang="en-US" altLang="zh-CN" dirty="0"/>
              <a:t>.</a:t>
            </a:r>
          </a:p>
          <a:p>
            <a:endParaRPr lang="en-US" altLang="zh-CN" dirty="0"/>
          </a:p>
          <a:p>
            <a:endParaRPr lang="en-US" altLang="zh-CN" dirty="0"/>
          </a:p>
          <a:p>
            <a:endParaRPr lang="en-US" altLang="zh-CN" dirty="0"/>
          </a:p>
          <a:p>
            <a:endParaRPr lang="en-US" altLang="zh-CN" dirty="0"/>
          </a:p>
          <a:p>
            <a:r>
              <a:rPr lang="en-US" altLang="zh-CN" dirty="0"/>
              <a:t>Here we</a:t>
            </a:r>
            <a:r>
              <a:rPr lang="zh-CN" altLang="en-US" dirty="0"/>
              <a:t> </a:t>
            </a:r>
            <a:r>
              <a:rPr lang="en-US" altLang="zh-CN" dirty="0"/>
              <a:t>use</a:t>
            </a:r>
            <a:r>
              <a:rPr lang="zh-CN" altLang="en-US" dirty="0"/>
              <a:t> </a:t>
            </a:r>
            <a:r>
              <a:rPr lang="en-US" altLang="zh-CN" dirty="0"/>
              <a:t>Microsoft</a:t>
            </a:r>
            <a:r>
              <a:rPr lang="zh-CN" altLang="en-US" dirty="0"/>
              <a:t> </a:t>
            </a:r>
            <a:r>
              <a:rPr lang="en-US" altLang="zh-CN" dirty="0"/>
              <a:t>Z3</a:t>
            </a:r>
            <a:r>
              <a:rPr lang="zh-CN" altLang="en-US" dirty="0"/>
              <a:t> </a:t>
            </a:r>
            <a:r>
              <a:rPr lang="en-US" altLang="zh-CN" dirty="0"/>
              <a:t>Solver</a:t>
            </a:r>
            <a:r>
              <a:rPr lang="zh-CN" altLang="en-US" dirty="0"/>
              <a:t> </a:t>
            </a:r>
            <a:r>
              <a:rPr lang="en-US" altLang="zh-CN" dirty="0"/>
              <a:t>to</a:t>
            </a:r>
            <a:r>
              <a:rPr lang="zh-CN" altLang="en-US" dirty="0"/>
              <a:t> </a:t>
            </a:r>
            <a:r>
              <a:rPr lang="en-US" altLang="zh-CN" dirty="0"/>
              <a:t>solve</a:t>
            </a:r>
            <a:r>
              <a:rPr lang="zh-CN" altLang="en-US" dirty="0"/>
              <a:t> </a:t>
            </a:r>
            <a:r>
              <a:rPr lang="en-US" altLang="zh-CN" dirty="0"/>
              <a:t>our constraint</a:t>
            </a:r>
            <a:r>
              <a:rPr lang="zh-CN" altLang="en-US" dirty="0"/>
              <a:t> </a:t>
            </a:r>
            <a:r>
              <a:rPr lang="en-US" altLang="zh-CN" dirty="0"/>
              <a:t>system.</a:t>
            </a:r>
            <a:r>
              <a:rPr lang="zh-CN" altLang="en-US" dirty="0"/>
              <a:t> </a:t>
            </a:r>
            <a:r>
              <a:rPr lang="en-US" altLang="zh-CN" dirty="0"/>
              <a:t>We</a:t>
            </a:r>
            <a:r>
              <a:rPr lang="zh-CN" altLang="en-US" dirty="0"/>
              <a:t> </a:t>
            </a:r>
            <a:r>
              <a:rPr lang="en-US" altLang="zh-CN" dirty="0"/>
              <a:t>chose</a:t>
            </a:r>
            <a:r>
              <a:rPr lang="zh-CN" altLang="en-US" dirty="0"/>
              <a:t> </a:t>
            </a:r>
            <a:r>
              <a:rPr lang="en-US" altLang="zh-CN" dirty="0"/>
              <a:t>this solver</a:t>
            </a:r>
            <a:r>
              <a:rPr lang="zh-CN" altLang="en-US" dirty="0"/>
              <a:t> </a:t>
            </a:r>
            <a:r>
              <a:rPr lang="en-US" altLang="zh-CN" dirty="0"/>
              <a:t>because</a:t>
            </a:r>
            <a:r>
              <a:rPr lang="zh-CN" altLang="en-US" dirty="0"/>
              <a:t> </a:t>
            </a:r>
            <a:r>
              <a:rPr lang="en-US" altLang="zh-CN" dirty="0"/>
              <a:t>it</a:t>
            </a:r>
            <a:r>
              <a:rPr lang="zh-CN" altLang="en-US" dirty="0"/>
              <a:t> </a:t>
            </a:r>
            <a:r>
              <a:rPr lang="en-US" altLang="zh-CN" dirty="0"/>
              <a:t>can</a:t>
            </a:r>
            <a:r>
              <a:rPr lang="zh-CN" altLang="en-US" dirty="0"/>
              <a:t> </a:t>
            </a:r>
            <a:r>
              <a:rPr lang="en-US" altLang="zh-CN" dirty="0"/>
              <a:t>deal with</a:t>
            </a:r>
            <a:r>
              <a:rPr lang="zh-CN" altLang="en-US" dirty="0"/>
              <a:t> </a:t>
            </a:r>
            <a:r>
              <a:rPr lang="en-US" altLang="zh-CN" dirty="0"/>
              <a:t>OR-constraints.</a:t>
            </a:r>
            <a:r>
              <a:rPr lang="zh-CN" altLang="en-US" dirty="0"/>
              <a:t> </a:t>
            </a:r>
            <a:r>
              <a:rPr lang="en-US" altLang="zh-CN" dirty="0"/>
              <a:t>It is a long standing winner of SMT competitions,</a:t>
            </a:r>
            <a:r>
              <a:rPr lang="zh-CN" altLang="en-US" dirty="0"/>
              <a:t> </a:t>
            </a:r>
            <a:r>
              <a:rPr lang="en-US" altLang="zh-CN" dirty="0"/>
              <a:t>and</a:t>
            </a:r>
            <a:r>
              <a:rPr lang="zh-CN" altLang="en-US" dirty="0"/>
              <a:t> </a:t>
            </a:r>
            <a:r>
              <a:rPr lang="en-US" altLang="zh-CN" dirty="0"/>
              <a:t>it</a:t>
            </a:r>
            <a:r>
              <a:rPr lang="zh-CN" altLang="en-US" dirty="0"/>
              <a:t> </a:t>
            </a:r>
            <a:r>
              <a:rPr lang="en-US" altLang="zh-CN" dirty="0"/>
              <a:t>supports</a:t>
            </a:r>
            <a:r>
              <a:rPr lang="zh-CN" altLang="en-US" dirty="0"/>
              <a:t> </a:t>
            </a:r>
            <a:r>
              <a:rPr lang="en-US" altLang="zh-CN" dirty="0"/>
              <a:t>incremental</a:t>
            </a:r>
            <a:r>
              <a:rPr lang="zh-CN" altLang="en-US" dirty="0"/>
              <a:t> </a:t>
            </a:r>
            <a:r>
              <a:rPr lang="en-US" altLang="zh-CN" dirty="0"/>
              <a:t>solving.</a:t>
            </a:r>
            <a:r>
              <a:rPr lang="zh-CN" altLang="en-US" dirty="0"/>
              <a:t> </a:t>
            </a:r>
            <a:r>
              <a:rPr lang="en-US" altLang="zh-CN" dirty="0"/>
              <a:t>^_^</a:t>
            </a:r>
            <a:r>
              <a:rPr lang="zh-CN" altLang="en-US" dirty="0"/>
              <a:t> </a:t>
            </a:r>
            <a:r>
              <a:rPr lang="en-US" altLang="zh-CN" dirty="0"/>
              <a:t>So</a:t>
            </a:r>
            <a:r>
              <a:rPr lang="zh-CN" altLang="en-US" dirty="0"/>
              <a:t> </a:t>
            </a:r>
            <a:r>
              <a:rPr lang="en-US" altLang="zh-CN" dirty="0"/>
              <a:t>after</a:t>
            </a:r>
            <a:r>
              <a:rPr lang="zh-CN" altLang="en-US" dirty="0"/>
              <a:t> </a:t>
            </a:r>
            <a:r>
              <a:rPr lang="en-US" altLang="zh-CN" dirty="0"/>
              <a:t>each</a:t>
            </a:r>
            <a:r>
              <a:rPr lang="zh-CN" altLang="en-US" dirty="0"/>
              <a:t> </a:t>
            </a:r>
            <a:r>
              <a:rPr lang="en-US" altLang="zh-CN" dirty="0"/>
              <a:t>update,</a:t>
            </a:r>
            <a:r>
              <a:rPr lang="zh-CN" altLang="en-US" dirty="0"/>
              <a:t> </a:t>
            </a:r>
            <a:r>
              <a:rPr lang="en-CA" altLang="zh-CN" dirty="0"/>
              <a:t>Z3 </a:t>
            </a:r>
            <a:r>
              <a:rPr lang="en-US" altLang="zh-CN" dirty="0"/>
              <a:t>solves</a:t>
            </a:r>
            <a:r>
              <a:rPr lang="zh-CN" altLang="en-US" dirty="0"/>
              <a:t> </a:t>
            </a:r>
            <a:r>
              <a:rPr lang="en-US" altLang="zh-CN" dirty="0"/>
              <a:t>the</a:t>
            </a:r>
            <a:r>
              <a:rPr lang="zh-CN" altLang="en-US" dirty="0"/>
              <a:t> </a:t>
            </a:r>
            <a:r>
              <a:rPr lang="en-US" altLang="zh-CN" dirty="0"/>
              <a:t>system</a:t>
            </a:r>
            <a:r>
              <a:rPr lang="zh-CN" altLang="en-US" dirty="0"/>
              <a:t> </a:t>
            </a:r>
            <a:r>
              <a:rPr lang="en-US" altLang="zh-CN" dirty="0"/>
              <a:t>based</a:t>
            </a:r>
            <a:r>
              <a:rPr lang="zh-CN" altLang="en-US" dirty="0"/>
              <a:t> </a:t>
            </a:r>
            <a:r>
              <a:rPr lang="en-US" altLang="zh-CN" dirty="0"/>
              <a:t>on</a:t>
            </a:r>
            <a:r>
              <a:rPr lang="zh-CN" altLang="en-US" dirty="0"/>
              <a:t> </a:t>
            </a:r>
            <a:r>
              <a:rPr lang="en-CA" altLang="zh-CN" dirty="0"/>
              <a:t>the </a:t>
            </a:r>
            <a:r>
              <a:rPr lang="en-US" altLang="zh-CN" dirty="0"/>
              <a:t>previous</a:t>
            </a:r>
            <a:r>
              <a:rPr lang="zh-CN" altLang="en-US" dirty="0"/>
              <a:t> </a:t>
            </a:r>
            <a:r>
              <a:rPr lang="en-US" altLang="zh-CN" dirty="0"/>
              <a:t>solution</a:t>
            </a:r>
            <a:r>
              <a:rPr lang="zh-CN" altLang="en-US" dirty="0"/>
              <a:t> </a:t>
            </a:r>
            <a:r>
              <a:rPr lang="en-US" altLang="zh-CN" dirty="0"/>
              <a:t>rather</a:t>
            </a:r>
            <a:r>
              <a:rPr lang="zh-CN" altLang="en-US" dirty="0"/>
              <a:t> </a:t>
            </a:r>
            <a:r>
              <a:rPr lang="en-US" altLang="zh-CN" dirty="0"/>
              <a:t>than</a:t>
            </a:r>
            <a:r>
              <a:rPr lang="zh-CN" altLang="en-US" dirty="0"/>
              <a:t> </a:t>
            </a:r>
            <a:r>
              <a:rPr lang="en-US" altLang="zh-CN" dirty="0"/>
              <a:t>solve</a:t>
            </a:r>
            <a:r>
              <a:rPr lang="zh-CN" altLang="en-US" dirty="0"/>
              <a:t> </a:t>
            </a:r>
            <a:r>
              <a:rPr lang="en-US" altLang="zh-CN" dirty="0"/>
              <a:t>the</a:t>
            </a:r>
            <a:r>
              <a:rPr lang="zh-CN" altLang="en-US" dirty="0"/>
              <a:t> </a:t>
            </a:r>
            <a:r>
              <a:rPr lang="en-US" altLang="zh-CN" dirty="0"/>
              <a:t>entire</a:t>
            </a:r>
            <a:r>
              <a:rPr lang="zh-CN" altLang="en-US" dirty="0"/>
              <a:t> </a:t>
            </a:r>
            <a:r>
              <a:rPr lang="en-US" altLang="zh-CN" dirty="0"/>
              <a:t>system</a:t>
            </a:r>
            <a:r>
              <a:rPr lang="zh-CN" altLang="en-US" dirty="0"/>
              <a:t> </a:t>
            </a:r>
            <a:r>
              <a:rPr lang="en-US" altLang="zh-CN" dirty="0"/>
              <a:t>again,</a:t>
            </a:r>
            <a:r>
              <a:rPr lang="zh-CN" altLang="en-US" dirty="0"/>
              <a:t> </a:t>
            </a:r>
            <a:r>
              <a:rPr lang="en-US" altLang="zh-CN" dirty="0"/>
              <a:t>which </a:t>
            </a:r>
            <a:r>
              <a:rPr lang="en-CA" altLang="zh-CN" dirty="0"/>
              <a:t>reduces</a:t>
            </a:r>
            <a:r>
              <a:rPr lang="en-US" altLang="zh-CN" dirty="0"/>
              <a:t> </a:t>
            </a:r>
            <a:r>
              <a:rPr lang="en-CA" altLang="zh-CN" dirty="0"/>
              <a:t>runtimes.</a:t>
            </a:r>
            <a:endParaRPr lang="en-US" altLang="zh-CN" dirty="0"/>
          </a:p>
          <a:p>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8</a:t>
            </a:fld>
            <a:endParaRPr lang="en-US"/>
          </a:p>
        </p:txBody>
      </p:sp>
    </p:spTree>
    <p:extLst>
      <p:ext uri="{BB962C8B-B14F-4D97-AF65-F5344CB8AC3E}">
        <p14:creationId xmlns:p14="http://schemas.microsoft.com/office/powerpoint/2010/main" val="2833582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Editing low-level constraints for a complex layout is tedious and error-prone.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^_^Even</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very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simple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layout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requires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large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number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constraints.</a:t>
            </a:r>
            <a:r>
              <a:rPr lang="en-US" sz="1200" b="0" i="0" kern="1200" dirty="0">
                <a:solidFill>
                  <a:schemeClr val="tx1"/>
                </a:solidFill>
                <a:effectLst/>
                <a:latin typeface="+mn-lt"/>
                <a:ea typeface="+mn-ea"/>
                <a:cs typeface="+mn-cs"/>
              </a:rPr>
              <a:t> So, instead of letting designers deal with constraints directly, we propose to ^_^ let designers instantiate templates for typical layout patterns, and adjust them by modifying their parameters. ^_^ Our ORC system can then automatically maintain all the low-level constraints. In the following we will have a look at some ORC patterns.</a:t>
            </a:r>
            <a:endParaRPr lang="en-US" dirty="0"/>
          </a:p>
        </p:txBody>
      </p:sp>
      <p:sp>
        <p:nvSpPr>
          <p:cNvPr id="4" name="Slide Number Placeholder 3"/>
          <p:cNvSpPr>
            <a:spLocks noGrp="1"/>
          </p:cNvSpPr>
          <p:nvPr>
            <p:ph type="sldNum" sz="quarter" idx="5"/>
          </p:nvPr>
        </p:nvSpPr>
        <p:spPr/>
        <p:txBody>
          <a:bodyPr/>
          <a:lstStyle/>
          <a:p>
            <a:fld id="{034B9456-B4DA-0C4E-B94A-3D03976F6151}" type="slidenum">
              <a:rPr lang="en-US" smtClean="0"/>
              <a:t>9</a:t>
            </a:fld>
            <a:endParaRPr lang="en-US"/>
          </a:p>
        </p:txBody>
      </p:sp>
    </p:spTree>
    <p:extLst>
      <p:ext uri="{BB962C8B-B14F-4D97-AF65-F5344CB8AC3E}">
        <p14:creationId xmlns:p14="http://schemas.microsoft.com/office/powerpoint/2010/main" val="4745183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regular">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pPr/>
              <a:t>2019/5/1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
        <p:nvSpPr>
          <p:cNvPr id="6" name="矩形 5"/>
          <p:cNvSpPr/>
          <p:nvPr userDrawn="1"/>
        </p:nvSpPr>
        <p:spPr>
          <a:xfrm>
            <a:off x="0" y="637310"/>
            <a:ext cx="12192000" cy="6220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x</a:t>
            </a:r>
            <a:endParaRPr lang="zh-CN" altLang="en-US" dirty="0"/>
          </a:p>
        </p:txBody>
      </p:sp>
      <p:sp>
        <p:nvSpPr>
          <p:cNvPr id="2" name="标题 1"/>
          <p:cNvSpPr>
            <a:spLocks noGrp="1"/>
          </p:cNvSpPr>
          <p:nvPr>
            <p:ph type="title"/>
          </p:nvPr>
        </p:nvSpPr>
        <p:spPr>
          <a:xfrm>
            <a:off x="838200" y="171162"/>
            <a:ext cx="10515600" cy="466148"/>
          </a:xfrm>
        </p:spPr>
        <p:txBody>
          <a:bodyPr>
            <a:noAutofit/>
          </a:bodyPr>
          <a:lstStyle>
            <a:lvl1pPr>
              <a:defRPr sz="4400" b="1" i="0">
                <a:solidFill>
                  <a:srgbClr val="226032"/>
                </a:solidFill>
                <a:latin typeface="Times New Roman" panose="02020603050405020304" pitchFamily="18" charset="0"/>
                <a:ea typeface="+mj-ea"/>
                <a:cs typeface="Times New Roman" panose="02020603050405020304" pitchFamily="18" charset="0"/>
              </a:defRPr>
            </a:lvl1pPr>
          </a:lstStyle>
          <a:p>
            <a:r>
              <a:rPr lang="zh-CN" altLang="en-US" dirty="0"/>
              <a:t>单击此处编辑母版标题样式</a:t>
            </a:r>
          </a:p>
        </p:txBody>
      </p:sp>
      <p:sp>
        <p:nvSpPr>
          <p:cNvPr id="7" name="Slide Number Placeholder 3">
            <a:extLst>
              <a:ext uri="{FF2B5EF4-FFF2-40B4-BE49-F238E27FC236}">
                <a16:creationId xmlns:a16="http://schemas.microsoft.com/office/drawing/2014/main" id="{0061C8D9-1FB2-A748-943B-1B03D14AA60A}"/>
              </a:ext>
            </a:extLst>
          </p:cNvPr>
          <p:cNvSpPr txBox="1">
            <a:spLocks noChangeArrowheads="1"/>
          </p:cNvSpPr>
          <p:nvPr userDrawn="1"/>
        </p:nvSpPr>
        <p:spPr bwMode="auto">
          <a:xfrm>
            <a:off x="9347200" y="6492876"/>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spcBef>
                <a:spcPct val="20000"/>
              </a:spcBef>
              <a:spcAft>
                <a:spcPct val="25000"/>
              </a:spcAft>
              <a:buChar char="•"/>
              <a:defRPr sz="32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Char char="–"/>
              <a:defRPr sz="28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Char char="»"/>
              <a:defRPr sz="2000" kern="1200">
                <a:solidFill>
                  <a:schemeClr val="tx1"/>
                </a:solidFill>
                <a:latin typeface="Trebuchet MS" panose="020B0603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rebuchet MS" panose="020B0603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rebuchet MS" panose="020B0603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rebuchet MS" panose="020B0603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rebuchet MS" panose="020B0603020202020204" pitchFamily="34" charset="0"/>
                <a:ea typeface="+mn-ea"/>
                <a:cs typeface="+mn-cs"/>
              </a:defRPr>
            </a:lvl9pPr>
          </a:lstStyle>
          <a:p>
            <a:pPr>
              <a:spcBef>
                <a:spcPct val="0"/>
              </a:spcBef>
              <a:spcAft>
                <a:spcPct val="0"/>
              </a:spcAft>
              <a:buFontTx/>
              <a:buNone/>
            </a:pPr>
            <a:fld id="{34958444-0780-41A4-B861-3426CDBDA408}" type="slidenum">
              <a:rPr lang="en-US" altLang="en-US" sz="1200" smtClean="0">
                <a:solidFill>
                  <a:srgbClr val="898989"/>
                </a:solidFill>
                <a:latin typeface="Arial" panose="020B0604020202020204" pitchFamily="34" charset="0"/>
              </a:rPr>
              <a:pPr>
                <a:spcBef>
                  <a:spcPct val="0"/>
                </a:spcBef>
                <a:spcAft>
                  <a:spcPct val="0"/>
                </a:spcAft>
                <a:buFontTx/>
                <a:buNone/>
              </a:pPr>
              <a:t>‹#›</a:t>
            </a:fld>
            <a:endParaRPr lang="en-US" altLang="en-US" sz="1200" dirty="0">
              <a:solidFill>
                <a:srgbClr val="898989"/>
              </a:solidFill>
              <a:latin typeface="Arial" panose="020B0604020202020204" pitchFamily="34" charset="0"/>
            </a:endParaRPr>
          </a:p>
        </p:txBody>
      </p:sp>
      <p:pic>
        <p:nvPicPr>
          <p:cNvPr id="8" name="Picture 7">
            <a:extLst>
              <a:ext uri="{FF2B5EF4-FFF2-40B4-BE49-F238E27FC236}">
                <a16:creationId xmlns:a16="http://schemas.microsoft.com/office/drawing/2014/main" id="{DFF5401B-96CF-EA48-A346-0BCE4E202CDB}"/>
              </a:ext>
            </a:extLst>
          </p:cNvPr>
          <p:cNvPicPr>
            <a:picLocks noChangeAspect="1"/>
          </p:cNvPicPr>
          <p:nvPr userDrawn="1"/>
        </p:nvPicPr>
        <p:blipFill>
          <a:blip r:embed="rId2"/>
          <a:stretch>
            <a:fillRect/>
          </a:stretch>
        </p:blipFill>
        <p:spPr>
          <a:xfrm>
            <a:off x="10071099" y="-385762"/>
            <a:ext cx="2120901" cy="1035050"/>
          </a:xfrm>
          <a:prstGeom prst="rect">
            <a:avLst/>
          </a:prstGeom>
        </p:spPr>
      </p:pic>
      <p:pic>
        <p:nvPicPr>
          <p:cNvPr id="9" name="Picture 8">
            <a:extLst>
              <a:ext uri="{FF2B5EF4-FFF2-40B4-BE49-F238E27FC236}">
                <a16:creationId xmlns:a16="http://schemas.microsoft.com/office/drawing/2014/main" id="{3CAC1443-B800-FC49-9356-65E42CA3B886}"/>
              </a:ext>
            </a:extLst>
          </p:cNvPr>
          <p:cNvPicPr>
            <a:picLocks noChangeAspect="1"/>
          </p:cNvPicPr>
          <p:nvPr userDrawn="1"/>
        </p:nvPicPr>
        <p:blipFill>
          <a:blip r:embed="rId2"/>
          <a:stretch>
            <a:fillRect/>
          </a:stretch>
        </p:blipFill>
        <p:spPr>
          <a:xfrm>
            <a:off x="1" y="0"/>
            <a:ext cx="838200" cy="635000"/>
          </a:xfrm>
          <a:prstGeom prst="rect">
            <a:avLst/>
          </a:prstGeom>
        </p:spPr>
      </p:pic>
    </p:spTree>
    <p:extLst>
      <p:ext uri="{BB962C8B-B14F-4D97-AF65-F5344CB8AC3E}">
        <p14:creationId xmlns:p14="http://schemas.microsoft.com/office/powerpoint/2010/main" val="3901283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2D93BB-3A96-5C4B-8EFE-0F41A67CA407}"/>
              </a:ext>
            </a:extLst>
          </p:cNvPr>
          <p:cNvPicPr>
            <a:picLocks noChangeAspect="1"/>
          </p:cNvPicPr>
          <p:nvPr userDrawn="1"/>
        </p:nvPicPr>
        <p:blipFill>
          <a:blip r:embed="rId3"/>
          <a:stretch>
            <a:fillRect/>
          </a:stretch>
        </p:blipFill>
        <p:spPr>
          <a:xfrm>
            <a:off x="704411" y="302608"/>
            <a:ext cx="4803010" cy="2698095"/>
          </a:xfrm>
          <a:prstGeom prst="rect">
            <a:avLst/>
          </a:prstGeom>
        </p:spPr>
      </p:pic>
      <p:pic>
        <p:nvPicPr>
          <p:cNvPr id="6" name="Picture 5">
            <a:extLst>
              <a:ext uri="{FF2B5EF4-FFF2-40B4-BE49-F238E27FC236}">
                <a16:creationId xmlns:a16="http://schemas.microsoft.com/office/drawing/2014/main" id="{97848926-7C89-424E-AD17-91C725A22378}"/>
              </a:ext>
            </a:extLst>
          </p:cNvPr>
          <p:cNvPicPr>
            <a:picLocks noChangeAspect="1"/>
          </p:cNvPicPr>
          <p:nvPr userDrawn="1"/>
        </p:nvPicPr>
        <p:blipFill>
          <a:blip r:embed="rId4"/>
          <a:stretch>
            <a:fillRect/>
          </a:stretch>
        </p:blipFill>
        <p:spPr>
          <a:xfrm>
            <a:off x="1293868" y="3000703"/>
            <a:ext cx="5168900" cy="2916621"/>
          </a:xfrm>
          <a:prstGeom prst="rect">
            <a:avLst/>
          </a:prstGeom>
        </p:spPr>
      </p:pic>
      <p:sp>
        <p:nvSpPr>
          <p:cNvPr id="7" name="Slide Number Placeholder 3">
            <a:extLst>
              <a:ext uri="{FF2B5EF4-FFF2-40B4-BE49-F238E27FC236}">
                <a16:creationId xmlns:a16="http://schemas.microsoft.com/office/drawing/2014/main" id="{EDA3E6D0-5C3E-8D4B-812F-AA7C601D44CB}"/>
              </a:ext>
            </a:extLst>
          </p:cNvPr>
          <p:cNvSpPr txBox="1">
            <a:spLocks noChangeArrowheads="1"/>
          </p:cNvSpPr>
          <p:nvPr userDrawn="1"/>
        </p:nvSpPr>
        <p:spPr bwMode="auto">
          <a:xfrm>
            <a:off x="9347200" y="6492876"/>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spcBef>
                <a:spcPct val="20000"/>
              </a:spcBef>
              <a:spcAft>
                <a:spcPct val="25000"/>
              </a:spcAft>
              <a:buChar char="•"/>
              <a:defRPr sz="32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Char char="–"/>
              <a:defRPr sz="28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Char char="•"/>
              <a:defRPr sz="24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Char char="–"/>
              <a:defRPr sz="20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Char char="»"/>
              <a:defRPr sz="2000" kern="1200">
                <a:solidFill>
                  <a:schemeClr val="tx1"/>
                </a:solidFill>
                <a:latin typeface="Trebuchet MS" panose="020B0603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Trebuchet MS" panose="020B0603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Trebuchet MS" panose="020B0603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Trebuchet MS" panose="020B0603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Trebuchet MS" panose="020B0603020202020204" pitchFamily="34" charset="0"/>
                <a:ea typeface="+mn-ea"/>
                <a:cs typeface="+mn-cs"/>
              </a:defRPr>
            </a:lvl9pPr>
          </a:lstStyle>
          <a:p>
            <a:pPr>
              <a:spcBef>
                <a:spcPct val="0"/>
              </a:spcBef>
              <a:spcAft>
                <a:spcPct val="0"/>
              </a:spcAft>
              <a:buFontTx/>
              <a:buNone/>
            </a:pPr>
            <a:fld id="{34958444-0780-41A4-B861-3426CDBDA408}" type="slidenum">
              <a:rPr lang="en-US" altLang="en-US" sz="1200" smtClean="0">
                <a:solidFill>
                  <a:srgbClr val="898989"/>
                </a:solidFill>
                <a:latin typeface="Arial" panose="020B0604020202020204" pitchFamily="34" charset="0"/>
              </a:rPr>
              <a:pPr>
                <a:spcBef>
                  <a:spcPct val="0"/>
                </a:spcBef>
                <a:spcAft>
                  <a:spcPct val="0"/>
                </a:spcAft>
                <a:buFontTx/>
                <a:buNone/>
              </a:pPr>
              <a:t>‹#›</a:t>
            </a:fld>
            <a:endParaRPr lang="en-US" altLang="en-US" sz="1200" dirty="0">
              <a:solidFill>
                <a:srgbClr val="898989"/>
              </a:solidFill>
              <a:latin typeface="Arial" panose="020B0604020202020204" pitchFamily="34" charset="0"/>
            </a:endParaRPr>
          </a:p>
        </p:txBody>
      </p:sp>
      <p:pic>
        <p:nvPicPr>
          <p:cNvPr id="9" name="图片 9" descr="月-01">
            <a:extLst>
              <a:ext uri="{FF2B5EF4-FFF2-40B4-BE49-F238E27FC236}">
                <a16:creationId xmlns:a16="http://schemas.microsoft.com/office/drawing/2014/main" id="{F0DDEE9D-CB23-7F49-9574-C36E55E7B432}"/>
              </a:ext>
            </a:extLst>
          </p:cNvPr>
          <p:cNvPicPr>
            <a:picLocks noChangeAspect="1"/>
          </p:cNvPicPr>
          <p:nvPr userDrawn="1"/>
        </p:nvPicPr>
        <p:blipFill>
          <a:blip r:embed="rId5">
            <a:alphaModFix amt="40000"/>
          </a:blip>
          <a:stretch>
            <a:fillRect/>
          </a:stretch>
        </p:blipFill>
        <p:spPr>
          <a:xfrm>
            <a:off x="-42952" y="1112329"/>
            <a:ext cx="2160384" cy="1964574"/>
          </a:xfrm>
          <a:prstGeom prst="rect">
            <a:avLst/>
          </a:prstGeom>
        </p:spPr>
      </p:pic>
    </p:spTree>
    <p:extLst>
      <p:ext uri="{BB962C8B-B14F-4D97-AF65-F5344CB8AC3E}">
        <p14:creationId xmlns:p14="http://schemas.microsoft.com/office/powerpoint/2010/main" val="13742390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2019/5/1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016873890"/>
      </p:ext>
    </p:extLst>
  </p:cSld>
  <p:clrMap bg1="lt1" tx1="dk1" bg2="lt2" tx2="dk2" accent1="accent1" accent2="accent2" accent3="accent3" accent4="accent4" accent5="accent5" accent6="accent6" hlink="hlink" folHlink="folHlink"/>
  <p:sldLayoutIdLst>
    <p:sldLayoutId id="2147484316" r:id="rId1"/>
    <p:sldLayoutId id="214748432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2.tif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7.tiff"/><Relationship Id="rId5" Type="http://schemas.openxmlformats.org/officeDocument/2006/relationships/image" Target="../media/image12.tiff"/><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7.tiff"/><Relationship Id="rId5" Type="http://schemas.openxmlformats.org/officeDocument/2006/relationships/image" Target="../media/image12.tiff"/><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37.tif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tiff"/><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9.png"/><Relationship Id="rId7"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5.tiff"/><Relationship Id="rId10" Type="http://schemas.openxmlformats.org/officeDocument/2006/relationships/image" Target="../media/image49.tiff"/><Relationship Id="rId4" Type="http://schemas.openxmlformats.org/officeDocument/2006/relationships/image" Target="../media/image10.png"/><Relationship Id="rId9" Type="http://schemas.openxmlformats.org/officeDocument/2006/relationships/image" Target="../media/image48.jp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tiff"/><Relationship Id="rId5" Type="http://schemas.openxmlformats.org/officeDocument/2006/relationships/image" Target="../media/image8.png"/><Relationship Id="rId10" Type="http://schemas.openxmlformats.org/officeDocument/2006/relationships/hyperlink" Target="http://www.cs.umd.edu/~yuejiang/" TargetMode="External"/><Relationship Id="rId4" Type="http://schemas.microsoft.com/office/2007/relationships/hdphoto" Target="../media/hdphoto1.wdp"/><Relationship Id="rId9" Type="http://schemas.openxmlformats.org/officeDocument/2006/relationships/hyperlink" Target="mailto:yuejiang@cs.umd.edu"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5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5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23868" y="1475216"/>
            <a:ext cx="10741519" cy="1631216"/>
          </a:xfrm>
          <a:prstGeom prst="rect">
            <a:avLst/>
          </a:prstGeom>
          <a:noFill/>
        </p:spPr>
        <p:txBody>
          <a:bodyPr wrap="square" rtlCol="0">
            <a:spAutoFit/>
          </a:bodyPr>
          <a:lstStyle/>
          <a:p>
            <a:pPr algn="r"/>
            <a:r>
              <a:rPr lang="en-CA" altLang="zh-CN" sz="5000" b="1" dirty="0">
                <a:latin typeface="Times New Roman" panose="02020603050405020304" pitchFamily="18" charset="0"/>
                <a:cs typeface="Times New Roman" panose="02020603050405020304" pitchFamily="18" charset="0"/>
              </a:rPr>
              <a:t>ORC Layout:</a:t>
            </a:r>
            <a:r>
              <a:rPr lang="zh-CN" altLang="en-US" sz="5000" b="1" dirty="0">
                <a:latin typeface="Times New Roman" panose="02020603050405020304" pitchFamily="18" charset="0"/>
                <a:cs typeface="Times New Roman" panose="02020603050405020304" pitchFamily="18" charset="0"/>
              </a:rPr>
              <a:t> </a:t>
            </a:r>
            <a:r>
              <a:rPr lang="en-CA" altLang="zh-CN" sz="5000" b="1" dirty="0">
                <a:latin typeface="Times New Roman" panose="02020603050405020304" pitchFamily="18" charset="0"/>
                <a:cs typeface="Times New Roman" panose="02020603050405020304" pitchFamily="18" charset="0"/>
              </a:rPr>
              <a:t>Adaptive GUI Layout with OR-Constraints</a:t>
            </a:r>
            <a:endParaRPr lang="zh-CN" altLang="en-US" sz="50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73EE508-1C47-704E-B440-4DD7C793042C}"/>
              </a:ext>
            </a:extLst>
          </p:cNvPr>
          <p:cNvSpPr txBox="1"/>
          <p:nvPr/>
        </p:nvSpPr>
        <p:spPr>
          <a:xfrm>
            <a:off x="683654" y="3452975"/>
            <a:ext cx="11508345" cy="2677656"/>
          </a:xfrm>
          <a:prstGeom prst="rect">
            <a:avLst/>
          </a:prstGeom>
          <a:noFill/>
        </p:spPr>
        <p:txBody>
          <a:bodyPr wrap="square" rtlCol="0" anchor="t">
            <a:spAutoFit/>
          </a:bodyPr>
          <a:lstStyle/>
          <a:p>
            <a:pPr lvl="0" defTabSz="1219170">
              <a:spcAft>
                <a:spcPts val="600"/>
              </a:spcAft>
              <a:defRPr/>
            </a:pPr>
            <a:r>
              <a:rPr lang="en" sz="3000" b="1" dirty="0">
                <a:latin typeface="Times New Roman" panose="02020603050405020304" pitchFamily="18" charset="0"/>
                <a:cs typeface="Times New Roman" panose="02020603050405020304" pitchFamily="18" charset="0"/>
                <a:sym typeface="Calibri"/>
              </a:rPr>
              <a:t>Yue Jiang</a:t>
            </a:r>
            <a:r>
              <a:rPr lang="zh-CN" altLang="en-US" sz="3000" b="1" dirty="0">
                <a:latin typeface="Times New Roman" panose="02020603050405020304" pitchFamily="18" charset="0"/>
                <a:cs typeface="Times New Roman" panose="02020603050405020304" pitchFamily="18" charset="0"/>
                <a:sym typeface="Calibri"/>
              </a:rPr>
              <a:t> </a:t>
            </a:r>
            <a:r>
              <a:rPr lang="en-US" altLang="zh-CN" sz="2800" dirty="0">
                <a:solidFill>
                  <a:schemeClr val="bg1">
                    <a:lumMod val="50000"/>
                  </a:schemeClr>
                </a:solidFill>
                <a:latin typeface="Times New Roman" panose="02020603050405020304" pitchFamily="18" charset="0"/>
                <a:cs typeface="Times New Roman" panose="02020603050405020304" pitchFamily="18" charset="0"/>
                <a:sym typeface="Calibri"/>
              </a:rPr>
              <a:t>		</a:t>
            </a:r>
            <a:r>
              <a:rPr lang="en" sz="2800" kern="0" dirty="0">
                <a:solidFill>
                  <a:schemeClr val="bg1">
                    <a:lumMod val="50000"/>
                  </a:schemeClr>
                </a:solidFill>
                <a:latin typeface="Times New Roman" panose="02020603050405020304" pitchFamily="18" charset="0"/>
                <a:ea typeface="Calibri"/>
                <a:cs typeface="Times New Roman" panose="02020603050405020304" pitchFamily="18" charset="0"/>
                <a:sym typeface="Calibri"/>
              </a:rPr>
              <a:t>University of Maryland, College Park</a:t>
            </a:r>
            <a:endParaRPr lang="en" sz="2800" dirty="0">
              <a:solidFill>
                <a:schemeClr val="bg1">
                  <a:lumMod val="50000"/>
                </a:schemeClr>
              </a:solidFill>
              <a:latin typeface="Times New Roman" panose="02020603050405020304" pitchFamily="18" charset="0"/>
              <a:cs typeface="Times New Roman" panose="02020603050405020304" pitchFamily="18" charset="0"/>
            </a:endParaRPr>
          </a:p>
          <a:p>
            <a:pPr defTabSz="1219170">
              <a:spcAft>
                <a:spcPts val="600"/>
              </a:spcAft>
              <a:defRPr/>
            </a:pPr>
            <a:r>
              <a:rPr lang="en" sz="3000" dirty="0" err="1">
                <a:latin typeface="Times New Roman" panose="02020603050405020304" pitchFamily="18" charset="0"/>
                <a:cs typeface="Times New Roman" panose="02020603050405020304" pitchFamily="18" charset="0"/>
                <a:sym typeface="Calibri"/>
              </a:rPr>
              <a:t>Ruofei</a:t>
            </a:r>
            <a:r>
              <a:rPr lang="en" sz="3000" dirty="0">
                <a:latin typeface="Times New Roman" panose="02020603050405020304" pitchFamily="18" charset="0"/>
                <a:cs typeface="Times New Roman" panose="02020603050405020304" pitchFamily="18" charset="0"/>
                <a:sym typeface="Calibri"/>
              </a:rPr>
              <a:t> Du</a:t>
            </a:r>
            <a:r>
              <a:rPr lang="en" sz="2800" dirty="0">
                <a:latin typeface="Times New Roman" panose="02020603050405020304" pitchFamily="18" charset="0"/>
                <a:cs typeface="Times New Roman" panose="02020603050405020304" pitchFamily="18" charset="0"/>
                <a:sym typeface="Calibri"/>
              </a:rPr>
              <a:t>	</a:t>
            </a:r>
            <a:r>
              <a:rPr lang="en" sz="2800" kern="0" dirty="0">
                <a:solidFill>
                  <a:schemeClr val="bg1">
                    <a:lumMod val="50000"/>
                  </a:schemeClr>
                </a:solidFill>
                <a:latin typeface="Times New Roman" panose="02020603050405020304" pitchFamily="18" charset="0"/>
                <a:ea typeface="Calibri"/>
                <a:cs typeface="Times New Roman" panose="02020603050405020304" pitchFamily="18" charset="0"/>
                <a:sym typeface="Calibri"/>
              </a:rPr>
              <a:t> 	Google, San Francisco</a:t>
            </a:r>
            <a:endParaRPr lang="en" sz="2800" dirty="0">
              <a:solidFill>
                <a:schemeClr val="bg1">
                  <a:lumMod val="50000"/>
                </a:schemeClr>
              </a:solidFill>
              <a:latin typeface="Times New Roman" panose="02020603050405020304" pitchFamily="18" charset="0"/>
              <a:cs typeface="Times New Roman" panose="02020603050405020304" pitchFamily="18" charset="0"/>
            </a:endParaRPr>
          </a:p>
          <a:p>
            <a:pPr defTabSz="1219170">
              <a:spcAft>
                <a:spcPts val="600"/>
              </a:spcAft>
              <a:defRPr/>
            </a:pPr>
            <a:r>
              <a:rPr lang="en" sz="3000" dirty="0">
                <a:latin typeface="Times New Roman" panose="02020603050405020304" pitchFamily="18" charset="0"/>
                <a:cs typeface="Times New Roman" panose="02020603050405020304" pitchFamily="18" charset="0"/>
                <a:sym typeface="Calibri"/>
              </a:rPr>
              <a:t>Christof </a:t>
            </a:r>
            <a:r>
              <a:rPr lang="en" sz="3000" dirty="0" err="1">
                <a:latin typeface="Times New Roman" panose="02020603050405020304" pitchFamily="18" charset="0"/>
                <a:cs typeface="Times New Roman" panose="02020603050405020304" pitchFamily="18" charset="0"/>
                <a:sym typeface="Calibri"/>
              </a:rPr>
              <a:t>Lutteroth</a:t>
            </a:r>
            <a:r>
              <a:rPr lang="en" sz="2800" dirty="0">
                <a:latin typeface="Times New Roman" panose="02020603050405020304" pitchFamily="18" charset="0"/>
                <a:cs typeface="Times New Roman" panose="02020603050405020304" pitchFamily="18" charset="0"/>
                <a:sym typeface="Calibri"/>
              </a:rPr>
              <a:t>	</a:t>
            </a:r>
            <a:r>
              <a:rPr lang="en-US" sz="2800" kern="0" dirty="0">
                <a:solidFill>
                  <a:schemeClr val="bg1">
                    <a:lumMod val="50000"/>
                  </a:schemeClr>
                </a:solidFill>
                <a:latin typeface="Times New Roman" panose="02020603050405020304" pitchFamily="18" charset="0"/>
                <a:ea typeface="Calibri"/>
                <a:cs typeface="Times New Roman" panose="02020603050405020304" pitchFamily="18" charset="0"/>
                <a:sym typeface="Calibri"/>
              </a:rPr>
              <a:t>University of Bath, Bath, United Kingdom </a:t>
            </a:r>
            <a:endParaRPr lang="en" sz="2800" baseline="55000" dirty="0">
              <a:solidFill>
                <a:schemeClr val="bg1">
                  <a:lumMod val="50000"/>
                </a:schemeClr>
              </a:solidFill>
              <a:latin typeface="Times New Roman" panose="02020603050405020304" pitchFamily="18" charset="0"/>
              <a:cs typeface="Times New Roman" panose="02020603050405020304" pitchFamily="18" charset="0"/>
            </a:endParaRPr>
          </a:p>
          <a:p>
            <a:pPr lvl="0" defTabSz="1219170">
              <a:spcAft>
                <a:spcPts val="600"/>
              </a:spcAft>
              <a:defRPr/>
            </a:pPr>
            <a:r>
              <a:rPr lang="en-US" sz="3000" dirty="0">
                <a:latin typeface="Times New Roman" panose="02020603050405020304" pitchFamily="18" charset="0"/>
                <a:cs typeface="Times New Roman" panose="02020603050405020304" pitchFamily="18" charset="0"/>
                <a:sym typeface="Calibri"/>
              </a:rPr>
              <a:t>Wolfgang </a:t>
            </a:r>
            <a:r>
              <a:rPr lang="en-US" sz="3000" dirty="0" err="1">
                <a:latin typeface="Times New Roman" panose="02020603050405020304" pitchFamily="18" charset="0"/>
                <a:cs typeface="Times New Roman" panose="02020603050405020304" pitchFamily="18" charset="0"/>
                <a:sym typeface="Calibri"/>
              </a:rPr>
              <a:t>St</a:t>
            </a:r>
            <a:r>
              <a:rPr lang="en-US" altLang="zh-CN" sz="3000" dirty="0" err="1">
                <a:latin typeface="Times New Roman" panose="02020603050405020304" pitchFamily="18" charset="0"/>
                <a:cs typeface="Times New Roman" panose="02020603050405020304" pitchFamily="18" charset="0"/>
                <a:sym typeface="Calibri"/>
              </a:rPr>
              <a:t>ue</a:t>
            </a:r>
            <a:r>
              <a:rPr lang="en-US" sz="3000" dirty="0" err="1">
                <a:latin typeface="Times New Roman" panose="02020603050405020304" pitchFamily="18" charset="0"/>
                <a:cs typeface="Times New Roman" panose="02020603050405020304" pitchFamily="18" charset="0"/>
                <a:sym typeface="Calibri"/>
              </a:rPr>
              <a:t>rzlinger</a:t>
            </a:r>
            <a:r>
              <a:rPr lang="zh-CN" altLang="en-US" sz="3000" dirty="0">
                <a:latin typeface="Times New Roman" panose="02020603050405020304" pitchFamily="18" charset="0"/>
                <a:cs typeface="Times New Roman" panose="02020603050405020304" pitchFamily="18" charset="0"/>
                <a:sym typeface="Calibri"/>
              </a:rPr>
              <a:t> </a:t>
            </a:r>
            <a:r>
              <a:rPr lang="en-US" altLang="zh-CN" sz="2800" dirty="0">
                <a:solidFill>
                  <a:schemeClr val="bg1">
                    <a:lumMod val="50000"/>
                  </a:schemeClr>
                </a:solidFill>
                <a:latin typeface="Times New Roman" panose="02020603050405020304" pitchFamily="18" charset="0"/>
                <a:cs typeface="Times New Roman" panose="02020603050405020304" pitchFamily="18" charset="0"/>
                <a:sym typeface="Calibri"/>
              </a:rPr>
              <a:t>	SIAT,</a:t>
            </a:r>
            <a:r>
              <a:rPr lang="zh-CN" altLang="en-US" sz="2800" dirty="0">
                <a:solidFill>
                  <a:schemeClr val="bg1">
                    <a:lumMod val="50000"/>
                  </a:schemeClr>
                </a:solidFill>
                <a:latin typeface="Times New Roman" panose="02020603050405020304" pitchFamily="18" charset="0"/>
                <a:cs typeface="Times New Roman" panose="02020603050405020304" pitchFamily="18" charset="0"/>
                <a:sym typeface="Calibri"/>
              </a:rPr>
              <a:t> </a:t>
            </a:r>
            <a:r>
              <a:rPr lang="fr-FR" sz="2800" kern="0" dirty="0">
                <a:solidFill>
                  <a:schemeClr val="bg1">
                    <a:lumMod val="50000"/>
                  </a:schemeClr>
                </a:solidFill>
                <a:latin typeface="Times New Roman" panose="02020603050405020304" pitchFamily="18" charset="0"/>
                <a:ea typeface="Calibri"/>
                <a:cs typeface="Times New Roman" panose="02020603050405020304" pitchFamily="18" charset="0"/>
                <a:sym typeface="Calibri"/>
              </a:rPr>
              <a:t>Simon Fraser </a:t>
            </a:r>
            <a:r>
              <a:rPr lang="fr-FR" sz="2800" kern="0" dirty="0" err="1">
                <a:solidFill>
                  <a:schemeClr val="bg1">
                    <a:lumMod val="50000"/>
                  </a:schemeClr>
                </a:solidFill>
                <a:latin typeface="Times New Roman" panose="02020603050405020304" pitchFamily="18" charset="0"/>
                <a:ea typeface="Calibri"/>
                <a:cs typeface="Times New Roman" panose="02020603050405020304" pitchFamily="18" charset="0"/>
                <a:sym typeface="Calibri"/>
              </a:rPr>
              <a:t>University</a:t>
            </a:r>
            <a:r>
              <a:rPr lang="fr-FR" sz="2800" kern="0" dirty="0">
                <a:solidFill>
                  <a:schemeClr val="bg1">
                    <a:lumMod val="50000"/>
                  </a:schemeClr>
                </a:solidFill>
                <a:latin typeface="Times New Roman" panose="02020603050405020304" pitchFamily="18" charset="0"/>
                <a:ea typeface="Calibri"/>
                <a:cs typeface="Times New Roman" panose="02020603050405020304" pitchFamily="18" charset="0"/>
                <a:sym typeface="Calibri"/>
              </a:rPr>
              <a:t>, Vancouver, Canada</a:t>
            </a:r>
            <a:endParaRPr lang="en" sz="2800" dirty="0">
              <a:solidFill>
                <a:schemeClr val="bg1">
                  <a:lumMod val="50000"/>
                </a:schemeClr>
              </a:solidFill>
              <a:latin typeface="Times New Roman" panose="02020603050405020304" pitchFamily="18" charset="0"/>
              <a:cs typeface="Times New Roman" panose="02020603050405020304" pitchFamily="18" charset="0"/>
            </a:endParaRPr>
          </a:p>
          <a:p>
            <a:endParaRPr lang="en-US" sz="2800" dirty="0">
              <a:latin typeface="Times" pitchFamily="2" charset="0"/>
            </a:endParaRPr>
          </a:p>
        </p:txBody>
      </p:sp>
      <p:sp>
        <p:nvSpPr>
          <p:cNvPr id="15" name="TextBox 14">
            <a:extLst>
              <a:ext uri="{FF2B5EF4-FFF2-40B4-BE49-F238E27FC236}">
                <a16:creationId xmlns:a16="http://schemas.microsoft.com/office/drawing/2014/main" id="{9AACC2DD-AEBF-FD4E-A2ED-714602E85488}"/>
              </a:ext>
            </a:extLst>
          </p:cNvPr>
          <p:cNvSpPr txBox="1"/>
          <p:nvPr/>
        </p:nvSpPr>
        <p:spPr>
          <a:xfrm>
            <a:off x="2237014" y="653143"/>
            <a:ext cx="184731" cy="369332"/>
          </a:xfrm>
          <a:prstGeom prst="rect">
            <a:avLst/>
          </a:prstGeom>
          <a:noFill/>
        </p:spPr>
        <p:txBody>
          <a:bodyPr wrap="none" rtlCol="0">
            <a:spAutoFit/>
          </a:bodyPr>
          <a:lstStyle/>
          <a:p>
            <a:endParaRPr lang="en-US"/>
          </a:p>
        </p:txBody>
      </p:sp>
      <p:sp>
        <p:nvSpPr>
          <p:cNvPr id="12" name="Rectangle 11">
            <a:extLst>
              <a:ext uri="{FF2B5EF4-FFF2-40B4-BE49-F238E27FC236}">
                <a16:creationId xmlns:a16="http://schemas.microsoft.com/office/drawing/2014/main" id="{AF4F3BB1-B319-6341-9B7B-A5E9D43EAD34}"/>
              </a:ext>
            </a:extLst>
          </p:cNvPr>
          <p:cNvSpPr/>
          <p:nvPr/>
        </p:nvSpPr>
        <p:spPr>
          <a:xfrm>
            <a:off x="0" y="6172502"/>
            <a:ext cx="12191999" cy="685495"/>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a:t>】</a:t>
            </a:r>
            <a:endParaRPr lang="en-US"/>
          </a:p>
        </p:txBody>
      </p:sp>
      <p:pic>
        <p:nvPicPr>
          <p:cNvPr id="16" name="Picture 15" descr="C:\research\talks\VirginiaTech2012_SeminarSeries\umd_logo.png">
            <a:extLst>
              <a:ext uri="{FF2B5EF4-FFF2-40B4-BE49-F238E27FC236}">
                <a16:creationId xmlns:a16="http://schemas.microsoft.com/office/drawing/2014/main" id="{FDC9E49F-5D5B-0846-9FC6-025B73085745}"/>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0170"/>
          <a:stretch/>
        </p:blipFill>
        <p:spPr bwMode="auto">
          <a:xfrm>
            <a:off x="1889594" y="6335240"/>
            <a:ext cx="1759419" cy="362445"/>
          </a:xfrm>
          <a:prstGeom prst="rect">
            <a:avLst/>
          </a:prstGeom>
          <a:noFill/>
          <a:extLst>
            <a:ext uri="{909E8E84-426E-40DD-AFC4-6F175D3DCCD1}">
              <a14:hiddenFill xmlns:a14="http://schemas.microsoft.com/office/drawing/2010/main">
                <a:solidFill>
                  <a:srgbClr val="FFFFFF"/>
                </a:solidFill>
              </a14:hiddenFill>
            </a:ext>
          </a:extLst>
        </p:spPr>
      </p:pic>
      <p:pic>
        <p:nvPicPr>
          <p:cNvPr id="17" name="Shape 797">
            <a:extLst>
              <a:ext uri="{FF2B5EF4-FFF2-40B4-BE49-F238E27FC236}">
                <a16:creationId xmlns:a16="http://schemas.microsoft.com/office/drawing/2014/main" id="{59CCFAA5-2264-FA44-AC75-8CDDF01C6645}"/>
              </a:ext>
            </a:extLst>
          </p:cNvPr>
          <p:cNvPicPr preferRelativeResize="0"/>
          <p:nvPr/>
        </p:nvPicPr>
        <p:blipFill rotWithShape="1">
          <a:blip r:embed="rId5">
            <a:alphaModFix/>
          </a:blip>
          <a:srcRect r="82504"/>
          <a:stretch/>
        </p:blipFill>
        <p:spPr>
          <a:xfrm>
            <a:off x="1217720" y="6217645"/>
            <a:ext cx="599232" cy="565986"/>
          </a:xfrm>
          <a:prstGeom prst="rect">
            <a:avLst/>
          </a:prstGeom>
          <a:noFill/>
          <a:ln>
            <a:noFill/>
          </a:ln>
        </p:spPr>
      </p:pic>
      <p:pic>
        <p:nvPicPr>
          <p:cNvPr id="18" name="Picture 17">
            <a:extLst>
              <a:ext uri="{FF2B5EF4-FFF2-40B4-BE49-F238E27FC236}">
                <a16:creationId xmlns:a16="http://schemas.microsoft.com/office/drawing/2014/main" id="{BC604FFF-784C-5846-A441-D573937AE1A5}"/>
              </a:ext>
            </a:extLst>
          </p:cNvPr>
          <p:cNvPicPr>
            <a:picLocks noChangeAspect="1"/>
          </p:cNvPicPr>
          <p:nvPr/>
        </p:nvPicPr>
        <p:blipFill rotWithShape="1">
          <a:blip r:embed="rId6">
            <a:extLst>
              <a:ext uri="{28A0092B-C50C-407E-A947-70E740481C1C}">
                <a14:useLocalDpi xmlns:a14="http://schemas.microsoft.com/office/drawing/2010/main" val="0"/>
              </a:ext>
            </a:extLst>
          </a:blip>
          <a:srcRect l="9812" t="23965" r="27378" b="43825"/>
          <a:stretch/>
        </p:blipFill>
        <p:spPr>
          <a:xfrm>
            <a:off x="7887090" y="6229928"/>
            <a:ext cx="1055767" cy="541419"/>
          </a:xfrm>
          <a:prstGeom prst="rect">
            <a:avLst/>
          </a:prstGeom>
        </p:spPr>
      </p:pic>
      <p:pic>
        <p:nvPicPr>
          <p:cNvPr id="19" name="Picture 18">
            <a:extLst>
              <a:ext uri="{FF2B5EF4-FFF2-40B4-BE49-F238E27FC236}">
                <a16:creationId xmlns:a16="http://schemas.microsoft.com/office/drawing/2014/main" id="{5D18FC5B-F26A-864B-B468-7C356E1DC06C}"/>
              </a:ext>
            </a:extLst>
          </p:cNvPr>
          <p:cNvPicPr>
            <a:picLocks noChangeAspect="1"/>
          </p:cNvPicPr>
          <p:nvPr/>
        </p:nvPicPr>
        <p:blipFill rotWithShape="1">
          <a:blip r:embed="rId6">
            <a:extLst>
              <a:ext uri="{28A0092B-C50C-407E-A947-70E740481C1C}">
                <a14:useLocalDpi xmlns:a14="http://schemas.microsoft.com/office/drawing/2010/main" val="0"/>
              </a:ext>
            </a:extLst>
          </a:blip>
          <a:srcRect t="57669" b="19103"/>
          <a:stretch/>
        </p:blipFill>
        <p:spPr>
          <a:xfrm>
            <a:off x="8775588" y="6229928"/>
            <a:ext cx="2394503" cy="556197"/>
          </a:xfrm>
          <a:prstGeom prst="rect">
            <a:avLst/>
          </a:prstGeom>
        </p:spPr>
      </p:pic>
      <p:pic>
        <p:nvPicPr>
          <p:cNvPr id="20" name="Picture 19">
            <a:extLst>
              <a:ext uri="{FF2B5EF4-FFF2-40B4-BE49-F238E27FC236}">
                <a16:creationId xmlns:a16="http://schemas.microsoft.com/office/drawing/2014/main" id="{56E4E640-E624-BF40-81A4-05E846A6E8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6247" y="6217645"/>
            <a:ext cx="1646590" cy="590028"/>
          </a:xfrm>
          <a:prstGeom prst="rect">
            <a:avLst/>
          </a:prstGeom>
        </p:spPr>
      </p:pic>
      <p:pic>
        <p:nvPicPr>
          <p:cNvPr id="21" name="Picture 20">
            <a:extLst>
              <a:ext uri="{FF2B5EF4-FFF2-40B4-BE49-F238E27FC236}">
                <a16:creationId xmlns:a16="http://schemas.microsoft.com/office/drawing/2014/main" id="{70E9C1AB-BB2F-FD41-BA96-EA3C7AECF3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3266" y="6285153"/>
            <a:ext cx="1498728" cy="572847"/>
          </a:xfrm>
          <a:prstGeom prst="rect">
            <a:avLst/>
          </a:prstGeom>
        </p:spPr>
      </p:pic>
      <p:pic>
        <p:nvPicPr>
          <p:cNvPr id="6" name="Picture 5">
            <a:extLst>
              <a:ext uri="{FF2B5EF4-FFF2-40B4-BE49-F238E27FC236}">
                <a16:creationId xmlns:a16="http://schemas.microsoft.com/office/drawing/2014/main" id="{356028EB-C731-9445-8217-479514A046F3}"/>
              </a:ext>
            </a:extLst>
          </p:cNvPr>
          <p:cNvPicPr>
            <a:picLocks noChangeAspect="1"/>
          </p:cNvPicPr>
          <p:nvPr/>
        </p:nvPicPr>
        <p:blipFill>
          <a:blip r:embed="rId9"/>
          <a:stretch>
            <a:fillRect/>
          </a:stretch>
        </p:blipFill>
        <p:spPr>
          <a:xfrm>
            <a:off x="10009575" y="92657"/>
            <a:ext cx="2141279" cy="1116524"/>
          </a:xfrm>
          <a:prstGeom prst="rect">
            <a:avLst/>
          </a:prstGeom>
        </p:spPr>
      </p:pic>
    </p:spTree>
    <p:extLst>
      <p:ext uri="{BB962C8B-B14F-4D97-AF65-F5344CB8AC3E}">
        <p14:creationId xmlns:p14="http://schemas.microsoft.com/office/powerpoint/2010/main" val="3809423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EF901-6A25-5B4A-BCD1-21493F50759F}"/>
              </a:ext>
            </a:extLst>
          </p:cNvPr>
          <p:cNvSpPr>
            <a:spLocks noGrp="1"/>
          </p:cNvSpPr>
          <p:nvPr>
            <p:ph type="title"/>
          </p:nvPr>
        </p:nvSpPr>
        <p:spPr/>
        <p:txBody>
          <a:bodyPr/>
          <a:lstStyle/>
          <a:p>
            <a:r>
              <a:rPr lang="en-US" altLang="zh-CN" sz="3800" dirty="0">
                <a:solidFill>
                  <a:schemeClr val="accent5">
                    <a:lumMod val="75000"/>
                  </a:schemeClr>
                </a:solidFill>
              </a:rPr>
              <a:t>Pattern #1: Connected Layout Pattern</a:t>
            </a:r>
            <a:endParaRPr lang="en-US" sz="3800" dirty="0">
              <a:solidFill>
                <a:schemeClr val="accent5">
                  <a:lumMod val="75000"/>
                </a:schemeClr>
              </a:solidFill>
            </a:endParaRPr>
          </a:p>
        </p:txBody>
      </p:sp>
      <p:pic>
        <p:nvPicPr>
          <p:cNvPr id="7" name="Picture 6">
            <a:extLst>
              <a:ext uri="{FF2B5EF4-FFF2-40B4-BE49-F238E27FC236}">
                <a16:creationId xmlns:a16="http://schemas.microsoft.com/office/drawing/2014/main" id="{7F22C0BD-4350-274F-B506-DB4CD816F004}"/>
              </a:ext>
            </a:extLst>
          </p:cNvPr>
          <p:cNvPicPr>
            <a:picLocks noChangeAspect="1"/>
          </p:cNvPicPr>
          <p:nvPr/>
        </p:nvPicPr>
        <p:blipFill>
          <a:blip r:embed="rId3"/>
          <a:stretch>
            <a:fillRect/>
          </a:stretch>
        </p:blipFill>
        <p:spPr>
          <a:xfrm>
            <a:off x="5245100" y="3630871"/>
            <a:ext cx="1177829" cy="387350"/>
          </a:xfrm>
          <a:prstGeom prst="rect">
            <a:avLst/>
          </a:prstGeom>
        </p:spPr>
      </p:pic>
      <p:sp>
        <p:nvSpPr>
          <p:cNvPr id="26" name="TextBox 25">
            <a:extLst>
              <a:ext uri="{FF2B5EF4-FFF2-40B4-BE49-F238E27FC236}">
                <a16:creationId xmlns:a16="http://schemas.microsoft.com/office/drawing/2014/main" id="{2A0A5AB1-EFC7-3543-90E5-F76B00BF3C48}"/>
              </a:ext>
            </a:extLst>
          </p:cNvPr>
          <p:cNvSpPr txBox="1"/>
          <p:nvPr/>
        </p:nvSpPr>
        <p:spPr>
          <a:xfrm>
            <a:off x="5972821" y="6069813"/>
            <a:ext cx="5539080" cy="553998"/>
          </a:xfrm>
          <a:prstGeom prst="rect">
            <a:avLst/>
          </a:prstGeom>
          <a:noFill/>
          <a:ln>
            <a:noFill/>
          </a:ln>
        </p:spPr>
        <p:txBody>
          <a:bodyPr wrap="none" rtlCol="0">
            <a:spAutoFit/>
          </a:bodyPr>
          <a:lstStyle/>
          <a:p>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Top</a:t>
            </a:r>
            <a:r>
              <a:rPr lang="en-US" sz="3000" dirty="0">
                <a:solidFill>
                  <a:schemeClr val="accent6">
                    <a:lumMod val="75000"/>
                  </a:schemeClr>
                </a:solidFill>
                <a:latin typeface="Times New Roman" panose="02020603050405020304" pitchFamily="18" charset="0"/>
                <a:cs typeface="Times New Roman" panose="02020603050405020304" pitchFamily="18" charset="0"/>
              </a:rPr>
              <a:t> toolbar widgets → </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left</a:t>
            </a:r>
            <a:r>
              <a:rPr lang="zh-CN" altLang="en-US" sz="3000" dirty="0">
                <a:solidFill>
                  <a:schemeClr val="accent6">
                    <a:lumMod val="75000"/>
                  </a:schemeClr>
                </a:solidFill>
                <a:latin typeface="Times New Roman" panose="02020603050405020304" pitchFamily="18" charset="0"/>
                <a:cs typeface="Times New Roman" panose="02020603050405020304" pitchFamily="18" charset="0"/>
              </a:rPr>
              <a:t> </a:t>
            </a:r>
            <a:r>
              <a:rPr lang="en-US" sz="3000" dirty="0">
                <a:solidFill>
                  <a:schemeClr val="accent6">
                    <a:lumMod val="75000"/>
                  </a:schemeClr>
                </a:solidFill>
                <a:latin typeface="Times New Roman" panose="02020603050405020304" pitchFamily="18" charset="0"/>
                <a:cs typeface="Times New Roman" panose="02020603050405020304" pitchFamily="18" charset="0"/>
              </a:rPr>
              <a:t>toolbar</a:t>
            </a:r>
          </a:p>
        </p:txBody>
      </p:sp>
      <p:pic>
        <p:nvPicPr>
          <p:cNvPr id="29" name="Picture 28">
            <a:extLst>
              <a:ext uri="{FF2B5EF4-FFF2-40B4-BE49-F238E27FC236}">
                <a16:creationId xmlns:a16="http://schemas.microsoft.com/office/drawing/2014/main" id="{104F21CB-4048-8D4B-B601-59A16E184F8E}"/>
              </a:ext>
            </a:extLst>
          </p:cNvPr>
          <p:cNvPicPr>
            <a:picLocks noChangeAspect="1"/>
          </p:cNvPicPr>
          <p:nvPr/>
        </p:nvPicPr>
        <p:blipFill>
          <a:blip r:embed="rId4"/>
          <a:stretch>
            <a:fillRect/>
          </a:stretch>
        </p:blipFill>
        <p:spPr>
          <a:xfrm>
            <a:off x="7107990" y="827671"/>
            <a:ext cx="3361203" cy="5242142"/>
          </a:xfrm>
          <a:prstGeom prst="rect">
            <a:avLst/>
          </a:prstGeom>
        </p:spPr>
      </p:pic>
      <p:pic>
        <p:nvPicPr>
          <p:cNvPr id="31" name="Picture 30">
            <a:extLst>
              <a:ext uri="{FF2B5EF4-FFF2-40B4-BE49-F238E27FC236}">
                <a16:creationId xmlns:a16="http://schemas.microsoft.com/office/drawing/2014/main" id="{EEBD4107-1F8D-AE4D-A179-1AA5A93351C0}"/>
              </a:ext>
            </a:extLst>
          </p:cNvPr>
          <p:cNvPicPr>
            <a:picLocks noChangeAspect="1"/>
          </p:cNvPicPr>
          <p:nvPr/>
        </p:nvPicPr>
        <p:blipFill>
          <a:blip r:embed="rId5"/>
          <a:stretch>
            <a:fillRect/>
          </a:stretch>
        </p:blipFill>
        <p:spPr>
          <a:xfrm>
            <a:off x="1326214" y="1476147"/>
            <a:ext cx="3921773" cy="4510538"/>
          </a:xfrm>
          <a:prstGeom prst="rect">
            <a:avLst/>
          </a:prstGeom>
        </p:spPr>
      </p:pic>
      <p:sp>
        <p:nvSpPr>
          <p:cNvPr id="19" name="Left-Right Arrow 18">
            <a:extLst>
              <a:ext uri="{FF2B5EF4-FFF2-40B4-BE49-F238E27FC236}">
                <a16:creationId xmlns:a16="http://schemas.microsoft.com/office/drawing/2014/main" id="{7D987440-D2E5-5040-B4D2-C60A8622421A}"/>
              </a:ext>
            </a:extLst>
          </p:cNvPr>
          <p:cNvSpPr/>
          <p:nvPr/>
        </p:nvSpPr>
        <p:spPr>
          <a:xfrm>
            <a:off x="5567163" y="3570643"/>
            <a:ext cx="1172331" cy="387350"/>
          </a:xfrm>
          <a:prstGeom prst="leftRightArrow">
            <a:avLst/>
          </a:prstGeom>
          <a:solidFill>
            <a:schemeClr val="accent5">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highlight>
                <a:srgbClr val="008000"/>
              </a:highlight>
            </a:endParaRPr>
          </a:p>
        </p:txBody>
      </p:sp>
      <p:sp>
        <p:nvSpPr>
          <p:cNvPr id="20" name="Rectangle 19">
            <a:extLst>
              <a:ext uri="{FF2B5EF4-FFF2-40B4-BE49-F238E27FC236}">
                <a16:creationId xmlns:a16="http://schemas.microsoft.com/office/drawing/2014/main" id="{AF2D922E-5F2E-2747-9EF2-A369473C5715}"/>
              </a:ext>
            </a:extLst>
          </p:cNvPr>
          <p:cNvSpPr/>
          <p:nvPr/>
        </p:nvSpPr>
        <p:spPr>
          <a:xfrm>
            <a:off x="4493870" y="1476147"/>
            <a:ext cx="754117" cy="725215"/>
          </a:xfrm>
          <a:prstGeom prst="rect">
            <a:avLst/>
          </a:prstGeom>
          <a:solidFill>
            <a:schemeClr val="accent5">
              <a:lumMod val="75000"/>
              <a:alpha val="0"/>
            </a:schemeClr>
          </a:solidFill>
          <a:ln w="1270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42F6A68-C77A-C947-AF88-298C36707BAC}"/>
              </a:ext>
            </a:extLst>
          </p:cNvPr>
          <p:cNvSpPr/>
          <p:nvPr/>
        </p:nvSpPr>
        <p:spPr>
          <a:xfrm>
            <a:off x="7107990" y="1476147"/>
            <a:ext cx="754117" cy="740980"/>
          </a:xfrm>
          <a:prstGeom prst="rect">
            <a:avLst/>
          </a:prstGeom>
          <a:solidFill>
            <a:schemeClr val="accent5">
              <a:lumMod val="75000"/>
              <a:alpha val="0"/>
            </a:schemeClr>
          </a:solidFill>
          <a:ln w="1270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119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par>
                          <p:cTn id="8" fill="hold">
                            <p:stCondLst>
                              <p:cond delay="500"/>
                            </p:stCondLst>
                            <p:childTnLst>
                              <p:par>
                                <p:cTn id="9" presetID="0" presetClass="path" presetSubtype="0" accel="50000" decel="50000" fill="hold" grpId="1" nodeType="afterEffect">
                                  <p:stCondLst>
                                    <p:cond delay="1000"/>
                                  </p:stCondLst>
                                  <p:childTnLst>
                                    <p:animMotion origin="layout" path="M 8.33333E-7 4.44444E-6 L -0.2582 0.08981 " pathEditMode="relative" rAng="0" ptsTypes="AA">
                                      <p:cBhvr>
                                        <p:cTn id="10" dur="2000" fill="hold"/>
                                        <p:tgtEl>
                                          <p:spTgt spid="20"/>
                                        </p:tgtEl>
                                        <p:attrNameLst>
                                          <p:attrName>ppt_x</p:attrName>
                                          <p:attrName>ppt_y</p:attrName>
                                        </p:attrNameLst>
                                      </p:cBhvr>
                                      <p:rCtr x="-12917" y="4491"/>
                                    </p:animMotion>
                                  </p:childTnLst>
                                </p:cTn>
                              </p:par>
                            </p:childTnLst>
                          </p:cTn>
                        </p:par>
                        <p:par>
                          <p:cTn id="11" fill="hold">
                            <p:stCondLst>
                              <p:cond delay="3500"/>
                            </p:stCondLst>
                            <p:childTnLst>
                              <p:par>
                                <p:cTn id="12" presetID="1" presetClass="exit" presetSubtype="0" fill="hold" grpId="2" nodeType="afterEffect">
                                  <p:stCondLst>
                                    <p:cond delay="0"/>
                                  </p:stCondLst>
                                  <p:childTnLst>
                                    <p:set>
                                      <p:cBhvr>
                                        <p:cTn id="13" dur="1" fill="hold">
                                          <p:stCondLst>
                                            <p:cond delay="0"/>
                                          </p:stCondLst>
                                        </p:cTn>
                                        <p:tgtEl>
                                          <p:spTgt spid="20"/>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par>
                          <p:cTn id="20" fill="hold">
                            <p:stCondLst>
                              <p:cond delay="3500"/>
                            </p:stCondLst>
                            <p:childTnLst>
                              <p:par>
                                <p:cTn id="21" presetID="9" presetClass="entr" presetSubtype="0" fill="hold" grpId="0" nodeType="after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9" grpId="0" animBg="1"/>
      <p:bldP spid="20" grpId="0" animBg="1"/>
      <p:bldP spid="20" grpId="1" animBg="1"/>
      <p:bldP spid="20" grpId="2"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0B9DA-2233-C546-8911-6D17CA1B6D2C}"/>
              </a:ext>
            </a:extLst>
          </p:cNvPr>
          <p:cNvSpPr>
            <a:spLocks noGrp="1"/>
          </p:cNvSpPr>
          <p:nvPr>
            <p:ph type="title"/>
          </p:nvPr>
        </p:nvSpPr>
        <p:spPr/>
        <p:txBody>
          <a:bodyPr/>
          <a:lstStyle/>
          <a:p>
            <a:r>
              <a:rPr lang="en-US" altLang="zh-CN" sz="3800" dirty="0">
                <a:solidFill>
                  <a:schemeClr val="accent5">
                    <a:lumMod val="75000"/>
                  </a:schemeClr>
                </a:solidFill>
              </a:rPr>
              <a:t>Pattern #1: Connected Layout Pattern</a:t>
            </a:r>
            <a:endParaRPr lang="en-US" sz="3800" dirty="0">
              <a:solidFill>
                <a:schemeClr val="accent5">
                  <a:lumMod val="75000"/>
                </a:schemeClr>
              </a:solidFill>
            </a:endParaRPr>
          </a:p>
        </p:txBody>
      </p:sp>
      <p:pic>
        <p:nvPicPr>
          <p:cNvPr id="3" name="Picture 2">
            <a:extLst>
              <a:ext uri="{FF2B5EF4-FFF2-40B4-BE49-F238E27FC236}">
                <a16:creationId xmlns:a16="http://schemas.microsoft.com/office/drawing/2014/main" id="{6A9FD552-B9A6-494B-A23F-5A114DFCC2A1}"/>
              </a:ext>
            </a:extLst>
          </p:cNvPr>
          <p:cNvPicPr>
            <a:picLocks noChangeAspect="1"/>
          </p:cNvPicPr>
          <p:nvPr/>
        </p:nvPicPr>
        <p:blipFill>
          <a:blip r:embed="rId3"/>
          <a:stretch>
            <a:fillRect/>
          </a:stretch>
        </p:blipFill>
        <p:spPr>
          <a:xfrm>
            <a:off x="6277984" y="2013998"/>
            <a:ext cx="5075816" cy="3196237"/>
          </a:xfrm>
          <a:prstGeom prst="rect">
            <a:avLst/>
          </a:prstGeom>
        </p:spPr>
      </p:pic>
      <p:pic>
        <p:nvPicPr>
          <p:cNvPr id="4" name="Picture 3">
            <a:extLst>
              <a:ext uri="{FF2B5EF4-FFF2-40B4-BE49-F238E27FC236}">
                <a16:creationId xmlns:a16="http://schemas.microsoft.com/office/drawing/2014/main" id="{3C651FF6-1C9B-4546-980E-6C629A600D93}"/>
              </a:ext>
            </a:extLst>
          </p:cNvPr>
          <p:cNvPicPr>
            <a:picLocks noChangeAspect="1"/>
          </p:cNvPicPr>
          <p:nvPr/>
        </p:nvPicPr>
        <p:blipFill>
          <a:blip r:embed="rId4"/>
          <a:stretch>
            <a:fillRect/>
          </a:stretch>
        </p:blipFill>
        <p:spPr>
          <a:xfrm>
            <a:off x="879764" y="1559275"/>
            <a:ext cx="3921773" cy="4510538"/>
          </a:xfrm>
          <a:prstGeom prst="rect">
            <a:avLst/>
          </a:prstGeom>
        </p:spPr>
      </p:pic>
      <p:sp>
        <p:nvSpPr>
          <p:cNvPr id="5" name="TextBox 4">
            <a:extLst>
              <a:ext uri="{FF2B5EF4-FFF2-40B4-BE49-F238E27FC236}">
                <a16:creationId xmlns:a16="http://schemas.microsoft.com/office/drawing/2014/main" id="{6748FBAD-CF42-F143-B109-23E8BDDC5C18}"/>
              </a:ext>
            </a:extLst>
          </p:cNvPr>
          <p:cNvSpPr txBox="1"/>
          <p:nvPr/>
        </p:nvSpPr>
        <p:spPr>
          <a:xfrm>
            <a:off x="5823919" y="5515815"/>
            <a:ext cx="5565947" cy="553998"/>
          </a:xfrm>
          <a:prstGeom prst="rect">
            <a:avLst/>
          </a:prstGeom>
          <a:noFill/>
          <a:ln>
            <a:noFill/>
          </a:ln>
        </p:spPr>
        <p:txBody>
          <a:bodyPr wrap="none" rtlCol="0">
            <a:spAutoFit/>
          </a:bodyPr>
          <a:lstStyle/>
          <a:p>
            <a:r>
              <a:rPr lang="en-US" sz="3000" dirty="0">
                <a:solidFill>
                  <a:schemeClr val="accent6">
                    <a:lumMod val="75000"/>
                  </a:schemeClr>
                </a:solidFill>
                <a:latin typeface="Times New Roman" panose="02020603050405020304" pitchFamily="18" charset="0"/>
                <a:cs typeface="Times New Roman" panose="02020603050405020304" pitchFamily="18" charset="0"/>
              </a:rPr>
              <a:t>Left toolbar widgets → top toolbar</a:t>
            </a:r>
          </a:p>
        </p:txBody>
      </p:sp>
      <p:sp>
        <p:nvSpPr>
          <p:cNvPr id="17" name="Left-Right Arrow 16">
            <a:extLst>
              <a:ext uri="{FF2B5EF4-FFF2-40B4-BE49-F238E27FC236}">
                <a16:creationId xmlns:a16="http://schemas.microsoft.com/office/drawing/2014/main" id="{1453D4B5-AC45-6B4B-9559-310DE5951125}"/>
              </a:ext>
            </a:extLst>
          </p:cNvPr>
          <p:cNvSpPr/>
          <p:nvPr/>
        </p:nvSpPr>
        <p:spPr>
          <a:xfrm>
            <a:off x="4923669" y="3540383"/>
            <a:ext cx="1172331" cy="387350"/>
          </a:xfrm>
          <a:prstGeom prst="leftRightArrow">
            <a:avLst/>
          </a:prstGeom>
          <a:solidFill>
            <a:schemeClr val="accent5">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highlight>
                <a:srgbClr val="008000"/>
              </a:highlight>
            </a:endParaRPr>
          </a:p>
        </p:txBody>
      </p:sp>
      <p:sp>
        <p:nvSpPr>
          <p:cNvPr id="18" name="Rectangle 17">
            <a:extLst>
              <a:ext uri="{FF2B5EF4-FFF2-40B4-BE49-F238E27FC236}">
                <a16:creationId xmlns:a16="http://schemas.microsoft.com/office/drawing/2014/main" id="{D89115F7-C8EC-C44B-B40F-429F90ED27AC}"/>
              </a:ext>
            </a:extLst>
          </p:cNvPr>
          <p:cNvSpPr/>
          <p:nvPr/>
        </p:nvSpPr>
        <p:spPr>
          <a:xfrm>
            <a:off x="879764" y="2238703"/>
            <a:ext cx="754117" cy="1285914"/>
          </a:xfrm>
          <a:prstGeom prst="rect">
            <a:avLst/>
          </a:prstGeom>
          <a:solidFill>
            <a:schemeClr val="accent5">
              <a:lumMod val="75000"/>
              <a:alpha val="0"/>
            </a:schemeClr>
          </a:solidFill>
          <a:ln w="1270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15444C3-EB5B-9740-927F-83D59C9D2DEE}"/>
              </a:ext>
            </a:extLst>
          </p:cNvPr>
          <p:cNvSpPr/>
          <p:nvPr/>
        </p:nvSpPr>
        <p:spPr>
          <a:xfrm>
            <a:off x="6277985" y="2013997"/>
            <a:ext cx="1289464" cy="713437"/>
          </a:xfrm>
          <a:prstGeom prst="rect">
            <a:avLst/>
          </a:prstGeom>
          <a:solidFill>
            <a:schemeClr val="accent5">
              <a:lumMod val="75000"/>
              <a:alpha val="0"/>
            </a:schemeClr>
          </a:solidFill>
          <a:ln w="1270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624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par>
                          <p:cTn id="8" fill="hold">
                            <p:stCondLst>
                              <p:cond delay="500"/>
                            </p:stCondLst>
                            <p:childTnLst>
                              <p:par>
                                <p:cTn id="9" presetID="0" presetClass="path" presetSubtype="0" accel="50000" decel="50000" fill="hold" grpId="1" nodeType="afterEffect">
                                  <p:stCondLst>
                                    <p:cond delay="0"/>
                                  </p:stCondLst>
                                  <p:childTnLst>
                                    <p:animMotion origin="layout" path="M 0 0 L 0.0513 -0.12176 " pathEditMode="relative" ptsTypes="AA">
                                      <p:cBhvr>
                                        <p:cTn id="10" dur="2000" fill="hold"/>
                                        <p:tgtEl>
                                          <p:spTgt spid="18"/>
                                        </p:tgtEl>
                                        <p:attrNameLst>
                                          <p:attrName>ppt_x</p:attrName>
                                          <p:attrName>ppt_y</p:attrName>
                                        </p:attrNameLst>
                                      </p:cBhvr>
                                    </p:animMotion>
                                  </p:childTnLst>
                                </p:cTn>
                              </p:par>
                            </p:childTnLst>
                          </p:cTn>
                        </p:par>
                        <p:par>
                          <p:cTn id="11" fill="hold">
                            <p:stCondLst>
                              <p:cond delay="2500"/>
                            </p:stCondLst>
                            <p:childTnLst>
                              <p:par>
                                <p:cTn id="12" presetID="1" presetClass="exit" presetSubtype="0" fill="hold" grpId="2" nodeType="afterEffect">
                                  <p:stCondLst>
                                    <p:cond delay="0"/>
                                  </p:stCondLst>
                                  <p:childTnLst>
                                    <p:set>
                                      <p:cBhvr>
                                        <p:cTn id="13" dur="1" fill="hold">
                                          <p:stCondLst>
                                            <p:cond delay="0"/>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par>
                          <p:cTn id="20" fill="hold">
                            <p:stCondLst>
                              <p:cond delay="2500"/>
                            </p:stCondLst>
                            <p:childTnLst>
                              <p:par>
                                <p:cTn id="21" presetID="9" presetClass="entr" presetSubtype="0" fill="hold" grpId="0" nodeType="afterEffect">
                                  <p:stCondLst>
                                    <p:cond delay="50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8" grpId="0" animBg="1"/>
      <p:bldP spid="18" grpId="1" animBg="1"/>
      <p:bldP spid="18" grpId="2"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B3FD0F-A62C-E747-9988-E5A7798F52AB}"/>
              </a:ext>
            </a:extLst>
          </p:cNvPr>
          <p:cNvSpPr/>
          <p:nvPr/>
        </p:nvSpPr>
        <p:spPr>
          <a:xfrm>
            <a:off x="546914" y="5827576"/>
            <a:ext cx="12008576" cy="553998"/>
          </a:xfrm>
          <a:prstGeom prst="rect">
            <a:avLst/>
          </a:prstGeom>
        </p:spPr>
        <p:txBody>
          <a:bodyPr wrap="square">
            <a:spAutoFit/>
          </a:bodyPr>
          <a:lstStyle/>
          <a:p>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6 widgets</a:t>
            </a:r>
            <a:endParaRPr lang="en-US" sz="30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51411816-DAE3-C540-9110-2060402CEB4A}"/>
              </a:ext>
            </a:extLst>
          </p:cNvPr>
          <p:cNvSpPr>
            <a:spLocks noGrp="1"/>
          </p:cNvSpPr>
          <p:nvPr>
            <p:ph type="title"/>
          </p:nvPr>
        </p:nvSpPr>
        <p:spPr/>
        <p:txBody>
          <a:bodyPr/>
          <a:lstStyle/>
          <a:p>
            <a:r>
              <a:rPr lang="en-US" altLang="zh-CN" sz="3800" dirty="0">
                <a:solidFill>
                  <a:schemeClr val="accent5">
                    <a:lumMod val="75000"/>
                  </a:schemeClr>
                </a:solidFill>
              </a:rPr>
              <a:t>Pattern #2: Balanced Flow Layout Pattern</a:t>
            </a:r>
            <a:endParaRPr lang="en-US" sz="3800" dirty="0">
              <a:solidFill>
                <a:schemeClr val="accent5">
                  <a:lumMod val="75000"/>
                </a:schemeClr>
              </a:solidFill>
            </a:endParaRPr>
          </a:p>
        </p:txBody>
      </p:sp>
      <p:grpSp>
        <p:nvGrpSpPr>
          <p:cNvPr id="7" name="Group 6">
            <a:extLst>
              <a:ext uri="{FF2B5EF4-FFF2-40B4-BE49-F238E27FC236}">
                <a16:creationId xmlns:a16="http://schemas.microsoft.com/office/drawing/2014/main" id="{C5FF8833-5277-C345-90A1-89A429004062}"/>
              </a:ext>
            </a:extLst>
          </p:cNvPr>
          <p:cNvGrpSpPr/>
          <p:nvPr/>
        </p:nvGrpSpPr>
        <p:grpSpPr>
          <a:xfrm>
            <a:off x="620849" y="1052873"/>
            <a:ext cx="10462260" cy="4608376"/>
            <a:chOff x="620849" y="1052873"/>
            <a:chExt cx="10462260" cy="4608376"/>
          </a:xfrm>
        </p:grpSpPr>
        <p:pic>
          <p:nvPicPr>
            <p:cNvPr id="3" name="Picture 2" descr="A screenshot of a cell phone&#10;&#10;Description automatically generated">
              <a:extLst>
                <a:ext uri="{FF2B5EF4-FFF2-40B4-BE49-F238E27FC236}">
                  <a16:creationId xmlns:a16="http://schemas.microsoft.com/office/drawing/2014/main" id="{79F9417C-1427-584E-AC58-0A66CD90E0EC}"/>
                </a:ext>
              </a:extLst>
            </p:cNvPr>
            <p:cNvPicPr>
              <a:picLocks noChangeAspect="1"/>
            </p:cNvPicPr>
            <p:nvPr/>
          </p:nvPicPr>
          <p:blipFill>
            <a:blip r:embed="rId3"/>
            <a:stretch>
              <a:fillRect/>
            </a:stretch>
          </p:blipFill>
          <p:spPr>
            <a:xfrm>
              <a:off x="620849" y="1052873"/>
              <a:ext cx="10462260" cy="4608376"/>
            </a:xfrm>
            <a:prstGeom prst="rect">
              <a:avLst/>
            </a:prstGeom>
          </p:spPr>
        </p:pic>
        <p:pic>
          <p:nvPicPr>
            <p:cNvPr id="6" name="Picture 5">
              <a:extLst>
                <a:ext uri="{FF2B5EF4-FFF2-40B4-BE49-F238E27FC236}">
                  <a16:creationId xmlns:a16="http://schemas.microsoft.com/office/drawing/2014/main" id="{62E64D72-3AD1-2C4B-BBAD-E69D1F6C9CE2}"/>
                </a:ext>
              </a:extLst>
            </p:cNvPr>
            <p:cNvPicPr>
              <a:picLocks noChangeAspect="1"/>
            </p:cNvPicPr>
            <p:nvPr/>
          </p:nvPicPr>
          <p:blipFill>
            <a:blip r:embed="rId4"/>
            <a:stretch>
              <a:fillRect/>
            </a:stretch>
          </p:blipFill>
          <p:spPr>
            <a:xfrm>
              <a:off x="5394302" y="2855411"/>
              <a:ext cx="1172331" cy="1003300"/>
            </a:xfrm>
            <a:prstGeom prst="rect">
              <a:avLst/>
            </a:prstGeom>
          </p:spPr>
        </p:pic>
      </p:grpSp>
      <p:sp>
        <p:nvSpPr>
          <p:cNvPr id="9" name="Rectangle 8">
            <a:extLst>
              <a:ext uri="{FF2B5EF4-FFF2-40B4-BE49-F238E27FC236}">
                <a16:creationId xmlns:a16="http://schemas.microsoft.com/office/drawing/2014/main" id="{59F0A0DF-7387-D541-8DD9-6DC4EE9AEE52}"/>
              </a:ext>
            </a:extLst>
          </p:cNvPr>
          <p:cNvSpPr/>
          <p:nvPr/>
        </p:nvSpPr>
        <p:spPr>
          <a:xfrm>
            <a:off x="2262835" y="5827576"/>
            <a:ext cx="12008576" cy="553998"/>
          </a:xfrm>
          <a:prstGeom prst="rect">
            <a:avLst/>
          </a:prstGeom>
        </p:spPr>
        <p:txBody>
          <a:bodyPr wrap="square">
            <a:spAutoFit/>
          </a:bodyPr>
          <a:lstStyle/>
          <a:p>
            <a:r>
              <a:rPr lang="en-US" sz="3000" dirty="0">
                <a:solidFill>
                  <a:schemeClr val="accent6">
                    <a:lumMod val="75000"/>
                  </a:schemeClr>
                </a:solidFill>
                <a:latin typeface="Times New Roman" panose="02020603050405020304" pitchFamily="18" charset="0"/>
                <a:cs typeface="Times New Roman" panose="02020603050405020304" pitchFamily="18" charset="0"/>
              </a:rPr>
              <a:t>→</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 </a:t>
            </a:r>
            <a:r>
              <a:rPr lang="zh-CN" altLang="en-US"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Each row has 1 </a:t>
            </a:r>
            <a:r>
              <a:rPr lang="en-US" altLang="zh-CN" sz="3000" dirty="0">
                <a:solidFill>
                  <a:srgbClr val="FF0000"/>
                </a:solidFill>
                <a:latin typeface="Times New Roman" panose="02020603050405020304" pitchFamily="18" charset="0"/>
                <a:cs typeface="Times New Roman" panose="02020603050405020304" pitchFamily="18" charset="0"/>
              </a:rPr>
              <a:t>OR</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 2 </a:t>
            </a:r>
            <a:r>
              <a:rPr lang="en-US" altLang="zh-CN" sz="3000" dirty="0">
                <a:solidFill>
                  <a:srgbClr val="FF0000"/>
                </a:solidFill>
                <a:latin typeface="Times New Roman" panose="02020603050405020304" pitchFamily="18" charset="0"/>
                <a:cs typeface="Times New Roman" panose="02020603050405020304" pitchFamily="18" charset="0"/>
              </a:rPr>
              <a:t>OR</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 3 </a:t>
            </a:r>
            <a:r>
              <a:rPr lang="en-US" altLang="zh-CN" sz="3000" dirty="0">
                <a:solidFill>
                  <a:srgbClr val="FF0000"/>
                </a:solidFill>
                <a:latin typeface="Times New Roman" panose="02020603050405020304" pitchFamily="18" charset="0"/>
                <a:cs typeface="Times New Roman" panose="02020603050405020304" pitchFamily="18" charset="0"/>
              </a:rPr>
              <a:t>OR</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 6 widgets in the toolbar</a:t>
            </a:r>
            <a:endParaRPr lang="en-US" sz="30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0" name="Left-Right Arrow 9">
            <a:extLst>
              <a:ext uri="{FF2B5EF4-FFF2-40B4-BE49-F238E27FC236}">
                <a16:creationId xmlns:a16="http://schemas.microsoft.com/office/drawing/2014/main" id="{2A3A4B69-AAFE-7748-A7EF-047035BF22E9}"/>
              </a:ext>
            </a:extLst>
          </p:cNvPr>
          <p:cNvSpPr/>
          <p:nvPr/>
        </p:nvSpPr>
        <p:spPr>
          <a:xfrm>
            <a:off x="5378536" y="3235325"/>
            <a:ext cx="1172331" cy="387350"/>
          </a:xfrm>
          <a:prstGeom prst="leftRightArrow">
            <a:avLst/>
          </a:prstGeom>
          <a:solidFill>
            <a:schemeClr val="accent5">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highlight>
                <a:srgbClr val="008000"/>
              </a:highlight>
            </a:endParaRPr>
          </a:p>
        </p:txBody>
      </p:sp>
    </p:spTree>
    <p:extLst>
      <p:ext uri="{BB962C8B-B14F-4D97-AF65-F5344CB8AC3E}">
        <p14:creationId xmlns:p14="http://schemas.microsoft.com/office/powerpoint/2010/main" val="223436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B23065-170E-9740-83ED-F103072940F4}"/>
              </a:ext>
            </a:extLst>
          </p:cNvPr>
          <p:cNvSpPr/>
          <p:nvPr/>
        </p:nvSpPr>
        <p:spPr>
          <a:xfrm>
            <a:off x="2739875" y="6210496"/>
            <a:ext cx="12591507" cy="553998"/>
          </a:xfrm>
          <a:prstGeom prst="rect">
            <a:avLst/>
          </a:prstGeom>
        </p:spPr>
        <p:txBody>
          <a:bodyPr wrap="square">
            <a:spAutoFit/>
          </a:bodyPr>
          <a:lstStyle/>
          <a:p>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(weights depend on which one you prefer)</a:t>
            </a:r>
            <a:endParaRPr lang="en-US" sz="30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Title 7">
            <a:extLst>
              <a:ext uri="{FF2B5EF4-FFF2-40B4-BE49-F238E27FC236}">
                <a16:creationId xmlns:a16="http://schemas.microsoft.com/office/drawing/2014/main" id="{BC628A72-CAF3-6C44-BC4A-C2B0445B3EF2}"/>
              </a:ext>
            </a:extLst>
          </p:cNvPr>
          <p:cNvSpPr>
            <a:spLocks noGrp="1"/>
          </p:cNvSpPr>
          <p:nvPr>
            <p:ph type="title"/>
          </p:nvPr>
        </p:nvSpPr>
        <p:spPr/>
        <p:txBody>
          <a:bodyPr/>
          <a:lstStyle/>
          <a:p>
            <a:r>
              <a:rPr lang="en-US" altLang="zh-CN" sz="3800" dirty="0">
                <a:solidFill>
                  <a:schemeClr val="accent5">
                    <a:lumMod val="75000"/>
                  </a:schemeClr>
                </a:solidFill>
              </a:rPr>
              <a:t>Pattern #3: Alterative</a:t>
            </a:r>
            <a:r>
              <a:rPr lang="zh-CN" altLang="en-US" sz="3800" dirty="0">
                <a:solidFill>
                  <a:schemeClr val="accent5">
                    <a:lumMod val="75000"/>
                  </a:schemeClr>
                </a:solidFill>
              </a:rPr>
              <a:t> </a:t>
            </a:r>
            <a:r>
              <a:rPr lang="en-US" altLang="zh-CN" sz="3800" dirty="0">
                <a:solidFill>
                  <a:schemeClr val="accent5">
                    <a:lumMod val="75000"/>
                  </a:schemeClr>
                </a:solidFill>
              </a:rPr>
              <a:t>Positions</a:t>
            </a:r>
            <a:r>
              <a:rPr lang="zh-CN" altLang="en-US" sz="3800" dirty="0">
                <a:solidFill>
                  <a:schemeClr val="accent5">
                    <a:lumMod val="75000"/>
                  </a:schemeClr>
                </a:solidFill>
              </a:rPr>
              <a:t> </a:t>
            </a:r>
            <a:r>
              <a:rPr lang="en-US" altLang="zh-CN" sz="3800" dirty="0">
                <a:solidFill>
                  <a:schemeClr val="accent5">
                    <a:lumMod val="75000"/>
                  </a:schemeClr>
                </a:solidFill>
              </a:rPr>
              <a:t>Pattern</a:t>
            </a:r>
            <a:endParaRPr lang="en-US" sz="3800" dirty="0">
              <a:solidFill>
                <a:schemeClr val="accent5">
                  <a:lumMod val="75000"/>
                </a:schemeClr>
              </a:solidFill>
            </a:endParaRPr>
          </a:p>
        </p:txBody>
      </p:sp>
      <p:sp>
        <p:nvSpPr>
          <p:cNvPr id="2" name="Rectangle 1">
            <a:extLst>
              <a:ext uri="{FF2B5EF4-FFF2-40B4-BE49-F238E27FC236}">
                <a16:creationId xmlns:a16="http://schemas.microsoft.com/office/drawing/2014/main" id="{A72AA406-211F-004B-B565-1F7FB05C6405}"/>
              </a:ext>
            </a:extLst>
          </p:cNvPr>
          <p:cNvSpPr/>
          <p:nvPr/>
        </p:nvSpPr>
        <p:spPr>
          <a:xfrm>
            <a:off x="1667534" y="5676393"/>
            <a:ext cx="2156616" cy="553998"/>
          </a:xfrm>
          <a:prstGeom prst="rect">
            <a:avLst/>
          </a:prstGeom>
        </p:spPr>
        <p:txBody>
          <a:bodyPr wrap="none">
            <a:spAutoFit/>
          </a:bodyPr>
          <a:lstStyle/>
          <a:p>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Top Toolbar </a:t>
            </a:r>
            <a:endParaRPr lang="en-US" sz="30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CB02EC8-C13C-F14B-AC09-009FFCC78312}"/>
              </a:ext>
            </a:extLst>
          </p:cNvPr>
          <p:cNvSpPr/>
          <p:nvPr/>
        </p:nvSpPr>
        <p:spPr>
          <a:xfrm>
            <a:off x="7921915" y="5662375"/>
            <a:ext cx="2292744" cy="553998"/>
          </a:xfrm>
          <a:prstGeom prst="rect">
            <a:avLst/>
          </a:prstGeom>
        </p:spPr>
        <p:txBody>
          <a:bodyPr wrap="none">
            <a:spAutoFit/>
          </a:bodyPr>
          <a:lstStyle/>
          <a:p>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Left Toolbar </a:t>
            </a:r>
            <a:endParaRPr lang="en-US" sz="30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2EDB345-60E0-C042-8881-7F28AA8E6C61}"/>
              </a:ext>
            </a:extLst>
          </p:cNvPr>
          <p:cNvPicPr>
            <a:picLocks noChangeAspect="1"/>
          </p:cNvPicPr>
          <p:nvPr/>
        </p:nvPicPr>
        <p:blipFill>
          <a:blip r:embed="rId3"/>
          <a:stretch>
            <a:fillRect/>
          </a:stretch>
        </p:blipFill>
        <p:spPr>
          <a:xfrm>
            <a:off x="739313" y="890741"/>
            <a:ext cx="4203700" cy="4775200"/>
          </a:xfrm>
          <a:prstGeom prst="rect">
            <a:avLst/>
          </a:prstGeom>
        </p:spPr>
      </p:pic>
      <p:pic>
        <p:nvPicPr>
          <p:cNvPr id="13" name="Picture 12">
            <a:extLst>
              <a:ext uri="{FF2B5EF4-FFF2-40B4-BE49-F238E27FC236}">
                <a16:creationId xmlns:a16="http://schemas.microsoft.com/office/drawing/2014/main" id="{4405A3EE-D4DD-0246-B032-20A66C0E2CB2}"/>
              </a:ext>
            </a:extLst>
          </p:cNvPr>
          <p:cNvPicPr>
            <a:picLocks noChangeAspect="1"/>
          </p:cNvPicPr>
          <p:nvPr/>
        </p:nvPicPr>
        <p:blipFill>
          <a:blip r:embed="rId4"/>
          <a:stretch>
            <a:fillRect/>
          </a:stretch>
        </p:blipFill>
        <p:spPr>
          <a:xfrm>
            <a:off x="6788637" y="985991"/>
            <a:ext cx="4559300" cy="4584700"/>
          </a:xfrm>
          <a:prstGeom prst="rect">
            <a:avLst/>
          </a:prstGeom>
        </p:spPr>
      </p:pic>
      <p:sp>
        <p:nvSpPr>
          <p:cNvPr id="14" name="Rectangle 13">
            <a:extLst>
              <a:ext uri="{FF2B5EF4-FFF2-40B4-BE49-F238E27FC236}">
                <a16:creationId xmlns:a16="http://schemas.microsoft.com/office/drawing/2014/main" id="{F4E3949E-708A-FB4E-A575-1539E94683F3}"/>
              </a:ext>
            </a:extLst>
          </p:cNvPr>
          <p:cNvSpPr/>
          <p:nvPr/>
        </p:nvSpPr>
        <p:spPr>
          <a:xfrm>
            <a:off x="5516483" y="5676393"/>
            <a:ext cx="718466" cy="553998"/>
          </a:xfrm>
          <a:prstGeom prst="rect">
            <a:avLst/>
          </a:prstGeom>
        </p:spPr>
        <p:txBody>
          <a:bodyPr wrap="none">
            <a:spAutoFit/>
          </a:bodyPr>
          <a:lstStyle/>
          <a:p>
            <a:r>
              <a:rPr lang="en-US" altLang="zh-CN" sz="3000" dirty="0">
                <a:solidFill>
                  <a:srgbClr val="FF0000"/>
                </a:solidFill>
                <a:latin typeface="Times New Roman" panose="02020603050405020304" pitchFamily="18" charset="0"/>
                <a:cs typeface="Times New Roman" panose="02020603050405020304" pitchFamily="18" charset="0"/>
              </a:rPr>
              <a:t>OR</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10" name="Left-Right Arrow 9">
            <a:extLst>
              <a:ext uri="{FF2B5EF4-FFF2-40B4-BE49-F238E27FC236}">
                <a16:creationId xmlns:a16="http://schemas.microsoft.com/office/drawing/2014/main" id="{EC8DA5BE-65FD-B641-A6C1-B032B5B68E51}"/>
              </a:ext>
            </a:extLst>
          </p:cNvPr>
          <p:cNvSpPr/>
          <p:nvPr/>
        </p:nvSpPr>
        <p:spPr>
          <a:xfrm>
            <a:off x="5260132" y="3089489"/>
            <a:ext cx="1172331" cy="387350"/>
          </a:xfrm>
          <a:prstGeom prst="leftRightArrow">
            <a:avLst/>
          </a:prstGeom>
          <a:solidFill>
            <a:schemeClr val="accent5">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highlight>
                <a:srgbClr val="008000"/>
              </a:highlight>
            </a:endParaRPr>
          </a:p>
        </p:txBody>
      </p:sp>
    </p:spTree>
    <p:extLst>
      <p:ext uri="{BB962C8B-B14F-4D97-AF65-F5344CB8AC3E}">
        <p14:creationId xmlns:p14="http://schemas.microsoft.com/office/powerpoint/2010/main" val="23755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4"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E6D524-D072-CA4E-82B0-70D48D8E9F11}"/>
              </a:ext>
            </a:extLst>
          </p:cNvPr>
          <p:cNvSpPr>
            <a:spLocks noGrp="1"/>
          </p:cNvSpPr>
          <p:nvPr>
            <p:ph type="title"/>
          </p:nvPr>
        </p:nvSpPr>
        <p:spPr>
          <a:xfrm>
            <a:off x="838199" y="171162"/>
            <a:ext cx="11096297" cy="466148"/>
          </a:xfrm>
        </p:spPr>
        <p:txBody>
          <a:bodyPr/>
          <a:lstStyle/>
          <a:p>
            <a:r>
              <a:rPr lang="en-US" altLang="zh-CN" sz="3800" dirty="0">
                <a:solidFill>
                  <a:schemeClr val="accent5">
                    <a:lumMod val="75000"/>
                  </a:schemeClr>
                </a:solidFill>
              </a:rPr>
              <a:t>Pattern #4: Flowing Widgets around a Fixed Area</a:t>
            </a:r>
            <a:endParaRPr lang="en-US" sz="3800" dirty="0">
              <a:solidFill>
                <a:schemeClr val="accent5">
                  <a:lumMod val="75000"/>
                </a:schemeClr>
              </a:solidFill>
            </a:endParaRPr>
          </a:p>
        </p:txBody>
      </p:sp>
      <p:pic>
        <p:nvPicPr>
          <p:cNvPr id="6" name="Picture 5">
            <a:extLst>
              <a:ext uri="{FF2B5EF4-FFF2-40B4-BE49-F238E27FC236}">
                <a16:creationId xmlns:a16="http://schemas.microsoft.com/office/drawing/2014/main" id="{A1131F0A-EAB8-7647-AA33-36876382BB23}"/>
              </a:ext>
            </a:extLst>
          </p:cNvPr>
          <p:cNvPicPr>
            <a:picLocks noChangeAspect="1"/>
          </p:cNvPicPr>
          <p:nvPr/>
        </p:nvPicPr>
        <p:blipFill>
          <a:blip r:embed="rId3"/>
          <a:stretch>
            <a:fillRect/>
          </a:stretch>
        </p:blipFill>
        <p:spPr>
          <a:xfrm>
            <a:off x="6769722" y="804869"/>
            <a:ext cx="4459388" cy="5519731"/>
          </a:xfrm>
          <a:prstGeom prst="rect">
            <a:avLst/>
          </a:prstGeom>
        </p:spPr>
      </p:pic>
      <p:pic>
        <p:nvPicPr>
          <p:cNvPr id="10" name="Picture 9" descr="A close up of a calculator&#10;&#10;Description automatically generated">
            <a:extLst>
              <a:ext uri="{FF2B5EF4-FFF2-40B4-BE49-F238E27FC236}">
                <a16:creationId xmlns:a16="http://schemas.microsoft.com/office/drawing/2014/main" id="{A0AFE193-9C3A-0E42-8036-1A5AAFB9F744}"/>
              </a:ext>
            </a:extLst>
          </p:cNvPr>
          <p:cNvPicPr>
            <a:picLocks noChangeAspect="1"/>
          </p:cNvPicPr>
          <p:nvPr/>
        </p:nvPicPr>
        <p:blipFill>
          <a:blip r:embed="rId4"/>
          <a:stretch>
            <a:fillRect/>
          </a:stretch>
        </p:blipFill>
        <p:spPr>
          <a:xfrm>
            <a:off x="879764" y="1184564"/>
            <a:ext cx="5239521" cy="5140036"/>
          </a:xfrm>
          <a:prstGeom prst="rect">
            <a:avLst/>
          </a:prstGeom>
        </p:spPr>
      </p:pic>
    </p:spTree>
    <p:extLst>
      <p:ext uri="{BB962C8B-B14F-4D97-AF65-F5344CB8AC3E}">
        <p14:creationId xmlns:p14="http://schemas.microsoft.com/office/powerpoint/2010/main" val="139476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31E309E-EA56-C34C-925A-11FE2DCE29DF}"/>
              </a:ext>
            </a:extLst>
          </p:cNvPr>
          <p:cNvGrpSpPr/>
          <p:nvPr/>
        </p:nvGrpSpPr>
        <p:grpSpPr>
          <a:xfrm>
            <a:off x="2344905" y="4193681"/>
            <a:ext cx="4895180" cy="2493157"/>
            <a:chOff x="2344905" y="4193681"/>
            <a:chExt cx="4895180" cy="2493157"/>
          </a:xfrm>
        </p:grpSpPr>
        <p:grpSp>
          <p:nvGrpSpPr>
            <p:cNvPr id="25" name="Group 24">
              <a:extLst>
                <a:ext uri="{FF2B5EF4-FFF2-40B4-BE49-F238E27FC236}">
                  <a16:creationId xmlns:a16="http://schemas.microsoft.com/office/drawing/2014/main" id="{7B30C9D4-1FD3-7A41-8E5B-A3DB1481B25B}"/>
                </a:ext>
              </a:extLst>
            </p:cNvPr>
            <p:cNvGrpSpPr/>
            <p:nvPr/>
          </p:nvGrpSpPr>
          <p:grpSpPr>
            <a:xfrm>
              <a:off x="2344905" y="4193681"/>
              <a:ext cx="4895180" cy="2493157"/>
              <a:chOff x="2344905" y="4193681"/>
              <a:chExt cx="4895180" cy="2493157"/>
            </a:xfrm>
          </p:grpSpPr>
          <p:pic>
            <p:nvPicPr>
              <p:cNvPr id="13" name="Content Placeholder 3">
                <a:extLst>
                  <a:ext uri="{FF2B5EF4-FFF2-40B4-BE49-F238E27FC236}">
                    <a16:creationId xmlns:a16="http://schemas.microsoft.com/office/drawing/2014/main" id="{A6E96D10-CE10-CF4A-B33F-AA054C5BB087}"/>
                  </a:ext>
                </a:extLst>
              </p:cNvPr>
              <p:cNvPicPr>
                <a:picLocks noChangeAspect="1"/>
              </p:cNvPicPr>
              <p:nvPr/>
            </p:nvPicPr>
            <p:blipFill>
              <a:blip r:embed="rId3"/>
              <a:stretch>
                <a:fillRect/>
              </a:stretch>
            </p:blipFill>
            <p:spPr>
              <a:xfrm>
                <a:off x="2344905" y="4193681"/>
                <a:ext cx="4895180" cy="2493157"/>
              </a:xfrm>
              <a:prstGeom prst="rect">
                <a:avLst/>
              </a:prstGeom>
            </p:spPr>
          </p:pic>
          <p:pic>
            <p:nvPicPr>
              <p:cNvPr id="23" name="Picture 22">
                <a:extLst>
                  <a:ext uri="{FF2B5EF4-FFF2-40B4-BE49-F238E27FC236}">
                    <a16:creationId xmlns:a16="http://schemas.microsoft.com/office/drawing/2014/main" id="{84978A73-AB65-C14D-9594-F9258E6716E2}"/>
                  </a:ext>
                </a:extLst>
              </p:cNvPr>
              <p:cNvPicPr>
                <a:picLocks noChangeAspect="1"/>
              </p:cNvPicPr>
              <p:nvPr/>
            </p:nvPicPr>
            <p:blipFill>
              <a:blip r:embed="rId4"/>
              <a:stretch>
                <a:fillRect/>
              </a:stretch>
            </p:blipFill>
            <p:spPr>
              <a:xfrm>
                <a:off x="2574877" y="5440259"/>
                <a:ext cx="1054443" cy="952400"/>
              </a:xfrm>
              <a:prstGeom prst="rect">
                <a:avLst/>
              </a:prstGeom>
            </p:spPr>
          </p:pic>
          <p:pic>
            <p:nvPicPr>
              <p:cNvPr id="24" name="Picture 23">
                <a:extLst>
                  <a:ext uri="{FF2B5EF4-FFF2-40B4-BE49-F238E27FC236}">
                    <a16:creationId xmlns:a16="http://schemas.microsoft.com/office/drawing/2014/main" id="{A8D8F1EE-5957-A446-AA14-DAFCD93DAFDF}"/>
                  </a:ext>
                </a:extLst>
              </p:cNvPr>
              <p:cNvPicPr>
                <a:picLocks noChangeAspect="1"/>
              </p:cNvPicPr>
              <p:nvPr/>
            </p:nvPicPr>
            <p:blipFill>
              <a:blip r:embed="rId4"/>
              <a:stretch>
                <a:fillRect/>
              </a:stretch>
            </p:blipFill>
            <p:spPr>
              <a:xfrm>
                <a:off x="5981925" y="5440259"/>
                <a:ext cx="1054443" cy="952400"/>
              </a:xfrm>
              <a:prstGeom prst="rect">
                <a:avLst/>
              </a:prstGeom>
            </p:spPr>
          </p:pic>
        </p:grpSp>
        <p:pic>
          <p:nvPicPr>
            <p:cNvPr id="28" name="Picture 27">
              <a:extLst>
                <a:ext uri="{FF2B5EF4-FFF2-40B4-BE49-F238E27FC236}">
                  <a16:creationId xmlns:a16="http://schemas.microsoft.com/office/drawing/2014/main" id="{A5DBF422-C209-E349-8D31-CCF3D061AA26}"/>
                </a:ext>
              </a:extLst>
            </p:cNvPr>
            <p:cNvPicPr>
              <a:picLocks noChangeAspect="1"/>
            </p:cNvPicPr>
            <p:nvPr/>
          </p:nvPicPr>
          <p:blipFill>
            <a:blip r:embed="rId5"/>
            <a:stretch>
              <a:fillRect/>
            </a:stretch>
          </p:blipFill>
          <p:spPr>
            <a:xfrm>
              <a:off x="2544580" y="5660444"/>
              <a:ext cx="1115035" cy="581411"/>
            </a:xfrm>
            <a:prstGeom prst="rect">
              <a:avLst/>
            </a:prstGeom>
          </p:spPr>
        </p:pic>
        <p:pic>
          <p:nvPicPr>
            <p:cNvPr id="30" name="Picture 29">
              <a:extLst>
                <a:ext uri="{FF2B5EF4-FFF2-40B4-BE49-F238E27FC236}">
                  <a16:creationId xmlns:a16="http://schemas.microsoft.com/office/drawing/2014/main" id="{96403B24-7CA0-D648-89BD-D9DF92AE7D8F}"/>
                </a:ext>
              </a:extLst>
            </p:cNvPr>
            <p:cNvPicPr>
              <a:picLocks noChangeAspect="1"/>
            </p:cNvPicPr>
            <p:nvPr/>
          </p:nvPicPr>
          <p:blipFill>
            <a:blip r:embed="rId6"/>
            <a:stretch>
              <a:fillRect/>
            </a:stretch>
          </p:blipFill>
          <p:spPr>
            <a:xfrm>
              <a:off x="5939799" y="5693817"/>
              <a:ext cx="1138693" cy="514663"/>
            </a:xfrm>
            <a:prstGeom prst="rect">
              <a:avLst/>
            </a:prstGeom>
          </p:spPr>
        </p:pic>
      </p:grpSp>
      <p:grpSp>
        <p:nvGrpSpPr>
          <p:cNvPr id="32" name="Group 31">
            <a:extLst>
              <a:ext uri="{FF2B5EF4-FFF2-40B4-BE49-F238E27FC236}">
                <a16:creationId xmlns:a16="http://schemas.microsoft.com/office/drawing/2014/main" id="{4E6BD429-A1EC-9941-A044-CF8B2779F001}"/>
              </a:ext>
            </a:extLst>
          </p:cNvPr>
          <p:cNvGrpSpPr/>
          <p:nvPr/>
        </p:nvGrpSpPr>
        <p:grpSpPr>
          <a:xfrm>
            <a:off x="1376851" y="834994"/>
            <a:ext cx="6831288" cy="2492196"/>
            <a:chOff x="1376851" y="834994"/>
            <a:chExt cx="6831288" cy="2492196"/>
          </a:xfrm>
        </p:grpSpPr>
        <p:grpSp>
          <p:nvGrpSpPr>
            <p:cNvPr id="26" name="Group 25">
              <a:extLst>
                <a:ext uri="{FF2B5EF4-FFF2-40B4-BE49-F238E27FC236}">
                  <a16:creationId xmlns:a16="http://schemas.microsoft.com/office/drawing/2014/main" id="{87032332-E916-F94B-9CEF-104460C7923F}"/>
                </a:ext>
              </a:extLst>
            </p:cNvPr>
            <p:cNvGrpSpPr/>
            <p:nvPr/>
          </p:nvGrpSpPr>
          <p:grpSpPr>
            <a:xfrm>
              <a:off x="1376851" y="834994"/>
              <a:ext cx="6831288" cy="2492196"/>
              <a:chOff x="1376851" y="834994"/>
              <a:chExt cx="6831288" cy="2492196"/>
            </a:xfrm>
          </p:grpSpPr>
          <p:pic>
            <p:nvPicPr>
              <p:cNvPr id="14" name="Picture 13">
                <a:extLst>
                  <a:ext uri="{FF2B5EF4-FFF2-40B4-BE49-F238E27FC236}">
                    <a16:creationId xmlns:a16="http://schemas.microsoft.com/office/drawing/2014/main" id="{116B3ABD-0211-EC42-989B-ABE951DA3D16}"/>
                  </a:ext>
                </a:extLst>
              </p:cNvPr>
              <p:cNvPicPr>
                <a:picLocks noChangeAspect="1"/>
              </p:cNvPicPr>
              <p:nvPr/>
            </p:nvPicPr>
            <p:blipFill>
              <a:blip r:embed="rId7"/>
              <a:stretch>
                <a:fillRect/>
              </a:stretch>
            </p:blipFill>
            <p:spPr>
              <a:xfrm>
                <a:off x="1376851" y="834994"/>
                <a:ext cx="6831288" cy="2492196"/>
              </a:xfrm>
              <a:prstGeom prst="rect">
                <a:avLst/>
              </a:prstGeom>
            </p:spPr>
          </p:pic>
          <p:pic>
            <p:nvPicPr>
              <p:cNvPr id="21" name="Picture 20">
                <a:extLst>
                  <a:ext uri="{FF2B5EF4-FFF2-40B4-BE49-F238E27FC236}">
                    <a16:creationId xmlns:a16="http://schemas.microsoft.com/office/drawing/2014/main" id="{5D4A9D59-5A74-894C-ABC1-AAF68F7A2D0E}"/>
                  </a:ext>
                </a:extLst>
              </p:cNvPr>
              <p:cNvPicPr>
                <a:picLocks noChangeAspect="1"/>
              </p:cNvPicPr>
              <p:nvPr/>
            </p:nvPicPr>
            <p:blipFill>
              <a:blip r:embed="rId4"/>
              <a:stretch>
                <a:fillRect/>
              </a:stretch>
            </p:blipFill>
            <p:spPr>
              <a:xfrm>
                <a:off x="1562549" y="2122010"/>
                <a:ext cx="1117273" cy="1009150"/>
              </a:xfrm>
              <a:prstGeom prst="rect">
                <a:avLst/>
              </a:prstGeom>
            </p:spPr>
          </p:pic>
          <p:pic>
            <p:nvPicPr>
              <p:cNvPr id="22" name="Picture 21">
                <a:extLst>
                  <a:ext uri="{FF2B5EF4-FFF2-40B4-BE49-F238E27FC236}">
                    <a16:creationId xmlns:a16="http://schemas.microsoft.com/office/drawing/2014/main" id="{D86E6966-24F6-064C-A995-15FBD691093A}"/>
                  </a:ext>
                </a:extLst>
              </p:cNvPr>
              <p:cNvPicPr>
                <a:picLocks noChangeAspect="1"/>
              </p:cNvPicPr>
              <p:nvPr/>
            </p:nvPicPr>
            <p:blipFill>
              <a:blip r:embed="rId4"/>
              <a:stretch>
                <a:fillRect/>
              </a:stretch>
            </p:blipFill>
            <p:spPr>
              <a:xfrm>
                <a:off x="6919125" y="2122010"/>
                <a:ext cx="1054443" cy="952400"/>
              </a:xfrm>
              <a:prstGeom prst="rect">
                <a:avLst/>
              </a:prstGeom>
            </p:spPr>
          </p:pic>
        </p:grpSp>
        <p:pic>
          <p:nvPicPr>
            <p:cNvPr id="27" name="Picture 26">
              <a:extLst>
                <a:ext uri="{FF2B5EF4-FFF2-40B4-BE49-F238E27FC236}">
                  <a16:creationId xmlns:a16="http://schemas.microsoft.com/office/drawing/2014/main" id="{4BEC1284-D54B-694E-BAC5-0BDDF5EB1F02}"/>
                </a:ext>
              </a:extLst>
            </p:cNvPr>
            <p:cNvPicPr>
              <a:picLocks noChangeAspect="1"/>
            </p:cNvPicPr>
            <p:nvPr/>
          </p:nvPicPr>
          <p:blipFill>
            <a:blip r:embed="rId5"/>
            <a:stretch>
              <a:fillRect/>
            </a:stretch>
          </p:blipFill>
          <p:spPr>
            <a:xfrm>
              <a:off x="1566590" y="2304288"/>
              <a:ext cx="1115035" cy="581411"/>
            </a:xfrm>
            <a:prstGeom prst="rect">
              <a:avLst/>
            </a:prstGeom>
          </p:spPr>
        </p:pic>
        <p:pic>
          <p:nvPicPr>
            <p:cNvPr id="29" name="Picture 28">
              <a:extLst>
                <a:ext uri="{FF2B5EF4-FFF2-40B4-BE49-F238E27FC236}">
                  <a16:creationId xmlns:a16="http://schemas.microsoft.com/office/drawing/2014/main" id="{6CFDC9A6-EE6F-C447-911B-CBA495C05FB6}"/>
                </a:ext>
              </a:extLst>
            </p:cNvPr>
            <p:cNvPicPr>
              <a:picLocks noChangeAspect="1"/>
            </p:cNvPicPr>
            <p:nvPr/>
          </p:nvPicPr>
          <p:blipFill>
            <a:blip r:embed="rId6"/>
            <a:stretch>
              <a:fillRect/>
            </a:stretch>
          </p:blipFill>
          <p:spPr>
            <a:xfrm>
              <a:off x="6876999" y="2337661"/>
              <a:ext cx="1138693" cy="514663"/>
            </a:xfrm>
            <a:prstGeom prst="rect">
              <a:avLst/>
            </a:prstGeom>
          </p:spPr>
        </p:pic>
      </p:grpSp>
      <p:sp>
        <p:nvSpPr>
          <p:cNvPr id="6" name="Title 5">
            <a:extLst>
              <a:ext uri="{FF2B5EF4-FFF2-40B4-BE49-F238E27FC236}">
                <a16:creationId xmlns:a16="http://schemas.microsoft.com/office/drawing/2014/main" id="{B4F4B95A-B0A2-714B-8929-624A14681BCD}"/>
              </a:ext>
            </a:extLst>
          </p:cNvPr>
          <p:cNvSpPr>
            <a:spLocks noGrp="1"/>
          </p:cNvSpPr>
          <p:nvPr>
            <p:ph type="title"/>
          </p:nvPr>
        </p:nvSpPr>
        <p:spPr/>
        <p:txBody>
          <a:bodyPr/>
          <a:lstStyle/>
          <a:p>
            <a:r>
              <a:rPr lang="en-US" altLang="zh-CN" sz="3800" dirty="0">
                <a:solidFill>
                  <a:schemeClr val="accent5">
                    <a:lumMod val="75000"/>
                  </a:schemeClr>
                </a:solidFill>
              </a:rPr>
              <a:t>Pattern #5: Optional Layout Pattern</a:t>
            </a:r>
            <a:endParaRPr lang="en-US" sz="3800" dirty="0">
              <a:solidFill>
                <a:schemeClr val="accent5">
                  <a:lumMod val="75000"/>
                </a:schemeClr>
              </a:solidFill>
            </a:endParaRPr>
          </a:p>
        </p:txBody>
      </p:sp>
      <p:sp>
        <p:nvSpPr>
          <p:cNvPr id="16" name="Left-Right Arrow 15">
            <a:extLst>
              <a:ext uri="{FF2B5EF4-FFF2-40B4-BE49-F238E27FC236}">
                <a16:creationId xmlns:a16="http://schemas.microsoft.com/office/drawing/2014/main" id="{B61D5E6E-63F3-7D4B-B90E-98CF511E5523}"/>
              </a:ext>
            </a:extLst>
          </p:cNvPr>
          <p:cNvSpPr/>
          <p:nvPr/>
        </p:nvSpPr>
        <p:spPr>
          <a:xfrm rot="5400000">
            <a:off x="4416763" y="3585448"/>
            <a:ext cx="751464" cy="322032"/>
          </a:xfrm>
          <a:prstGeom prst="leftRightArrow">
            <a:avLst/>
          </a:prstGeom>
          <a:solidFill>
            <a:schemeClr val="accent5">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highlight>
                <a:srgbClr val="008000"/>
              </a:highlight>
            </a:endParaRPr>
          </a:p>
        </p:txBody>
      </p:sp>
      <p:sp>
        <p:nvSpPr>
          <p:cNvPr id="17" name="Rectangle 16">
            <a:extLst>
              <a:ext uri="{FF2B5EF4-FFF2-40B4-BE49-F238E27FC236}">
                <a16:creationId xmlns:a16="http://schemas.microsoft.com/office/drawing/2014/main" id="{02691BFD-4ACB-684C-B672-549E20515ED3}"/>
              </a:ext>
            </a:extLst>
          </p:cNvPr>
          <p:cNvSpPr/>
          <p:nvPr/>
        </p:nvSpPr>
        <p:spPr>
          <a:xfrm>
            <a:off x="3364536" y="864022"/>
            <a:ext cx="919959" cy="973370"/>
          </a:xfrm>
          <a:prstGeom prst="rect">
            <a:avLst/>
          </a:prstGeom>
          <a:solidFill>
            <a:schemeClr val="accent5">
              <a:lumMod val="75000"/>
              <a:alpha val="0"/>
            </a:schemeClr>
          </a:solidFill>
          <a:ln w="1270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020EE23-0C04-9A48-A490-2B5C7AB8E058}"/>
              </a:ext>
            </a:extLst>
          </p:cNvPr>
          <p:cNvSpPr/>
          <p:nvPr/>
        </p:nvSpPr>
        <p:spPr>
          <a:xfrm>
            <a:off x="6144021" y="865408"/>
            <a:ext cx="919959" cy="973370"/>
          </a:xfrm>
          <a:prstGeom prst="rect">
            <a:avLst/>
          </a:prstGeom>
          <a:solidFill>
            <a:schemeClr val="accent5">
              <a:lumMod val="75000"/>
              <a:alpha val="0"/>
            </a:schemeClr>
          </a:solidFill>
          <a:ln w="1270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D855D17C-13A9-6545-9A63-EBE678C712C0}"/>
              </a:ext>
            </a:extLst>
          </p:cNvPr>
          <p:cNvPicPr>
            <a:picLocks noChangeAspect="1"/>
          </p:cNvPicPr>
          <p:nvPr/>
        </p:nvPicPr>
        <p:blipFill>
          <a:blip r:embed="rId8"/>
          <a:stretch>
            <a:fillRect/>
          </a:stretch>
        </p:blipFill>
        <p:spPr>
          <a:xfrm>
            <a:off x="8405602" y="4490832"/>
            <a:ext cx="480422" cy="518856"/>
          </a:xfrm>
          <a:prstGeom prst="rect">
            <a:avLst/>
          </a:prstGeom>
        </p:spPr>
      </p:pic>
      <p:sp>
        <p:nvSpPr>
          <p:cNvPr id="20" name="TextBox 19">
            <a:extLst>
              <a:ext uri="{FF2B5EF4-FFF2-40B4-BE49-F238E27FC236}">
                <a16:creationId xmlns:a16="http://schemas.microsoft.com/office/drawing/2014/main" id="{E5A5D5D6-0602-F749-8E92-CDFC46EB3394}"/>
              </a:ext>
            </a:extLst>
          </p:cNvPr>
          <p:cNvSpPr txBox="1"/>
          <p:nvPr/>
        </p:nvSpPr>
        <p:spPr>
          <a:xfrm>
            <a:off x="8977337" y="4455690"/>
            <a:ext cx="2484976" cy="553998"/>
          </a:xfrm>
          <a:prstGeom prst="rect">
            <a:avLst/>
          </a:prstGeom>
          <a:noFill/>
        </p:spPr>
        <p:txBody>
          <a:bodyPr wrap="none" rtlCol="0">
            <a:spAutoFit/>
          </a:bodyPr>
          <a:lstStyle/>
          <a:p>
            <a:r>
              <a:rPr lang="en-US" altLang="zh-CN" sz="3000" dirty="0">
                <a:latin typeface="Times New Roman" panose="02020603050405020304" pitchFamily="18" charset="0"/>
                <a:cs typeface="Times New Roman" panose="02020603050405020304" pitchFamily="18" charset="0"/>
              </a:rPr>
              <a:t>Less</a:t>
            </a:r>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important</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172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FE712605-6596-8547-8A82-748EC157C83C}"/>
              </a:ext>
            </a:extLst>
          </p:cNvPr>
          <p:cNvGrpSpPr/>
          <p:nvPr/>
        </p:nvGrpSpPr>
        <p:grpSpPr>
          <a:xfrm>
            <a:off x="7125257" y="2025599"/>
            <a:ext cx="4753098" cy="3021887"/>
            <a:chOff x="7125257" y="2025599"/>
            <a:chExt cx="4753098" cy="3021887"/>
          </a:xfrm>
        </p:grpSpPr>
        <p:grpSp>
          <p:nvGrpSpPr>
            <p:cNvPr id="26" name="Group 25">
              <a:extLst>
                <a:ext uri="{FF2B5EF4-FFF2-40B4-BE49-F238E27FC236}">
                  <a16:creationId xmlns:a16="http://schemas.microsoft.com/office/drawing/2014/main" id="{D547E5EE-F1E9-4C46-9607-72C87E1647FC}"/>
                </a:ext>
              </a:extLst>
            </p:cNvPr>
            <p:cNvGrpSpPr/>
            <p:nvPr/>
          </p:nvGrpSpPr>
          <p:grpSpPr>
            <a:xfrm>
              <a:off x="7125257" y="2025599"/>
              <a:ext cx="4753098" cy="3021887"/>
              <a:chOff x="7125257" y="2025599"/>
              <a:chExt cx="4753098" cy="3021887"/>
            </a:xfrm>
          </p:grpSpPr>
          <p:pic>
            <p:nvPicPr>
              <p:cNvPr id="13" name="Picture 12">
                <a:extLst>
                  <a:ext uri="{FF2B5EF4-FFF2-40B4-BE49-F238E27FC236}">
                    <a16:creationId xmlns:a16="http://schemas.microsoft.com/office/drawing/2014/main" id="{29189275-D7EB-B34C-8664-5099D6B36E69}"/>
                  </a:ext>
                </a:extLst>
              </p:cNvPr>
              <p:cNvPicPr>
                <a:picLocks noChangeAspect="1"/>
              </p:cNvPicPr>
              <p:nvPr/>
            </p:nvPicPr>
            <p:blipFill>
              <a:blip r:embed="rId3"/>
              <a:stretch>
                <a:fillRect/>
              </a:stretch>
            </p:blipFill>
            <p:spPr>
              <a:xfrm>
                <a:off x="7125257" y="2025599"/>
                <a:ext cx="4753098" cy="3021887"/>
              </a:xfrm>
              <a:prstGeom prst="rect">
                <a:avLst/>
              </a:prstGeom>
            </p:spPr>
          </p:pic>
          <p:pic>
            <p:nvPicPr>
              <p:cNvPr id="24" name="Picture 23">
                <a:extLst>
                  <a:ext uri="{FF2B5EF4-FFF2-40B4-BE49-F238E27FC236}">
                    <a16:creationId xmlns:a16="http://schemas.microsoft.com/office/drawing/2014/main" id="{D53EBB74-1F7C-074D-912C-166394AE123F}"/>
                  </a:ext>
                </a:extLst>
              </p:cNvPr>
              <p:cNvPicPr>
                <a:picLocks noChangeAspect="1"/>
              </p:cNvPicPr>
              <p:nvPr/>
            </p:nvPicPr>
            <p:blipFill>
              <a:blip r:embed="rId4"/>
              <a:stretch>
                <a:fillRect/>
              </a:stretch>
            </p:blipFill>
            <p:spPr>
              <a:xfrm>
                <a:off x="7331295" y="3526428"/>
                <a:ext cx="1346651" cy="1216330"/>
              </a:xfrm>
              <a:prstGeom prst="rect">
                <a:avLst/>
              </a:prstGeom>
            </p:spPr>
          </p:pic>
          <p:pic>
            <p:nvPicPr>
              <p:cNvPr id="25" name="Picture 24">
                <a:extLst>
                  <a:ext uri="{FF2B5EF4-FFF2-40B4-BE49-F238E27FC236}">
                    <a16:creationId xmlns:a16="http://schemas.microsoft.com/office/drawing/2014/main" id="{4623D998-03B7-1C41-9FEB-2A75AFC1E930}"/>
                  </a:ext>
                </a:extLst>
              </p:cNvPr>
              <p:cNvPicPr>
                <a:picLocks noChangeAspect="1"/>
              </p:cNvPicPr>
              <p:nvPr/>
            </p:nvPicPr>
            <p:blipFill>
              <a:blip r:embed="rId4"/>
              <a:stretch>
                <a:fillRect/>
              </a:stretch>
            </p:blipFill>
            <p:spPr>
              <a:xfrm>
                <a:off x="10328580" y="3499966"/>
                <a:ext cx="1346651" cy="1216330"/>
              </a:xfrm>
              <a:prstGeom prst="rect">
                <a:avLst/>
              </a:prstGeom>
            </p:spPr>
          </p:pic>
        </p:grpSp>
        <p:pic>
          <p:nvPicPr>
            <p:cNvPr id="29" name="Picture 28">
              <a:extLst>
                <a:ext uri="{FF2B5EF4-FFF2-40B4-BE49-F238E27FC236}">
                  <a16:creationId xmlns:a16="http://schemas.microsoft.com/office/drawing/2014/main" id="{2DFD09F3-BEB3-EA40-90F1-2D0E968BAC2D}"/>
                </a:ext>
              </a:extLst>
            </p:cNvPr>
            <p:cNvPicPr>
              <a:picLocks noChangeAspect="1"/>
            </p:cNvPicPr>
            <p:nvPr/>
          </p:nvPicPr>
          <p:blipFill>
            <a:blip r:embed="rId5"/>
            <a:stretch>
              <a:fillRect/>
            </a:stretch>
          </p:blipFill>
          <p:spPr>
            <a:xfrm>
              <a:off x="7253095" y="3712029"/>
              <a:ext cx="1519294" cy="792203"/>
            </a:xfrm>
            <a:prstGeom prst="rect">
              <a:avLst/>
            </a:prstGeom>
          </p:spPr>
        </p:pic>
        <p:pic>
          <p:nvPicPr>
            <p:cNvPr id="32" name="Picture 31">
              <a:extLst>
                <a:ext uri="{FF2B5EF4-FFF2-40B4-BE49-F238E27FC236}">
                  <a16:creationId xmlns:a16="http://schemas.microsoft.com/office/drawing/2014/main" id="{C8EABFC8-6E15-564D-9F3E-98E5347E20E9}"/>
                </a:ext>
              </a:extLst>
            </p:cNvPr>
            <p:cNvPicPr>
              <a:picLocks noChangeAspect="1"/>
            </p:cNvPicPr>
            <p:nvPr/>
          </p:nvPicPr>
          <p:blipFill>
            <a:blip r:embed="rId6"/>
            <a:stretch>
              <a:fillRect/>
            </a:stretch>
          </p:blipFill>
          <p:spPr>
            <a:xfrm>
              <a:off x="10297605" y="3785062"/>
              <a:ext cx="1429572" cy="646133"/>
            </a:xfrm>
            <a:prstGeom prst="rect">
              <a:avLst/>
            </a:prstGeom>
          </p:spPr>
        </p:pic>
      </p:grpSp>
      <p:grpSp>
        <p:nvGrpSpPr>
          <p:cNvPr id="33" name="Group 32">
            <a:extLst>
              <a:ext uri="{FF2B5EF4-FFF2-40B4-BE49-F238E27FC236}">
                <a16:creationId xmlns:a16="http://schemas.microsoft.com/office/drawing/2014/main" id="{745373A9-8D1E-A64A-9E11-2BB8985264EB}"/>
              </a:ext>
            </a:extLst>
          </p:cNvPr>
          <p:cNvGrpSpPr/>
          <p:nvPr/>
        </p:nvGrpSpPr>
        <p:grpSpPr>
          <a:xfrm>
            <a:off x="294291" y="2007312"/>
            <a:ext cx="5933313" cy="3021887"/>
            <a:chOff x="294291" y="2007312"/>
            <a:chExt cx="5933313" cy="3021887"/>
          </a:xfrm>
        </p:grpSpPr>
        <p:grpSp>
          <p:nvGrpSpPr>
            <p:cNvPr id="27" name="Group 26">
              <a:extLst>
                <a:ext uri="{FF2B5EF4-FFF2-40B4-BE49-F238E27FC236}">
                  <a16:creationId xmlns:a16="http://schemas.microsoft.com/office/drawing/2014/main" id="{ACF66A71-2DBB-D742-93CD-79FA346CF4D0}"/>
                </a:ext>
              </a:extLst>
            </p:cNvPr>
            <p:cNvGrpSpPr/>
            <p:nvPr/>
          </p:nvGrpSpPr>
          <p:grpSpPr>
            <a:xfrm>
              <a:off x="294291" y="2007312"/>
              <a:ext cx="5933313" cy="3021887"/>
              <a:chOff x="294291" y="2007312"/>
              <a:chExt cx="5933313" cy="3021887"/>
            </a:xfrm>
          </p:grpSpPr>
          <p:pic>
            <p:nvPicPr>
              <p:cNvPr id="19" name="Content Placeholder 3">
                <a:extLst>
                  <a:ext uri="{FF2B5EF4-FFF2-40B4-BE49-F238E27FC236}">
                    <a16:creationId xmlns:a16="http://schemas.microsoft.com/office/drawing/2014/main" id="{86B20C54-B2C6-C848-9807-CC48D94EE906}"/>
                  </a:ext>
                </a:extLst>
              </p:cNvPr>
              <p:cNvPicPr>
                <a:picLocks noChangeAspect="1"/>
              </p:cNvPicPr>
              <p:nvPr/>
            </p:nvPicPr>
            <p:blipFill>
              <a:blip r:embed="rId7"/>
              <a:stretch>
                <a:fillRect/>
              </a:stretch>
            </p:blipFill>
            <p:spPr>
              <a:xfrm>
                <a:off x="294291" y="2007312"/>
                <a:ext cx="5933313" cy="3021887"/>
              </a:xfrm>
              <a:prstGeom prst="rect">
                <a:avLst/>
              </a:prstGeom>
            </p:spPr>
          </p:pic>
          <p:pic>
            <p:nvPicPr>
              <p:cNvPr id="22" name="Picture 21">
                <a:extLst>
                  <a:ext uri="{FF2B5EF4-FFF2-40B4-BE49-F238E27FC236}">
                    <a16:creationId xmlns:a16="http://schemas.microsoft.com/office/drawing/2014/main" id="{DA2CC1F0-4E56-DD4F-8176-5C8CCE6D3913}"/>
                  </a:ext>
                </a:extLst>
              </p:cNvPr>
              <p:cNvPicPr>
                <a:picLocks noChangeAspect="1"/>
              </p:cNvPicPr>
              <p:nvPr/>
            </p:nvPicPr>
            <p:blipFill>
              <a:blip r:embed="rId4"/>
              <a:stretch>
                <a:fillRect/>
              </a:stretch>
            </p:blipFill>
            <p:spPr>
              <a:xfrm>
                <a:off x="586805" y="3584804"/>
                <a:ext cx="1194203" cy="1078635"/>
              </a:xfrm>
              <a:prstGeom prst="rect">
                <a:avLst/>
              </a:prstGeom>
            </p:spPr>
          </p:pic>
          <p:pic>
            <p:nvPicPr>
              <p:cNvPr id="23" name="Picture 22">
                <a:extLst>
                  <a:ext uri="{FF2B5EF4-FFF2-40B4-BE49-F238E27FC236}">
                    <a16:creationId xmlns:a16="http://schemas.microsoft.com/office/drawing/2014/main" id="{D074EE9A-FC01-014D-9928-53673E2C31B1}"/>
                  </a:ext>
                </a:extLst>
              </p:cNvPr>
              <p:cNvPicPr>
                <a:picLocks noChangeAspect="1"/>
              </p:cNvPicPr>
              <p:nvPr/>
            </p:nvPicPr>
            <p:blipFill>
              <a:blip r:embed="rId4"/>
              <a:stretch>
                <a:fillRect/>
              </a:stretch>
            </p:blipFill>
            <p:spPr>
              <a:xfrm>
                <a:off x="4712772" y="3536542"/>
                <a:ext cx="1346651" cy="1216330"/>
              </a:xfrm>
              <a:prstGeom prst="rect">
                <a:avLst/>
              </a:prstGeom>
            </p:spPr>
          </p:pic>
        </p:grpSp>
        <p:pic>
          <p:nvPicPr>
            <p:cNvPr id="28" name="Picture 27">
              <a:extLst>
                <a:ext uri="{FF2B5EF4-FFF2-40B4-BE49-F238E27FC236}">
                  <a16:creationId xmlns:a16="http://schemas.microsoft.com/office/drawing/2014/main" id="{BA5DB7AF-1A74-C149-9EB9-E2AF9AE20A3C}"/>
                </a:ext>
              </a:extLst>
            </p:cNvPr>
            <p:cNvPicPr>
              <a:picLocks noChangeAspect="1"/>
            </p:cNvPicPr>
            <p:nvPr/>
          </p:nvPicPr>
          <p:blipFill>
            <a:blip r:embed="rId5"/>
            <a:stretch>
              <a:fillRect/>
            </a:stretch>
          </p:blipFill>
          <p:spPr>
            <a:xfrm>
              <a:off x="442547" y="3712029"/>
              <a:ext cx="1519294" cy="792203"/>
            </a:xfrm>
            <a:prstGeom prst="rect">
              <a:avLst/>
            </a:prstGeom>
          </p:spPr>
        </p:pic>
        <p:pic>
          <p:nvPicPr>
            <p:cNvPr id="30" name="Picture 29">
              <a:extLst>
                <a:ext uri="{FF2B5EF4-FFF2-40B4-BE49-F238E27FC236}">
                  <a16:creationId xmlns:a16="http://schemas.microsoft.com/office/drawing/2014/main" id="{3F6A75B4-8836-3049-82D0-E170785E9F13}"/>
                </a:ext>
              </a:extLst>
            </p:cNvPr>
            <p:cNvPicPr>
              <a:picLocks noChangeAspect="1"/>
            </p:cNvPicPr>
            <p:nvPr/>
          </p:nvPicPr>
          <p:blipFill>
            <a:blip r:embed="rId6"/>
            <a:stretch>
              <a:fillRect/>
            </a:stretch>
          </p:blipFill>
          <p:spPr>
            <a:xfrm>
              <a:off x="4639284" y="3785063"/>
              <a:ext cx="1429572" cy="646133"/>
            </a:xfrm>
            <a:prstGeom prst="rect">
              <a:avLst/>
            </a:prstGeom>
          </p:spPr>
        </p:pic>
      </p:grpSp>
      <p:sp>
        <p:nvSpPr>
          <p:cNvPr id="16" name="Title 5">
            <a:extLst>
              <a:ext uri="{FF2B5EF4-FFF2-40B4-BE49-F238E27FC236}">
                <a16:creationId xmlns:a16="http://schemas.microsoft.com/office/drawing/2014/main" id="{05923F90-1D47-9643-A312-D3826B322A26}"/>
              </a:ext>
            </a:extLst>
          </p:cNvPr>
          <p:cNvSpPr>
            <a:spLocks noGrp="1"/>
          </p:cNvSpPr>
          <p:nvPr>
            <p:ph type="title"/>
          </p:nvPr>
        </p:nvSpPr>
        <p:spPr>
          <a:xfrm>
            <a:off x="838200" y="171162"/>
            <a:ext cx="10515600" cy="466148"/>
          </a:xfrm>
        </p:spPr>
        <p:txBody>
          <a:bodyPr/>
          <a:lstStyle/>
          <a:p>
            <a:r>
              <a:rPr lang="en-US" altLang="zh-CN" sz="3800" dirty="0">
                <a:solidFill>
                  <a:schemeClr val="accent5">
                    <a:lumMod val="75000"/>
                  </a:schemeClr>
                </a:solidFill>
              </a:rPr>
              <a:t>Pattern #6: Alternative Widget Layout Pattern</a:t>
            </a:r>
            <a:endParaRPr lang="en-US" sz="3800" dirty="0">
              <a:solidFill>
                <a:schemeClr val="accent5">
                  <a:lumMod val="75000"/>
                </a:schemeClr>
              </a:solidFill>
            </a:endParaRPr>
          </a:p>
        </p:txBody>
      </p:sp>
      <p:sp>
        <p:nvSpPr>
          <p:cNvPr id="18" name="Left-Right Arrow 17">
            <a:extLst>
              <a:ext uri="{FF2B5EF4-FFF2-40B4-BE49-F238E27FC236}">
                <a16:creationId xmlns:a16="http://schemas.microsoft.com/office/drawing/2014/main" id="{8BE005AA-D931-1F41-B8D7-7473A5C967E3}"/>
              </a:ext>
            </a:extLst>
          </p:cNvPr>
          <p:cNvSpPr/>
          <p:nvPr/>
        </p:nvSpPr>
        <p:spPr>
          <a:xfrm>
            <a:off x="6245891" y="3365412"/>
            <a:ext cx="861077" cy="322032"/>
          </a:xfrm>
          <a:prstGeom prst="leftRightArrow">
            <a:avLst/>
          </a:prstGeom>
          <a:solidFill>
            <a:schemeClr val="accent5">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highlight>
                <a:srgbClr val="008000"/>
              </a:highlight>
            </a:endParaRPr>
          </a:p>
        </p:txBody>
      </p:sp>
      <p:sp>
        <p:nvSpPr>
          <p:cNvPr id="20" name="Rectangle 19">
            <a:extLst>
              <a:ext uri="{FF2B5EF4-FFF2-40B4-BE49-F238E27FC236}">
                <a16:creationId xmlns:a16="http://schemas.microsoft.com/office/drawing/2014/main" id="{350EFF9D-4316-B542-A0B7-29D1C8578717}"/>
              </a:ext>
            </a:extLst>
          </p:cNvPr>
          <p:cNvSpPr/>
          <p:nvPr/>
        </p:nvSpPr>
        <p:spPr>
          <a:xfrm>
            <a:off x="2011680" y="3263563"/>
            <a:ext cx="2542032" cy="1655845"/>
          </a:xfrm>
          <a:prstGeom prst="rect">
            <a:avLst/>
          </a:prstGeom>
          <a:solidFill>
            <a:schemeClr val="accent5">
              <a:lumMod val="75000"/>
              <a:alpha val="0"/>
            </a:schemeClr>
          </a:solidFill>
          <a:ln w="1270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546778A-9917-1F43-B466-9BF85CC5A83A}"/>
              </a:ext>
            </a:extLst>
          </p:cNvPr>
          <p:cNvSpPr/>
          <p:nvPr/>
        </p:nvSpPr>
        <p:spPr>
          <a:xfrm>
            <a:off x="8850589" y="3365412"/>
            <a:ext cx="1274867" cy="1523516"/>
          </a:xfrm>
          <a:prstGeom prst="rect">
            <a:avLst/>
          </a:prstGeom>
          <a:solidFill>
            <a:schemeClr val="accent5">
              <a:lumMod val="75000"/>
              <a:alpha val="0"/>
            </a:schemeClr>
          </a:solidFill>
          <a:ln w="1270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32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par>
                          <p:cTn id="13" fill="hold">
                            <p:stCondLst>
                              <p:cond delay="500"/>
                            </p:stCondLst>
                            <p:childTnLst>
                              <p:par>
                                <p:cTn id="14" presetID="9" presetClass="entr" presetSubtype="0" fill="hold" grpId="0" nodeType="afterEffect">
                                  <p:stCondLst>
                                    <p:cond delay="1000"/>
                                  </p:stCondLst>
                                  <p:childTnLst>
                                    <p:set>
                                      <p:cBhvr>
                                        <p:cTn id="15" dur="1" fill="hold">
                                          <p:stCondLst>
                                            <p:cond delay="0"/>
                                          </p:stCondLst>
                                        </p:cTn>
                                        <p:tgtEl>
                                          <p:spTgt spid="21"/>
                                        </p:tgtEl>
                                        <p:attrNameLst>
                                          <p:attrName>style.visibility</p:attrName>
                                        </p:attrNameLst>
                                      </p:cBhvr>
                                      <p:to>
                                        <p:strVal val="visible"/>
                                      </p:to>
                                    </p:set>
                                    <p:animEffect transition="in" filter="dissolve">
                                      <p:cBhvr>
                                        <p:cTn id="16" dur="500"/>
                                        <p:tgtEl>
                                          <p:spTgt spid="21"/>
                                        </p:tgtEl>
                                      </p:cBhvr>
                                    </p:animEffect>
                                  </p:childTnLst>
                                </p:cTn>
                              </p:par>
                            </p:childTnLst>
                          </p:cTn>
                        </p:par>
                        <p:par>
                          <p:cTn id="17" fill="hold">
                            <p:stCondLst>
                              <p:cond delay="2000"/>
                            </p:stCondLst>
                            <p:childTnLst>
                              <p:par>
                                <p:cTn id="18" presetID="9" presetClass="exit" presetSubtype="0" fill="hold" grpId="1" nodeType="afterEffect">
                                  <p:stCondLst>
                                    <p:cond delay="0"/>
                                  </p:stCondLst>
                                  <p:childTnLst>
                                    <p:animEffect transition="out" filter="dissolv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0" grpId="1"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ACA53E-20E5-B14E-98A8-C5935B8DDD72}"/>
              </a:ext>
            </a:extLst>
          </p:cNvPr>
          <p:cNvSpPr/>
          <p:nvPr/>
        </p:nvSpPr>
        <p:spPr>
          <a:xfrm>
            <a:off x="3048000" y="2551837"/>
            <a:ext cx="6096000" cy="646331"/>
          </a:xfrm>
          <a:prstGeom prst="rect">
            <a:avLst/>
          </a:prstGeom>
        </p:spPr>
        <p:txBody>
          <a:bodyPr>
            <a:spAutoFit/>
          </a:bodyPr>
          <a:lstStyle/>
          <a:p>
            <a:endParaRPr lang="en-US">
              <a:solidFill>
                <a:srgbClr val="000000"/>
              </a:solidFill>
              <a:latin typeface="Helvetica" pitchFamily="2" charset="0"/>
            </a:endParaRPr>
          </a:p>
          <a:p>
            <a:endParaRPr lang="en-US">
              <a:solidFill>
                <a:srgbClr val="000000"/>
              </a:solidFill>
              <a:latin typeface="Helvetica" pitchFamily="2" charset="0"/>
            </a:endParaRPr>
          </a:p>
        </p:txBody>
      </p:sp>
      <p:sp>
        <p:nvSpPr>
          <p:cNvPr id="2" name="Title 1">
            <a:extLst>
              <a:ext uri="{FF2B5EF4-FFF2-40B4-BE49-F238E27FC236}">
                <a16:creationId xmlns:a16="http://schemas.microsoft.com/office/drawing/2014/main" id="{69BEC7A4-9B43-BB4C-895F-4500105A2B86}"/>
              </a:ext>
            </a:extLst>
          </p:cNvPr>
          <p:cNvSpPr>
            <a:spLocks noGrp="1"/>
          </p:cNvSpPr>
          <p:nvPr>
            <p:ph type="title"/>
          </p:nvPr>
        </p:nvSpPr>
        <p:spPr/>
        <p:txBody>
          <a:bodyPr/>
          <a:lstStyle/>
          <a:p>
            <a:r>
              <a:rPr lang="en-US" altLang="zh-CN" dirty="0">
                <a:solidFill>
                  <a:schemeClr val="accent5">
                    <a:lumMod val="75000"/>
                  </a:schemeClr>
                </a:solidFill>
              </a:rPr>
              <a:t>Limitations</a:t>
            </a:r>
            <a:endParaRPr lang="en-US" dirty="0">
              <a:solidFill>
                <a:schemeClr val="accent5">
                  <a:lumMod val="75000"/>
                </a:schemeClr>
              </a:solidFill>
            </a:endParaRPr>
          </a:p>
        </p:txBody>
      </p:sp>
      <p:sp>
        <p:nvSpPr>
          <p:cNvPr id="4" name="Rectangle 3">
            <a:extLst>
              <a:ext uri="{FF2B5EF4-FFF2-40B4-BE49-F238E27FC236}">
                <a16:creationId xmlns:a16="http://schemas.microsoft.com/office/drawing/2014/main" id="{111847C3-036F-DA41-BEA2-204D89112132}"/>
              </a:ext>
            </a:extLst>
          </p:cNvPr>
          <p:cNvSpPr/>
          <p:nvPr/>
        </p:nvSpPr>
        <p:spPr>
          <a:xfrm>
            <a:off x="573103" y="1018233"/>
            <a:ext cx="10515600" cy="1169551"/>
          </a:xfrm>
          <a:prstGeom prst="rect">
            <a:avLst/>
          </a:prstGeom>
        </p:spPr>
        <p:txBody>
          <a:bodyPr wrap="square">
            <a:spAutoFit/>
          </a:bodyPr>
          <a:lstStyle/>
          <a:p>
            <a:pPr marL="800100" lvl="1" indent="-342900">
              <a:buFont typeface="Arial" panose="020B0604020202020204" pitchFamily="34" charset="0"/>
              <a:buChar char="•"/>
            </a:pPr>
            <a:r>
              <a:rPr lang="en-US" altLang="zh-CN" sz="3500" dirty="0">
                <a:latin typeface="Times New Roman" panose="02020603050405020304" pitchFamily="18" charset="0"/>
                <a:cs typeface="Times New Roman" panose="02020603050405020304" pitchFamily="18" charset="0"/>
              </a:rPr>
              <a:t>Patterns restrict what designers can create.</a:t>
            </a:r>
          </a:p>
          <a:p>
            <a:pPr marL="800100" lvl="1" indent="-342900">
              <a:buFont typeface="Arial" panose="020B0604020202020204" pitchFamily="34" charset="0"/>
              <a:buChar char="•"/>
            </a:pPr>
            <a:r>
              <a:rPr lang="en-US" altLang="zh-CN" sz="3500" dirty="0">
                <a:latin typeface="Times New Roman" panose="02020603050405020304" pitchFamily="18" charset="0"/>
                <a:cs typeface="Times New Roman" panose="02020603050405020304" pitchFamily="18" charset="0"/>
              </a:rPr>
              <a:t>Manual ORC specification potentially error-prone.</a:t>
            </a:r>
          </a:p>
        </p:txBody>
      </p:sp>
      <p:graphicFrame>
        <p:nvGraphicFramePr>
          <p:cNvPr id="7" name="Chart 6">
            <a:extLst>
              <a:ext uri="{FF2B5EF4-FFF2-40B4-BE49-F238E27FC236}">
                <a16:creationId xmlns:a16="http://schemas.microsoft.com/office/drawing/2014/main" id="{ECFF8A86-4CFD-D14F-91DE-985F32898408}"/>
              </a:ext>
            </a:extLst>
          </p:cNvPr>
          <p:cNvGraphicFramePr/>
          <p:nvPr>
            <p:extLst>
              <p:ext uri="{D42A27DB-BD31-4B8C-83A1-F6EECF244321}">
                <p14:modId xmlns:p14="http://schemas.microsoft.com/office/powerpoint/2010/main" val="2856823479"/>
              </p:ext>
            </p:extLst>
          </p:nvPr>
        </p:nvGraphicFramePr>
        <p:xfrm>
          <a:off x="6438900" y="2944381"/>
          <a:ext cx="4914900" cy="357478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1A870E59-B2BE-8D4E-A5BC-55827BC713FB}"/>
              </a:ext>
            </a:extLst>
          </p:cNvPr>
          <p:cNvSpPr/>
          <p:nvPr/>
        </p:nvSpPr>
        <p:spPr>
          <a:xfrm>
            <a:off x="573103" y="2172544"/>
            <a:ext cx="8589343" cy="1169551"/>
          </a:xfrm>
          <a:prstGeom prst="rect">
            <a:avLst/>
          </a:prstGeom>
        </p:spPr>
        <p:txBody>
          <a:bodyPr wrap="square">
            <a:spAutoFit/>
          </a:bodyPr>
          <a:lstStyle/>
          <a:p>
            <a:pPr marL="800100" lvl="1" indent="-342900">
              <a:buFont typeface="Arial" panose="020B0604020202020204" pitchFamily="34" charset="0"/>
              <a:buChar char="•"/>
            </a:pPr>
            <a:r>
              <a:rPr lang="en-US" sz="3500" dirty="0">
                <a:latin typeface="Times New Roman" panose="02020603050405020304" pitchFamily="18" charset="0"/>
                <a:cs typeface="Times New Roman" panose="02020603050405020304" pitchFamily="18" charset="0"/>
              </a:rPr>
              <a:t>Non-interactive solving time for larger number of widgets</a:t>
            </a:r>
          </a:p>
        </p:txBody>
      </p:sp>
    </p:spTree>
    <p:extLst>
      <p:ext uri="{BB962C8B-B14F-4D97-AF65-F5344CB8AC3E}">
        <p14:creationId xmlns:p14="http://schemas.microsoft.com/office/powerpoint/2010/main" val="181529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ACA53E-20E5-B14E-98A8-C5935B8DDD72}"/>
              </a:ext>
            </a:extLst>
          </p:cNvPr>
          <p:cNvSpPr/>
          <p:nvPr/>
        </p:nvSpPr>
        <p:spPr>
          <a:xfrm>
            <a:off x="3048000" y="2551837"/>
            <a:ext cx="6096000" cy="646331"/>
          </a:xfrm>
          <a:prstGeom prst="rect">
            <a:avLst/>
          </a:prstGeom>
        </p:spPr>
        <p:txBody>
          <a:bodyPr>
            <a:spAutoFit/>
          </a:bodyPr>
          <a:lstStyle/>
          <a:p>
            <a:endParaRPr lang="en-US">
              <a:solidFill>
                <a:srgbClr val="000000"/>
              </a:solidFill>
              <a:latin typeface="Helvetica" pitchFamily="2" charset="0"/>
            </a:endParaRPr>
          </a:p>
          <a:p>
            <a:endParaRPr lang="en-US">
              <a:solidFill>
                <a:srgbClr val="000000"/>
              </a:solidFill>
              <a:latin typeface="Helvetica" pitchFamily="2" charset="0"/>
            </a:endParaRPr>
          </a:p>
        </p:txBody>
      </p:sp>
      <p:sp>
        <p:nvSpPr>
          <p:cNvPr id="8" name="TextBox 7">
            <a:extLst>
              <a:ext uri="{FF2B5EF4-FFF2-40B4-BE49-F238E27FC236}">
                <a16:creationId xmlns:a16="http://schemas.microsoft.com/office/drawing/2014/main" id="{BD9FE02D-4334-834E-9294-0E999FF8239C}"/>
              </a:ext>
            </a:extLst>
          </p:cNvPr>
          <p:cNvSpPr txBox="1"/>
          <p:nvPr/>
        </p:nvSpPr>
        <p:spPr>
          <a:xfrm>
            <a:off x="692611" y="856341"/>
            <a:ext cx="9000892" cy="4093428"/>
          </a:xfrm>
          <a:prstGeom prst="rect">
            <a:avLst/>
          </a:prstGeom>
          <a:noFill/>
        </p:spPr>
        <p:txBody>
          <a:bodyPr wrap="square" rtlCol="0">
            <a:spAutoFit/>
          </a:bodyPr>
          <a:lstStyle/>
          <a:p>
            <a:pPr marL="342900" indent="-342900">
              <a:buFont typeface="Arial" panose="020B0604020202020204" pitchFamily="34" charset="0"/>
              <a:buChar char="•"/>
            </a:pPr>
            <a:r>
              <a:rPr lang="en-US" sz="4000" dirty="0">
                <a:solidFill>
                  <a:schemeClr val="accent6">
                    <a:lumMod val="75000"/>
                  </a:schemeClr>
                </a:solidFill>
                <a:latin typeface="Times New Roman" panose="02020603050405020304" pitchFamily="18" charset="0"/>
                <a:cs typeface="Times New Roman" panose="02020603050405020304" pitchFamily="18" charset="0"/>
              </a:rPr>
              <a:t>ORC Layouts </a:t>
            </a:r>
          </a:p>
          <a:p>
            <a:pPr marL="800100" lvl="1" indent="-342900">
              <a:buFont typeface="Arial" panose="020B0604020202020204" pitchFamily="34" charset="0"/>
              <a:buChar char="•"/>
            </a:pPr>
            <a:r>
              <a:rPr lang="en-US" sz="3500" dirty="0">
                <a:latin typeface="Times New Roman" panose="02020603050405020304" pitchFamily="18" charset="0"/>
                <a:cs typeface="Times New Roman" panose="02020603050405020304" pitchFamily="18" charset="0"/>
              </a:rPr>
              <a:t>Introduce OR-constraints</a:t>
            </a:r>
          </a:p>
          <a:p>
            <a:pPr marL="800100" lvl="1" indent="-342900">
              <a:buFont typeface="Arial" panose="020B0604020202020204" pitchFamily="34" charset="0"/>
              <a:buChar char="•"/>
            </a:pPr>
            <a:r>
              <a:rPr lang="en-US" sz="3500" dirty="0">
                <a:latin typeface="Times New Roman" panose="02020603050405020304" pitchFamily="18" charset="0"/>
                <a:cs typeface="Times New Roman" panose="02020603050405020304" pitchFamily="18" charset="0"/>
              </a:rPr>
              <a:t>Unify flow &amp; constraint-based layouts</a:t>
            </a:r>
          </a:p>
          <a:p>
            <a:pPr marL="800100" lvl="1" indent="-342900">
              <a:buFont typeface="Arial" panose="020B0604020202020204" pitchFamily="34" charset="0"/>
              <a:buChar char="•"/>
            </a:pPr>
            <a:r>
              <a:rPr lang="en-US" sz="3500" dirty="0">
                <a:latin typeface="Times New Roman" panose="02020603050405020304" pitchFamily="18" charset="0"/>
                <a:cs typeface="Times New Roman" panose="02020603050405020304" pitchFamily="18" charset="0"/>
              </a:rPr>
              <a:t>Enrich GUI layout design space</a:t>
            </a:r>
          </a:p>
          <a:p>
            <a:pPr marL="800100" lvl="1" indent="-342900">
              <a:buFont typeface="Arial" panose="020B0604020202020204" pitchFamily="34" charset="0"/>
              <a:buChar char="•"/>
            </a:pPr>
            <a:endParaRPr lang="en-US" sz="3500" dirty="0">
              <a:latin typeface="Times New Roman" panose="02020603050405020304" pitchFamily="18" charset="0"/>
              <a:cs typeface="Times New Roman" panose="02020603050405020304" pitchFamily="18" charset="0"/>
            </a:endParaRPr>
          </a:p>
          <a:p>
            <a:pPr lvl="1"/>
            <a:endParaRPr lang="en-US" sz="4000" dirty="0">
              <a:latin typeface="Times New Roman" panose="02020603050405020304" pitchFamily="18"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69BEC7A4-9B43-BB4C-895F-4500105A2B86}"/>
              </a:ext>
            </a:extLst>
          </p:cNvPr>
          <p:cNvSpPr>
            <a:spLocks noGrp="1"/>
          </p:cNvSpPr>
          <p:nvPr>
            <p:ph type="title"/>
          </p:nvPr>
        </p:nvSpPr>
        <p:spPr>
          <a:xfrm>
            <a:off x="838200" y="171162"/>
            <a:ext cx="10515600" cy="466148"/>
          </a:xfrm>
        </p:spPr>
        <p:txBody>
          <a:bodyPr/>
          <a:lstStyle/>
          <a:p>
            <a:r>
              <a:rPr lang="en-US" altLang="zh-CN">
                <a:solidFill>
                  <a:schemeClr val="accent5">
                    <a:lumMod val="75000"/>
                  </a:schemeClr>
                </a:solidFill>
              </a:rPr>
              <a:t>Conclusion</a:t>
            </a:r>
            <a:endParaRPr lang="en-US" dirty="0">
              <a:solidFill>
                <a:schemeClr val="accent5">
                  <a:lumMod val="75000"/>
                </a:schemeClr>
              </a:solidFill>
            </a:endParaRPr>
          </a:p>
        </p:txBody>
      </p:sp>
      <p:pic>
        <p:nvPicPr>
          <p:cNvPr id="5" name="Picture 4">
            <a:extLst>
              <a:ext uri="{FF2B5EF4-FFF2-40B4-BE49-F238E27FC236}">
                <a16:creationId xmlns:a16="http://schemas.microsoft.com/office/drawing/2014/main" id="{F8F8101E-26CD-DF45-B72F-F98B5C2B7EAC}"/>
              </a:ext>
            </a:extLst>
          </p:cNvPr>
          <p:cNvPicPr>
            <a:picLocks noChangeAspect="1"/>
          </p:cNvPicPr>
          <p:nvPr/>
        </p:nvPicPr>
        <p:blipFill>
          <a:blip r:embed="rId3"/>
          <a:stretch>
            <a:fillRect/>
          </a:stretch>
        </p:blipFill>
        <p:spPr>
          <a:xfrm>
            <a:off x="275771" y="3785508"/>
            <a:ext cx="1036759" cy="771978"/>
          </a:xfrm>
          <a:prstGeom prst="rect">
            <a:avLst/>
          </a:prstGeom>
        </p:spPr>
      </p:pic>
      <p:grpSp>
        <p:nvGrpSpPr>
          <p:cNvPr id="17" name="Group 16">
            <a:extLst>
              <a:ext uri="{FF2B5EF4-FFF2-40B4-BE49-F238E27FC236}">
                <a16:creationId xmlns:a16="http://schemas.microsoft.com/office/drawing/2014/main" id="{9EB035F0-F184-2B49-8C10-82DDB3B4955D}"/>
              </a:ext>
            </a:extLst>
          </p:cNvPr>
          <p:cNvGrpSpPr/>
          <p:nvPr/>
        </p:nvGrpSpPr>
        <p:grpSpPr>
          <a:xfrm>
            <a:off x="7022822" y="3526873"/>
            <a:ext cx="4921607" cy="2733581"/>
            <a:chOff x="2360984" y="478972"/>
            <a:chExt cx="8360774" cy="4643778"/>
          </a:xfrm>
        </p:grpSpPr>
        <p:grpSp>
          <p:nvGrpSpPr>
            <p:cNvPr id="13" name="Group 12">
              <a:extLst>
                <a:ext uri="{FF2B5EF4-FFF2-40B4-BE49-F238E27FC236}">
                  <a16:creationId xmlns:a16="http://schemas.microsoft.com/office/drawing/2014/main" id="{31184F78-4C43-3248-85FC-F430702A1137}"/>
                </a:ext>
              </a:extLst>
            </p:cNvPr>
            <p:cNvGrpSpPr/>
            <p:nvPr/>
          </p:nvGrpSpPr>
          <p:grpSpPr>
            <a:xfrm>
              <a:off x="2360984" y="478972"/>
              <a:ext cx="8360774" cy="4643778"/>
              <a:chOff x="5938516" y="3686185"/>
              <a:chExt cx="6098938" cy="3387499"/>
            </a:xfrm>
          </p:grpSpPr>
          <p:pic>
            <p:nvPicPr>
              <p:cNvPr id="11" name="Picture 10" descr="A screenshot of a cell phone&#13;&#10;&#13;&#10;Description automatically generated">
                <a:extLst>
                  <a:ext uri="{FF2B5EF4-FFF2-40B4-BE49-F238E27FC236}">
                    <a16:creationId xmlns:a16="http://schemas.microsoft.com/office/drawing/2014/main" id="{FE7A5306-1A91-1C48-9896-BC1F96EE0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8516" y="3686185"/>
                <a:ext cx="6098938" cy="3387499"/>
              </a:xfrm>
              <a:prstGeom prst="rect">
                <a:avLst/>
              </a:prstGeom>
            </p:spPr>
          </p:pic>
          <p:pic>
            <p:nvPicPr>
              <p:cNvPr id="12" name="Picture 11">
                <a:extLst>
                  <a:ext uri="{FF2B5EF4-FFF2-40B4-BE49-F238E27FC236}">
                    <a16:creationId xmlns:a16="http://schemas.microsoft.com/office/drawing/2014/main" id="{B74DC2AF-2172-C840-8630-CB8BACF79AF9}"/>
                  </a:ext>
                </a:extLst>
              </p:cNvPr>
              <p:cNvPicPr>
                <a:picLocks noChangeAspect="1"/>
              </p:cNvPicPr>
              <p:nvPr/>
            </p:nvPicPr>
            <p:blipFill>
              <a:blip r:embed="rId5"/>
              <a:stretch>
                <a:fillRect/>
              </a:stretch>
            </p:blipFill>
            <p:spPr>
              <a:xfrm>
                <a:off x="8112627" y="3890292"/>
                <a:ext cx="1176516" cy="1212168"/>
              </a:xfrm>
              <a:prstGeom prst="rect">
                <a:avLst/>
              </a:prstGeom>
            </p:spPr>
          </p:pic>
          <p:pic>
            <p:nvPicPr>
              <p:cNvPr id="23" name="Picture 22">
                <a:extLst>
                  <a:ext uri="{FF2B5EF4-FFF2-40B4-BE49-F238E27FC236}">
                    <a16:creationId xmlns:a16="http://schemas.microsoft.com/office/drawing/2014/main" id="{A432055E-FCC3-BA47-9C62-501EF4AC7EBB}"/>
                  </a:ext>
                </a:extLst>
              </p:cNvPr>
              <p:cNvPicPr>
                <a:picLocks noChangeAspect="1"/>
              </p:cNvPicPr>
              <p:nvPr/>
            </p:nvPicPr>
            <p:blipFill>
              <a:blip r:embed="rId5"/>
              <a:stretch>
                <a:fillRect/>
              </a:stretch>
            </p:blipFill>
            <p:spPr>
              <a:xfrm>
                <a:off x="10690954" y="3872725"/>
                <a:ext cx="1176516" cy="1212168"/>
              </a:xfrm>
              <a:prstGeom prst="rect">
                <a:avLst/>
              </a:prstGeom>
            </p:spPr>
          </p:pic>
        </p:grpSp>
        <p:pic>
          <p:nvPicPr>
            <p:cNvPr id="25" name="Picture 24">
              <a:extLst>
                <a:ext uri="{FF2B5EF4-FFF2-40B4-BE49-F238E27FC236}">
                  <a16:creationId xmlns:a16="http://schemas.microsoft.com/office/drawing/2014/main" id="{EF43D9B6-69B2-284B-B019-09E1D7D25F7E}"/>
                </a:ext>
              </a:extLst>
            </p:cNvPr>
            <p:cNvPicPr>
              <a:picLocks noChangeAspect="1"/>
            </p:cNvPicPr>
            <p:nvPr/>
          </p:nvPicPr>
          <p:blipFill>
            <a:blip r:embed="rId6"/>
            <a:stretch>
              <a:fillRect/>
            </a:stretch>
          </p:blipFill>
          <p:spPr>
            <a:xfrm>
              <a:off x="5355893" y="1167512"/>
              <a:ext cx="1612837" cy="840979"/>
            </a:xfrm>
            <a:prstGeom prst="rect">
              <a:avLst/>
            </a:prstGeom>
          </p:spPr>
        </p:pic>
        <p:pic>
          <p:nvPicPr>
            <p:cNvPr id="15" name="Picture 14">
              <a:extLst>
                <a:ext uri="{FF2B5EF4-FFF2-40B4-BE49-F238E27FC236}">
                  <a16:creationId xmlns:a16="http://schemas.microsoft.com/office/drawing/2014/main" id="{1803496D-3B40-124E-97F5-7CE721C2154C}"/>
                </a:ext>
              </a:extLst>
            </p:cNvPr>
            <p:cNvPicPr>
              <a:picLocks noChangeAspect="1"/>
            </p:cNvPicPr>
            <p:nvPr/>
          </p:nvPicPr>
          <p:blipFill>
            <a:blip r:embed="rId7"/>
            <a:stretch>
              <a:fillRect/>
            </a:stretch>
          </p:blipFill>
          <p:spPr>
            <a:xfrm>
              <a:off x="8861385" y="1199474"/>
              <a:ext cx="1612836" cy="728965"/>
            </a:xfrm>
            <a:prstGeom prst="rect">
              <a:avLst/>
            </a:prstGeom>
          </p:spPr>
        </p:pic>
      </p:grpSp>
      <p:grpSp>
        <p:nvGrpSpPr>
          <p:cNvPr id="29" name="Group 28">
            <a:extLst>
              <a:ext uri="{FF2B5EF4-FFF2-40B4-BE49-F238E27FC236}">
                <a16:creationId xmlns:a16="http://schemas.microsoft.com/office/drawing/2014/main" id="{229F7594-8079-5F46-A72E-9778D946FC05}"/>
              </a:ext>
            </a:extLst>
          </p:cNvPr>
          <p:cNvGrpSpPr/>
          <p:nvPr/>
        </p:nvGrpSpPr>
        <p:grpSpPr>
          <a:xfrm>
            <a:off x="223130" y="3282327"/>
            <a:ext cx="5863146" cy="3222672"/>
            <a:chOff x="-2316846" y="1431318"/>
            <a:chExt cx="9825661" cy="5400665"/>
          </a:xfrm>
        </p:grpSpPr>
        <p:grpSp>
          <p:nvGrpSpPr>
            <p:cNvPr id="27" name="Group 26">
              <a:extLst>
                <a:ext uri="{FF2B5EF4-FFF2-40B4-BE49-F238E27FC236}">
                  <a16:creationId xmlns:a16="http://schemas.microsoft.com/office/drawing/2014/main" id="{40E91306-6FCE-A849-BE29-4B4A06C27372}"/>
                </a:ext>
              </a:extLst>
            </p:cNvPr>
            <p:cNvGrpSpPr/>
            <p:nvPr/>
          </p:nvGrpSpPr>
          <p:grpSpPr>
            <a:xfrm>
              <a:off x="-2316846" y="1431318"/>
              <a:ext cx="9825661" cy="5400665"/>
              <a:chOff x="7954338" y="678794"/>
              <a:chExt cx="9825661" cy="5400665"/>
            </a:xfrm>
          </p:grpSpPr>
          <p:grpSp>
            <p:nvGrpSpPr>
              <p:cNvPr id="14" name="Group 13">
                <a:extLst>
                  <a:ext uri="{FF2B5EF4-FFF2-40B4-BE49-F238E27FC236}">
                    <a16:creationId xmlns:a16="http://schemas.microsoft.com/office/drawing/2014/main" id="{B1D1F8BA-2717-8949-BF04-B6D45F4E6F29}"/>
                  </a:ext>
                </a:extLst>
              </p:cNvPr>
              <p:cNvGrpSpPr/>
              <p:nvPr/>
            </p:nvGrpSpPr>
            <p:grpSpPr>
              <a:xfrm>
                <a:off x="7954338" y="678794"/>
                <a:ext cx="9825661" cy="5400665"/>
                <a:chOff x="0" y="2288996"/>
                <a:chExt cx="5826614" cy="3202593"/>
              </a:xfrm>
            </p:grpSpPr>
            <p:pic>
              <p:nvPicPr>
                <p:cNvPr id="10" name="Picture 9" descr="A screenshot of a cell phone&#13;&#10;&#13;&#10;Description automatically generated">
                  <a:extLst>
                    <a:ext uri="{FF2B5EF4-FFF2-40B4-BE49-F238E27FC236}">
                      <a16:creationId xmlns:a16="http://schemas.microsoft.com/office/drawing/2014/main" id="{FBCFA5AF-3B3A-5B48-9243-7CBD384CC4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288996"/>
                  <a:ext cx="5826614" cy="3202593"/>
                </a:xfrm>
                <a:prstGeom prst="rect">
                  <a:avLst/>
                </a:prstGeom>
              </p:spPr>
            </p:pic>
            <p:pic>
              <p:nvPicPr>
                <p:cNvPr id="19" name="Picture 18">
                  <a:extLst>
                    <a:ext uri="{FF2B5EF4-FFF2-40B4-BE49-F238E27FC236}">
                      <a16:creationId xmlns:a16="http://schemas.microsoft.com/office/drawing/2014/main" id="{269BBE6C-671D-6D45-A69A-198EA7125C33}"/>
                    </a:ext>
                  </a:extLst>
                </p:cNvPr>
                <p:cNvPicPr>
                  <a:picLocks noChangeAspect="1"/>
                </p:cNvPicPr>
                <p:nvPr/>
              </p:nvPicPr>
              <p:blipFill>
                <a:blip r:embed="rId5"/>
                <a:stretch>
                  <a:fillRect/>
                </a:stretch>
              </p:blipFill>
              <p:spPr>
                <a:xfrm>
                  <a:off x="163869" y="3399518"/>
                  <a:ext cx="975291" cy="694765"/>
                </a:xfrm>
                <a:prstGeom prst="rect">
                  <a:avLst/>
                </a:prstGeom>
              </p:spPr>
            </p:pic>
            <p:pic>
              <p:nvPicPr>
                <p:cNvPr id="21" name="Picture 20">
                  <a:extLst>
                    <a:ext uri="{FF2B5EF4-FFF2-40B4-BE49-F238E27FC236}">
                      <a16:creationId xmlns:a16="http://schemas.microsoft.com/office/drawing/2014/main" id="{E4DC2E4E-D27A-8341-93A1-25F172FCC542}"/>
                    </a:ext>
                  </a:extLst>
                </p:cNvPr>
                <p:cNvPicPr>
                  <a:picLocks noChangeAspect="1"/>
                </p:cNvPicPr>
                <p:nvPr/>
              </p:nvPicPr>
              <p:blipFill>
                <a:blip r:embed="rId5"/>
                <a:stretch>
                  <a:fillRect/>
                </a:stretch>
              </p:blipFill>
              <p:spPr>
                <a:xfrm>
                  <a:off x="4664315" y="3438125"/>
                  <a:ext cx="975291" cy="694765"/>
                </a:xfrm>
                <a:prstGeom prst="rect">
                  <a:avLst/>
                </a:prstGeom>
              </p:spPr>
            </p:pic>
          </p:grpSp>
          <p:pic>
            <p:nvPicPr>
              <p:cNvPr id="26" name="Picture 25">
                <a:extLst>
                  <a:ext uri="{FF2B5EF4-FFF2-40B4-BE49-F238E27FC236}">
                    <a16:creationId xmlns:a16="http://schemas.microsoft.com/office/drawing/2014/main" id="{B0E73D4F-1081-B949-A120-0EFF7755BD8A}"/>
                  </a:ext>
                </a:extLst>
              </p:cNvPr>
              <p:cNvPicPr>
                <a:picLocks noChangeAspect="1"/>
              </p:cNvPicPr>
              <p:nvPr/>
            </p:nvPicPr>
            <p:blipFill>
              <a:blip r:embed="rId6"/>
              <a:stretch>
                <a:fillRect/>
              </a:stretch>
            </p:blipFill>
            <p:spPr>
              <a:xfrm>
                <a:off x="8220866" y="2850926"/>
                <a:ext cx="1612837" cy="840979"/>
              </a:xfrm>
              <a:prstGeom prst="rect">
                <a:avLst/>
              </a:prstGeom>
            </p:spPr>
          </p:pic>
        </p:grpSp>
        <p:pic>
          <p:nvPicPr>
            <p:cNvPr id="28" name="Picture 27">
              <a:extLst>
                <a:ext uri="{FF2B5EF4-FFF2-40B4-BE49-F238E27FC236}">
                  <a16:creationId xmlns:a16="http://schemas.microsoft.com/office/drawing/2014/main" id="{101B95D5-2CC2-C847-A252-748AA724001D}"/>
                </a:ext>
              </a:extLst>
            </p:cNvPr>
            <p:cNvPicPr>
              <a:picLocks noChangeAspect="1"/>
            </p:cNvPicPr>
            <p:nvPr/>
          </p:nvPicPr>
          <p:blipFill>
            <a:blip r:embed="rId7"/>
            <a:stretch>
              <a:fillRect/>
            </a:stretch>
          </p:blipFill>
          <p:spPr>
            <a:xfrm>
              <a:off x="5616489" y="3666591"/>
              <a:ext cx="1612836" cy="728965"/>
            </a:xfrm>
            <a:prstGeom prst="rect">
              <a:avLst/>
            </a:prstGeom>
          </p:spPr>
        </p:pic>
      </p:grpSp>
      <p:sp>
        <p:nvSpPr>
          <p:cNvPr id="30" name="Left-Right Arrow 29">
            <a:extLst>
              <a:ext uri="{FF2B5EF4-FFF2-40B4-BE49-F238E27FC236}">
                <a16:creationId xmlns:a16="http://schemas.microsoft.com/office/drawing/2014/main" id="{B23A4AA2-1B46-E54D-94E9-DBE3CD8FDAF4}"/>
              </a:ext>
            </a:extLst>
          </p:cNvPr>
          <p:cNvSpPr/>
          <p:nvPr/>
        </p:nvSpPr>
        <p:spPr>
          <a:xfrm>
            <a:off x="6110106" y="4739233"/>
            <a:ext cx="859858" cy="284106"/>
          </a:xfrm>
          <a:prstGeom prst="leftRightArrow">
            <a:avLst/>
          </a:prstGeom>
          <a:solidFill>
            <a:schemeClr val="accent5">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highlight>
                <a:srgbClr val="008000"/>
              </a:highlight>
            </a:endParaRPr>
          </a:p>
        </p:txBody>
      </p:sp>
    </p:spTree>
    <p:extLst>
      <p:ext uri="{BB962C8B-B14F-4D97-AF65-F5344CB8AC3E}">
        <p14:creationId xmlns:p14="http://schemas.microsoft.com/office/powerpoint/2010/main" val="1831786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4D9959-4EA2-544A-AE96-067557CBBAAD}"/>
              </a:ext>
            </a:extLst>
          </p:cNvPr>
          <p:cNvSpPr>
            <a:spLocks noGrp="1"/>
          </p:cNvSpPr>
          <p:nvPr>
            <p:ph type="title"/>
          </p:nvPr>
        </p:nvSpPr>
        <p:spPr/>
        <p:txBody>
          <a:bodyPr/>
          <a:lstStyle/>
          <a:p>
            <a:r>
              <a:rPr lang="en-US" altLang="zh-CN" dirty="0"/>
              <a:t>Co-authors</a:t>
            </a:r>
            <a:endParaRPr lang="en-US" dirty="0"/>
          </a:p>
        </p:txBody>
      </p:sp>
      <p:sp>
        <p:nvSpPr>
          <p:cNvPr id="5" name="Rectangle 4">
            <a:extLst>
              <a:ext uri="{FF2B5EF4-FFF2-40B4-BE49-F238E27FC236}">
                <a16:creationId xmlns:a16="http://schemas.microsoft.com/office/drawing/2014/main" id="{D1800CE5-F62A-5C40-A3C3-A7E474EF656D}"/>
              </a:ext>
            </a:extLst>
          </p:cNvPr>
          <p:cNvSpPr/>
          <p:nvPr/>
        </p:nvSpPr>
        <p:spPr>
          <a:xfrm>
            <a:off x="7999505" y="4459769"/>
            <a:ext cx="3523978" cy="523220"/>
          </a:xfrm>
          <a:prstGeom prst="rect">
            <a:avLst/>
          </a:prstGeom>
        </p:spPr>
        <p:txBody>
          <a:bodyPr wrap="none">
            <a:spAutoFit/>
          </a:bodyPr>
          <a:lstStyle/>
          <a:p>
            <a:r>
              <a:rPr lang="en-US" sz="2800" dirty="0">
                <a:latin typeface="Times" pitchFamily="2" charset="0"/>
                <a:sym typeface="Calibri"/>
              </a:rPr>
              <a:t>Wolfgang </a:t>
            </a:r>
            <a:r>
              <a:rPr lang="en-US" sz="2800" dirty="0" err="1">
                <a:latin typeface="Times" pitchFamily="2" charset="0"/>
                <a:sym typeface="Calibri"/>
              </a:rPr>
              <a:t>St</a:t>
            </a:r>
            <a:r>
              <a:rPr lang="en-US" altLang="zh-CN" sz="2800" dirty="0" err="1">
                <a:latin typeface="Times" pitchFamily="2" charset="0"/>
                <a:sym typeface="Calibri"/>
              </a:rPr>
              <a:t>ue</a:t>
            </a:r>
            <a:r>
              <a:rPr lang="en-US" sz="2800" dirty="0" err="1">
                <a:latin typeface="Times" pitchFamily="2" charset="0"/>
                <a:sym typeface="Calibri"/>
              </a:rPr>
              <a:t>rzlinger</a:t>
            </a:r>
            <a:r>
              <a:rPr lang="zh-CN" altLang="en-US" sz="2800" dirty="0">
                <a:latin typeface="Times" pitchFamily="2" charset="0"/>
                <a:sym typeface="Calibri"/>
              </a:rPr>
              <a:t> </a:t>
            </a:r>
            <a:endParaRPr lang="en-US" sz="2800" dirty="0"/>
          </a:p>
        </p:txBody>
      </p:sp>
      <p:grpSp>
        <p:nvGrpSpPr>
          <p:cNvPr id="11" name="Group 10">
            <a:extLst>
              <a:ext uri="{FF2B5EF4-FFF2-40B4-BE49-F238E27FC236}">
                <a16:creationId xmlns:a16="http://schemas.microsoft.com/office/drawing/2014/main" id="{4F86A6DB-047F-6E41-84D1-6D91FF4CE94D}"/>
              </a:ext>
            </a:extLst>
          </p:cNvPr>
          <p:cNvGrpSpPr/>
          <p:nvPr/>
        </p:nvGrpSpPr>
        <p:grpSpPr>
          <a:xfrm>
            <a:off x="8119993" y="5895854"/>
            <a:ext cx="3283001" cy="556197"/>
            <a:chOff x="5308990" y="5472719"/>
            <a:chExt cx="3283001" cy="556197"/>
          </a:xfrm>
        </p:grpSpPr>
        <p:pic>
          <p:nvPicPr>
            <p:cNvPr id="8" name="Picture 7">
              <a:extLst>
                <a:ext uri="{FF2B5EF4-FFF2-40B4-BE49-F238E27FC236}">
                  <a16:creationId xmlns:a16="http://schemas.microsoft.com/office/drawing/2014/main" id="{B4093279-3A71-3F43-9BCD-8D5C7C13D349}"/>
                </a:ext>
              </a:extLst>
            </p:cNvPr>
            <p:cNvPicPr>
              <a:picLocks noChangeAspect="1"/>
            </p:cNvPicPr>
            <p:nvPr/>
          </p:nvPicPr>
          <p:blipFill rotWithShape="1">
            <a:blip r:embed="rId3">
              <a:extLst>
                <a:ext uri="{28A0092B-C50C-407E-A947-70E740481C1C}">
                  <a14:useLocalDpi xmlns:a14="http://schemas.microsoft.com/office/drawing/2010/main" val="0"/>
                </a:ext>
              </a:extLst>
            </a:blip>
            <a:srcRect l="9812" t="23965" r="27378" b="43825"/>
            <a:stretch/>
          </p:blipFill>
          <p:spPr>
            <a:xfrm>
              <a:off x="5308990" y="5472719"/>
              <a:ext cx="1055767" cy="541419"/>
            </a:xfrm>
            <a:prstGeom prst="rect">
              <a:avLst/>
            </a:prstGeom>
          </p:spPr>
        </p:pic>
        <p:pic>
          <p:nvPicPr>
            <p:cNvPr id="9" name="Picture 8">
              <a:extLst>
                <a:ext uri="{FF2B5EF4-FFF2-40B4-BE49-F238E27FC236}">
                  <a16:creationId xmlns:a16="http://schemas.microsoft.com/office/drawing/2014/main" id="{0BF6FC0B-AA30-8549-BCD8-16FDD07E06E1}"/>
                </a:ext>
              </a:extLst>
            </p:cNvPr>
            <p:cNvPicPr>
              <a:picLocks noChangeAspect="1"/>
            </p:cNvPicPr>
            <p:nvPr/>
          </p:nvPicPr>
          <p:blipFill rotWithShape="1">
            <a:blip r:embed="rId3">
              <a:extLst>
                <a:ext uri="{28A0092B-C50C-407E-A947-70E740481C1C}">
                  <a14:useLocalDpi xmlns:a14="http://schemas.microsoft.com/office/drawing/2010/main" val="0"/>
                </a:ext>
              </a:extLst>
            </a:blip>
            <a:srcRect t="57669" b="19103"/>
            <a:stretch/>
          </p:blipFill>
          <p:spPr>
            <a:xfrm>
              <a:off x="6197488" y="5472719"/>
              <a:ext cx="2394503" cy="556197"/>
            </a:xfrm>
            <a:prstGeom prst="rect">
              <a:avLst/>
            </a:prstGeom>
          </p:spPr>
        </p:pic>
      </p:grpSp>
      <p:grpSp>
        <p:nvGrpSpPr>
          <p:cNvPr id="18" name="Group 17">
            <a:extLst>
              <a:ext uri="{FF2B5EF4-FFF2-40B4-BE49-F238E27FC236}">
                <a16:creationId xmlns:a16="http://schemas.microsoft.com/office/drawing/2014/main" id="{4651EFD1-6170-2147-BC31-04CE114C9560}"/>
              </a:ext>
            </a:extLst>
          </p:cNvPr>
          <p:cNvGrpSpPr/>
          <p:nvPr/>
        </p:nvGrpSpPr>
        <p:grpSpPr>
          <a:xfrm>
            <a:off x="4496956" y="4459769"/>
            <a:ext cx="2786340" cy="1342641"/>
            <a:chOff x="4702830" y="4740959"/>
            <a:chExt cx="2786340" cy="1342641"/>
          </a:xfrm>
        </p:grpSpPr>
        <p:sp>
          <p:nvSpPr>
            <p:cNvPr id="4" name="Rectangle 3">
              <a:extLst>
                <a:ext uri="{FF2B5EF4-FFF2-40B4-BE49-F238E27FC236}">
                  <a16:creationId xmlns:a16="http://schemas.microsoft.com/office/drawing/2014/main" id="{F0F20CDE-AC9B-784F-9CA9-D2B3EC6E9CD3}"/>
                </a:ext>
              </a:extLst>
            </p:cNvPr>
            <p:cNvSpPr/>
            <p:nvPr/>
          </p:nvSpPr>
          <p:spPr>
            <a:xfrm>
              <a:off x="4702830" y="4740959"/>
              <a:ext cx="2786340" cy="523220"/>
            </a:xfrm>
            <a:prstGeom prst="rect">
              <a:avLst/>
            </a:prstGeom>
          </p:spPr>
          <p:txBody>
            <a:bodyPr wrap="none">
              <a:spAutoFit/>
            </a:bodyPr>
            <a:lstStyle/>
            <a:p>
              <a:r>
                <a:rPr lang="en" sz="2800" dirty="0">
                  <a:latin typeface="Times" pitchFamily="2" charset="0"/>
                  <a:sym typeface="Calibri"/>
                </a:rPr>
                <a:t>Christof </a:t>
              </a:r>
              <a:r>
                <a:rPr lang="en" sz="2800" dirty="0" err="1">
                  <a:latin typeface="Times" pitchFamily="2" charset="0"/>
                  <a:sym typeface="Calibri"/>
                </a:rPr>
                <a:t>Lutteroth</a:t>
              </a:r>
              <a:endParaRPr lang="en-US" sz="2800" dirty="0"/>
            </a:p>
          </p:txBody>
        </p:sp>
        <p:pic>
          <p:nvPicPr>
            <p:cNvPr id="10" name="Picture 9">
              <a:extLst>
                <a:ext uri="{FF2B5EF4-FFF2-40B4-BE49-F238E27FC236}">
                  <a16:creationId xmlns:a16="http://schemas.microsoft.com/office/drawing/2014/main" id="{4D0E4553-A10A-BB49-86A4-79A5BD286C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2705" y="5493572"/>
              <a:ext cx="1646590" cy="590028"/>
            </a:xfrm>
            <a:prstGeom prst="rect">
              <a:avLst/>
            </a:prstGeom>
          </p:spPr>
        </p:pic>
      </p:grpSp>
      <p:grpSp>
        <p:nvGrpSpPr>
          <p:cNvPr id="17" name="Group 16">
            <a:extLst>
              <a:ext uri="{FF2B5EF4-FFF2-40B4-BE49-F238E27FC236}">
                <a16:creationId xmlns:a16="http://schemas.microsoft.com/office/drawing/2014/main" id="{2D0F3C48-375A-2E42-BA95-3F2BF19FBAE2}"/>
              </a:ext>
            </a:extLst>
          </p:cNvPr>
          <p:cNvGrpSpPr/>
          <p:nvPr/>
        </p:nvGrpSpPr>
        <p:grpSpPr>
          <a:xfrm>
            <a:off x="1005765" y="1526350"/>
            <a:ext cx="2632363" cy="4267470"/>
            <a:chOff x="1342271" y="1807540"/>
            <a:chExt cx="2632363" cy="4267470"/>
          </a:xfrm>
        </p:grpSpPr>
        <p:pic>
          <p:nvPicPr>
            <p:cNvPr id="6" name="Picture 5">
              <a:extLst>
                <a:ext uri="{FF2B5EF4-FFF2-40B4-BE49-F238E27FC236}">
                  <a16:creationId xmlns:a16="http://schemas.microsoft.com/office/drawing/2014/main" id="{9B328F69-94F1-384D-94A1-E6144970EF72}"/>
                </a:ext>
              </a:extLst>
            </p:cNvPr>
            <p:cNvPicPr>
              <a:picLocks noChangeAspect="1"/>
            </p:cNvPicPr>
            <p:nvPr/>
          </p:nvPicPr>
          <p:blipFill>
            <a:blip r:embed="rId5"/>
            <a:stretch>
              <a:fillRect/>
            </a:stretch>
          </p:blipFill>
          <p:spPr>
            <a:xfrm>
              <a:off x="1342271" y="1807540"/>
              <a:ext cx="2632363" cy="2632363"/>
            </a:xfrm>
            <a:prstGeom prst="rect">
              <a:avLst/>
            </a:prstGeom>
          </p:spPr>
        </p:pic>
        <p:sp>
          <p:nvSpPr>
            <p:cNvPr id="13" name="Rectangle 12">
              <a:extLst>
                <a:ext uri="{FF2B5EF4-FFF2-40B4-BE49-F238E27FC236}">
                  <a16:creationId xmlns:a16="http://schemas.microsoft.com/office/drawing/2014/main" id="{9A19E903-69B9-BE41-971E-D3D71AA48AA0}"/>
                </a:ext>
              </a:extLst>
            </p:cNvPr>
            <p:cNvSpPr/>
            <p:nvPr/>
          </p:nvSpPr>
          <p:spPr>
            <a:xfrm>
              <a:off x="1813509" y="4740959"/>
              <a:ext cx="1689886" cy="523220"/>
            </a:xfrm>
            <a:prstGeom prst="rect">
              <a:avLst/>
            </a:prstGeom>
          </p:spPr>
          <p:txBody>
            <a:bodyPr wrap="none">
              <a:spAutoFit/>
            </a:bodyPr>
            <a:lstStyle/>
            <a:p>
              <a:r>
                <a:rPr lang="en-US" altLang="zh-CN" sz="2800" dirty="0" err="1">
                  <a:latin typeface="Times" pitchFamily="2" charset="0"/>
                  <a:sym typeface="Calibri"/>
                </a:rPr>
                <a:t>Ruofei</a:t>
              </a:r>
              <a:r>
                <a:rPr lang="zh-CN" altLang="en-US" sz="2800" dirty="0">
                  <a:latin typeface="Times" pitchFamily="2" charset="0"/>
                  <a:sym typeface="Calibri"/>
                </a:rPr>
                <a:t> </a:t>
              </a:r>
              <a:r>
                <a:rPr lang="en-US" altLang="zh-CN" sz="2800" dirty="0">
                  <a:latin typeface="Times" pitchFamily="2" charset="0"/>
                  <a:sym typeface="Calibri"/>
                </a:rPr>
                <a:t>Du</a:t>
              </a:r>
              <a:endParaRPr lang="en-US" sz="2800" dirty="0"/>
            </a:p>
          </p:txBody>
        </p:sp>
        <p:pic>
          <p:nvPicPr>
            <p:cNvPr id="14" name="Picture 13">
              <a:extLst>
                <a:ext uri="{FF2B5EF4-FFF2-40B4-BE49-F238E27FC236}">
                  <a16:creationId xmlns:a16="http://schemas.microsoft.com/office/drawing/2014/main" id="{01539172-221D-A246-97C4-AEFBC730C3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9088" y="5502163"/>
              <a:ext cx="1498728" cy="572847"/>
            </a:xfrm>
            <a:prstGeom prst="rect">
              <a:avLst/>
            </a:prstGeom>
          </p:spPr>
        </p:pic>
      </p:grpSp>
      <p:pic>
        <p:nvPicPr>
          <p:cNvPr id="12" name="Picture 14" descr="A person wearing glasses and looking at the camera&#10;&#10;Description generated with very high confidence">
            <a:extLst>
              <a:ext uri="{FF2B5EF4-FFF2-40B4-BE49-F238E27FC236}">
                <a16:creationId xmlns:a16="http://schemas.microsoft.com/office/drawing/2014/main" id="{D6DAB5EF-AA9C-4C0B-9371-6E91499DAFCD}"/>
              </a:ext>
            </a:extLst>
          </p:cNvPr>
          <p:cNvPicPr>
            <a:picLocks noChangeAspect="1"/>
          </p:cNvPicPr>
          <p:nvPr/>
        </p:nvPicPr>
        <p:blipFill>
          <a:blip r:embed="rId7"/>
          <a:stretch>
            <a:fillRect/>
          </a:stretch>
        </p:blipFill>
        <p:spPr>
          <a:xfrm>
            <a:off x="809534" y="1274925"/>
            <a:ext cx="2985968" cy="2992625"/>
          </a:xfrm>
          <a:prstGeom prst="rect">
            <a:avLst/>
          </a:prstGeom>
        </p:spPr>
      </p:pic>
      <p:pic>
        <p:nvPicPr>
          <p:cNvPr id="23" name="Picture 22" descr="A person smiling for the camera&#10;&#10;Description automatically generated">
            <a:extLst>
              <a:ext uri="{FF2B5EF4-FFF2-40B4-BE49-F238E27FC236}">
                <a16:creationId xmlns:a16="http://schemas.microsoft.com/office/drawing/2014/main" id="{35822DE6-405E-564E-8C60-C6401AF20272}"/>
              </a:ext>
            </a:extLst>
          </p:cNvPr>
          <p:cNvPicPr>
            <a:picLocks noChangeAspect="1"/>
          </p:cNvPicPr>
          <p:nvPr/>
        </p:nvPicPr>
        <p:blipFill>
          <a:blip r:embed="rId8"/>
          <a:stretch>
            <a:fillRect/>
          </a:stretch>
        </p:blipFill>
        <p:spPr>
          <a:xfrm>
            <a:off x="8296958" y="1225938"/>
            <a:ext cx="2739517" cy="3170066"/>
          </a:xfrm>
          <a:prstGeom prst="rect">
            <a:avLst/>
          </a:prstGeom>
        </p:spPr>
      </p:pic>
      <p:pic>
        <p:nvPicPr>
          <p:cNvPr id="16" name="Picture 15" descr="A person wearing a suit and tie smiling at the camera&#10;&#10;Description automatically generated">
            <a:extLst>
              <a:ext uri="{FF2B5EF4-FFF2-40B4-BE49-F238E27FC236}">
                <a16:creationId xmlns:a16="http://schemas.microsoft.com/office/drawing/2014/main" id="{49705230-8B3A-E24A-9BE2-4F100E4003C7}"/>
              </a:ext>
            </a:extLst>
          </p:cNvPr>
          <p:cNvPicPr>
            <a:picLocks noChangeAspect="1"/>
          </p:cNvPicPr>
          <p:nvPr/>
        </p:nvPicPr>
        <p:blipFill>
          <a:blip r:embed="rId9"/>
          <a:stretch>
            <a:fillRect/>
          </a:stretch>
        </p:blipFill>
        <p:spPr>
          <a:xfrm>
            <a:off x="4598076" y="1290164"/>
            <a:ext cx="2753950" cy="2992626"/>
          </a:xfrm>
          <a:prstGeom prst="rect">
            <a:avLst/>
          </a:prstGeom>
        </p:spPr>
      </p:pic>
      <p:pic>
        <p:nvPicPr>
          <p:cNvPr id="2" name="Picture 1">
            <a:extLst>
              <a:ext uri="{FF2B5EF4-FFF2-40B4-BE49-F238E27FC236}">
                <a16:creationId xmlns:a16="http://schemas.microsoft.com/office/drawing/2014/main" id="{2C25FB78-FDF5-8E44-9F74-9888A1008D5A}"/>
              </a:ext>
            </a:extLst>
          </p:cNvPr>
          <p:cNvPicPr>
            <a:picLocks noChangeAspect="1"/>
          </p:cNvPicPr>
          <p:nvPr/>
        </p:nvPicPr>
        <p:blipFill>
          <a:blip r:embed="rId10"/>
          <a:stretch>
            <a:fillRect/>
          </a:stretch>
        </p:blipFill>
        <p:spPr>
          <a:xfrm>
            <a:off x="7573169" y="4982989"/>
            <a:ext cx="4476271" cy="835571"/>
          </a:xfrm>
          <a:prstGeom prst="rect">
            <a:avLst/>
          </a:prstGeom>
        </p:spPr>
      </p:pic>
    </p:spTree>
    <p:extLst>
      <p:ext uri="{BB962C8B-B14F-4D97-AF65-F5344CB8AC3E}">
        <p14:creationId xmlns:p14="http://schemas.microsoft.com/office/powerpoint/2010/main" val="4190840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56F7C-F95D-CD48-9B94-ECDFE4A1A375}"/>
              </a:ext>
            </a:extLst>
          </p:cNvPr>
          <p:cNvSpPr>
            <a:spLocks noGrp="1"/>
          </p:cNvSpPr>
          <p:nvPr>
            <p:ph type="title"/>
          </p:nvPr>
        </p:nvSpPr>
        <p:spPr/>
        <p:txBody>
          <a:bodyPr/>
          <a:lstStyle/>
          <a:p>
            <a:r>
              <a:rPr lang="en-US" dirty="0">
                <a:solidFill>
                  <a:schemeClr val="accent5">
                    <a:lumMod val="75000"/>
                  </a:schemeClr>
                </a:solidFill>
                <a:latin typeface="Times New Roman" panose="02020603050405020304" pitchFamily="18" charset="0"/>
              </a:rPr>
              <a:t>Motiv</a:t>
            </a:r>
            <a:r>
              <a:rPr lang="en-US" altLang="zh-CN" dirty="0">
                <a:solidFill>
                  <a:schemeClr val="accent5">
                    <a:lumMod val="75000"/>
                  </a:schemeClr>
                </a:solidFill>
                <a:latin typeface="Times New Roman" panose="02020603050405020304" pitchFamily="18" charset="0"/>
              </a:rPr>
              <a:t>at</a:t>
            </a:r>
            <a:r>
              <a:rPr lang="en-US" dirty="0">
                <a:solidFill>
                  <a:schemeClr val="accent5">
                    <a:lumMod val="75000"/>
                  </a:schemeClr>
                </a:solidFill>
                <a:latin typeface="Times New Roman" panose="02020603050405020304" pitchFamily="18" charset="0"/>
              </a:rPr>
              <a:t>ion</a:t>
            </a:r>
          </a:p>
        </p:txBody>
      </p:sp>
      <p:grpSp>
        <p:nvGrpSpPr>
          <p:cNvPr id="4" name="Group 3">
            <a:extLst>
              <a:ext uri="{FF2B5EF4-FFF2-40B4-BE49-F238E27FC236}">
                <a16:creationId xmlns:a16="http://schemas.microsoft.com/office/drawing/2014/main" id="{F0D39290-3C0E-F047-881A-293F65F46298}"/>
              </a:ext>
            </a:extLst>
          </p:cNvPr>
          <p:cNvGrpSpPr/>
          <p:nvPr/>
        </p:nvGrpSpPr>
        <p:grpSpPr>
          <a:xfrm>
            <a:off x="8746346" y="782735"/>
            <a:ext cx="1627616" cy="2683377"/>
            <a:chOff x="109904" y="1195755"/>
            <a:chExt cx="3211022" cy="5327650"/>
          </a:xfrm>
        </p:grpSpPr>
        <p:pic>
          <p:nvPicPr>
            <p:cNvPr id="12" name="Picture 11" descr="A picture containing clipart&#10;&#10;Description automatically generated">
              <a:extLst>
                <a:ext uri="{FF2B5EF4-FFF2-40B4-BE49-F238E27FC236}">
                  <a16:creationId xmlns:a16="http://schemas.microsoft.com/office/drawing/2014/main" id="{04B0F879-857B-2C46-B004-4EEDA2101A25}"/>
                </a:ext>
              </a:extLst>
            </p:cNvPr>
            <p:cNvPicPr>
              <a:picLocks noChangeAspect="1"/>
            </p:cNvPicPr>
            <p:nvPr/>
          </p:nvPicPr>
          <p:blipFill>
            <a:blip r:embed="rId3"/>
            <a:stretch>
              <a:fillRect/>
            </a:stretch>
          </p:blipFill>
          <p:spPr>
            <a:xfrm>
              <a:off x="109904" y="1195755"/>
              <a:ext cx="3211022" cy="5327650"/>
            </a:xfrm>
            <a:prstGeom prst="rect">
              <a:avLst/>
            </a:prstGeom>
          </p:spPr>
        </p:pic>
        <p:pic>
          <p:nvPicPr>
            <p:cNvPr id="3" name="Picture 2">
              <a:extLst>
                <a:ext uri="{FF2B5EF4-FFF2-40B4-BE49-F238E27FC236}">
                  <a16:creationId xmlns:a16="http://schemas.microsoft.com/office/drawing/2014/main" id="{033500A4-2E18-F345-8D96-B3FFB1AC4296}"/>
                </a:ext>
              </a:extLst>
            </p:cNvPr>
            <p:cNvPicPr>
              <a:picLocks noChangeAspect="1"/>
            </p:cNvPicPr>
            <p:nvPr/>
          </p:nvPicPr>
          <p:blipFill>
            <a:blip r:embed="rId4"/>
            <a:stretch>
              <a:fillRect/>
            </a:stretch>
          </p:blipFill>
          <p:spPr>
            <a:xfrm>
              <a:off x="611148" y="2888127"/>
              <a:ext cx="2055858" cy="1444722"/>
            </a:xfrm>
            <a:prstGeom prst="rect">
              <a:avLst/>
            </a:prstGeom>
          </p:spPr>
        </p:pic>
      </p:grpSp>
      <p:grpSp>
        <p:nvGrpSpPr>
          <p:cNvPr id="5" name="Group 4">
            <a:extLst>
              <a:ext uri="{FF2B5EF4-FFF2-40B4-BE49-F238E27FC236}">
                <a16:creationId xmlns:a16="http://schemas.microsoft.com/office/drawing/2014/main" id="{195B8030-EBB7-E74C-96D0-1F6A91405D62}"/>
              </a:ext>
            </a:extLst>
          </p:cNvPr>
          <p:cNvGrpSpPr/>
          <p:nvPr/>
        </p:nvGrpSpPr>
        <p:grpSpPr>
          <a:xfrm rot="5400000">
            <a:off x="4302064" y="3785237"/>
            <a:ext cx="3146226" cy="2322194"/>
            <a:chOff x="3474242" y="3246032"/>
            <a:chExt cx="4030568" cy="3075045"/>
          </a:xfrm>
        </p:grpSpPr>
        <p:pic>
          <p:nvPicPr>
            <p:cNvPr id="8" name="Picture 7">
              <a:extLst>
                <a:ext uri="{FF2B5EF4-FFF2-40B4-BE49-F238E27FC236}">
                  <a16:creationId xmlns:a16="http://schemas.microsoft.com/office/drawing/2014/main" id="{37D6C74B-C734-A345-9625-B2895C529D09}"/>
                </a:ext>
              </a:extLst>
            </p:cNvPr>
            <p:cNvPicPr>
              <a:picLocks noChangeAspect="1"/>
            </p:cNvPicPr>
            <p:nvPr/>
          </p:nvPicPr>
          <p:blipFill>
            <a:blip r:embed="rId5"/>
            <a:stretch>
              <a:fillRect/>
            </a:stretch>
          </p:blipFill>
          <p:spPr>
            <a:xfrm>
              <a:off x="3474242" y="3246032"/>
              <a:ext cx="4030568" cy="3075045"/>
            </a:xfrm>
            <a:prstGeom prst="rect">
              <a:avLst/>
            </a:prstGeom>
          </p:spPr>
        </p:pic>
        <p:pic>
          <p:nvPicPr>
            <p:cNvPr id="7" name="Picture 6">
              <a:extLst>
                <a:ext uri="{FF2B5EF4-FFF2-40B4-BE49-F238E27FC236}">
                  <a16:creationId xmlns:a16="http://schemas.microsoft.com/office/drawing/2014/main" id="{8A8A2E89-7E8C-2545-B3FD-09AA1EB043BE}"/>
                </a:ext>
              </a:extLst>
            </p:cNvPr>
            <p:cNvPicPr>
              <a:picLocks noChangeAspect="1"/>
            </p:cNvPicPr>
            <p:nvPr/>
          </p:nvPicPr>
          <p:blipFill>
            <a:blip r:embed="rId4"/>
            <a:stretch>
              <a:fillRect/>
            </a:stretch>
          </p:blipFill>
          <p:spPr>
            <a:xfrm>
              <a:off x="4337399" y="4061193"/>
              <a:ext cx="2265095" cy="1444722"/>
            </a:xfrm>
            <a:prstGeom prst="rect">
              <a:avLst/>
            </a:prstGeom>
          </p:spPr>
        </p:pic>
      </p:grpSp>
      <p:grpSp>
        <p:nvGrpSpPr>
          <p:cNvPr id="6" name="Group 5">
            <a:extLst>
              <a:ext uri="{FF2B5EF4-FFF2-40B4-BE49-F238E27FC236}">
                <a16:creationId xmlns:a16="http://schemas.microsoft.com/office/drawing/2014/main" id="{93A9C6F3-73AF-D74E-AD51-B67E348FFD9C}"/>
              </a:ext>
            </a:extLst>
          </p:cNvPr>
          <p:cNvGrpSpPr/>
          <p:nvPr/>
        </p:nvGrpSpPr>
        <p:grpSpPr>
          <a:xfrm>
            <a:off x="7455782" y="3546635"/>
            <a:ext cx="4265011" cy="2962194"/>
            <a:chOff x="7256415" y="3246032"/>
            <a:chExt cx="4935585" cy="3427930"/>
          </a:xfrm>
        </p:grpSpPr>
        <p:pic>
          <p:nvPicPr>
            <p:cNvPr id="10" name="Picture 9" descr="A close up of a sign&#10;&#10;Description automatically generated">
              <a:extLst>
                <a:ext uri="{FF2B5EF4-FFF2-40B4-BE49-F238E27FC236}">
                  <a16:creationId xmlns:a16="http://schemas.microsoft.com/office/drawing/2014/main" id="{E38372E7-2699-1447-80D2-AFC4BD1E1FD4}"/>
                </a:ext>
              </a:extLst>
            </p:cNvPr>
            <p:cNvPicPr>
              <a:picLocks noChangeAspect="1"/>
            </p:cNvPicPr>
            <p:nvPr/>
          </p:nvPicPr>
          <p:blipFill>
            <a:blip r:embed="rId6"/>
            <a:stretch>
              <a:fillRect/>
            </a:stretch>
          </p:blipFill>
          <p:spPr>
            <a:xfrm>
              <a:off x="7256415" y="3246032"/>
              <a:ext cx="4935585" cy="3427930"/>
            </a:xfrm>
            <a:prstGeom prst="rect">
              <a:avLst/>
            </a:prstGeom>
          </p:spPr>
        </p:pic>
        <p:pic>
          <p:nvPicPr>
            <p:cNvPr id="9" name="Picture 8">
              <a:extLst>
                <a:ext uri="{FF2B5EF4-FFF2-40B4-BE49-F238E27FC236}">
                  <a16:creationId xmlns:a16="http://schemas.microsoft.com/office/drawing/2014/main" id="{1F7E453E-84E2-EF40-A8C8-85CC7646E218}"/>
                </a:ext>
              </a:extLst>
            </p:cNvPr>
            <p:cNvPicPr>
              <a:picLocks noChangeAspect="1"/>
            </p:cNvPicPr>
            <p:nvPr/>
          </p:nvPicPr>
          <p:blipFill>
            <a:blip r:embed="rId4"/>
            <a:stretch>
              <a:fillRect/>
            </a:stretch>
          </p:blipFill>
          <p:spPr>
            <a:xfrm>
              <a:off x="8207110" y="4237636"/>
              <a:ext cx="2667216" cy="1444722"/>
            </a:xfrm>
            <a:prstGeom prst="rect">
              <a:avLst/>
            </a:prstGeom>
          </p:spPr>
        </p:pic>
      </p:grpSp>
      <p:grpSp>
        <p:nvGrpSpPr>
          <p:cNvPr id="14" name="Group 13">
            <a:extLst>
              <a:ext uri="{FF2B5EF4-FFF2-40B4-BE49-F238E27FC236}">
                <a16:creationId xmlns:a16="http://schemas.microsoft.com/office/drawing/2014/main" id="{154AD391-9EE5-F340-A813-5464BF0AE0DB}"/>
              </a:ext>
            </a:extLst>
          </p:cNvPr>
          <p:cNvGrpSpPr/>
          <p:nvPr/>
        </p:nvGrpSpPr>
        <p:grpSpPr>
          <a:xfrm>
            <a:off x="697840" y="3812738"/>
            <a:ext cx="3307853" cy="2441489"/>
            <a:chOff x="3474242" y="3246032"/>
            <a:chExt cx="4030568" cy="3075045"/>
          </a:xfrm>
        </p:grpSpPr>
        <p:pic>
          <p:nvPicPr>
            <p:cNvPr id="15" name="Picture 14">
              <a:extLst>
                <a:ext uri="{FF2B5EF4-FFF2-40B4-BE49-F238E27FC236}">
                  <a16:creationId xmlns:a16="http://schemas.microsoft.com/office/drawing/2014/main" id="{EFC2BB53-6C72-BD46-B7EA-8E3E8E06B40B}"/>
                </a:ext>
              </a:extLst>
            </p:cNvPr>
            <p:cNvPicPr>
              <a:picLocks noChangeAspect="1"/>
            </p:cNvPicPr>
            <p:nvPr/>
          </p:nvPicPr>
          <p:blipFill>
            <a:blip r:embed="rId5"/>
            <a:stretch>
              <a:fillRect/>
            </a:stretch>
          </p:blipFill>
          <p:spPr>
            <a:xfrm>
              <a:off x="3474242" y="3246032"/>
              <a:ext cx="4030568" cy="3075045"/>
            </a:xfrm>
            <a:prstGeom prst="rect">
              <a:avLst/>
            </a:prstGeom>
          </p:spPr>
        </p:pic>
        <p:pic>
          <p:nvPicPr>
            <p:cNvPr id="16" name="Picture 15">
              <a:extLst>
                <a:ext uri="{FF2B5EF4-FFF2-40B4-BE49-F238E27FC236}">
                  <a16:creationId xmlns:a16="http://schemas.microsoft.com/office/drawing/2014/main" id="{66AB4205-5CA7-1E47-B76F-1D7DC3374E48}"/>
                </a:ext>
              </a:extLst>
            </p:cNvPr>
            <p:cNvPicPr>
              <a:picLocks noChangeAspect="1"/>
            </p:cNvPicPr>
            <p:nvPr/>
          </p:nvPicPr>
          <p:blipFill>
            <a:blip r:embed="rId4"/>
            <a:stretch>
              <a:fillRect/>
            </a:stretch>
          </p:blipFill>
          <p:spPr>
            <a:xfrm>
              <a:off x="4337399" y="4061193"/>
              <a:ext cx="2265095" cy="1444722"/>
            </a:xfrm>
            <a:prstGeom prst="rect">
              <a:avLst/>
            </a:prstGeom>
          </p:spPr>
        </p:pic>
      </p:grpSp>
      <p:sp>
        <p:nvSpPr>
          <p:cNvPr id="17" name="TextBox 16">
            <a:extLst>
              <a:ext uri="{FF2B5EF4-FFF2-40B4-BE49-F238E27FC236}">
                <a16:creationId xmlns:a16="http://schemas.microsoft.com/office/drawing/2014/main" id="{31A7439B-CA07-DE4D-9AD3-F6BF65B0A6E5}"/>
              </a:ext>
            </a:extLst>
          </p:cNvPr>
          <p:cNvSpPr txBox="1"/>
          <p:nvPr/>
        </p:nvSpPr>
        <p:spPr>
          <a:xfrm>
            <a:off x="810401" y="3124106"/>
            <a:ext cx="248786" cy="369332"/>
          </a:xfrm>
          <a:prstGeom prst="rect">
            <a:avLst/>
          </a:prstGeom>
          <a:noFill/>
        </p:spPr>
        <p:txBody>
          <a:bodyPr wrap="none" rtlCol="0">
            <a:spAutoFit/>
          </a:bodyPr>
          <a:lstStyle/>
          <a:p>
            <a:r>
              <a:rPr lang="zh-CN" altLang="en-US" dirty="0"/>
              <a:t> </a:t>
            </a:r>
            <a:endParaRPr lang="en-US" dirty="0"/>
          </a:p>
        </p:txBody>
      </p:sp>
      <p:sp>
        <p:nvSpPr>
          <p:cNvPr id="18" name="TextBox 17">
            <a:extLst>
              <a:ext uri="{FF2B5EF4-FFF2-40B4-BE49-F238E27FC236}">
                <a16:creationId xmlns:a16="http://schemas.microsoft.com/office/drawing/2014/main" id="{69D5CF84-CEDB-9949-87E8-9C271D1C7CE6}"/>
              </a:ext>
            </a:extLst>
          </p:cNvPr>
          <p:cNvSpPr txBox="1"/>
          <p:nvPr/>
        </p:nvSpPr>
        <p:spPr>
          <a:xfrm>
            <a:off x="697840" y="1341455"/>
            <a:ext cx="7614669" cy="1708160"/>
          </a:xfrm>
          <a:prstGeom prst="rect">
            <a:avLst/>
          </a:prstGeom>
          <a:noFill/>
        </p:spPr>
        <p:txBody>
          <a:bodyPr wrap="square" rtlCol="0">
            <a:spAutoFit/>
          </a:bodyPr>
          <a:lstStyle/>
          <a:p>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Need</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to</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design</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different</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CA" altLang="zh-CN" sz="3500" dirty="0">
                <a:solidFill>
                  <a:schemeClr val="accent6">
                    <a:lumMod val="75000"/>
                  </a:schemeClr>
                </a:solidFill>
                <a:latin typeface="Times New Roman" panose="02020603050405020304" pitchFamily="18" charset="0"/>
                <a:cs typeface="Times New Roman" panose="02020603050405020304" pitchFamily="18" charset="0"/>
              </a:rPr>
              <a:t>GUI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layouts</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for</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different</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screen</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sizes,</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orientations,</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and</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aspect</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ratios.</a:t>
            </a:r>
            <a:endParaRPr lang="en-US" sz="3500"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185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5">
            <a:extLst>
              <a:ext uri="{FF2B5EF4-FFF2-40B4-BE49-F238E27FC236}">
                <a16:creationId xmlns:a16="http://schemas.microsoft.com/office/drawing/2014/main" id="{A48129DB-9D93-1743-B97E-AEEE4BFC58EA}"/>
              </a:ext>
            </a:extLst>
          </p:cNvPr>
          <p:cNvSpPr txBox="1"/>
          <p:nvPr/>
        </p:nvSpPr>
        <p:spPr>
          <a:xfrm>
            <a:off x="-2" y="5072064"/>
            <a:ext cx="12192000" cy="1106128"/>
          </a:xfrm>
          <a:prstGeom prst="rect">
            <a:avLst/>
          </a:prstGeom>
          <a:solidFill>
            <a:srgbClr val="000000">
              <a:alpha val="56470"/>
            </a:srgbClr>
          </a:solidFill>
          <a:ln>
            <a:noFill/>
          </a:ln>
        </p:spPr>
        <p:txBody>
          <a:bodyPr lIns="121900" tIns="121900" rIns="121900" bIns="121900" anchor="ctr" anchorCtr="0">
            <a:noAutofit/>
          </a:bodyPr>
          <a:lstStyle/>
          <a:p>
            <a:pPr lvl="0" algn="ctr" defTabSz="1219170">
              <a:defRPr/>
            </a:pPr>
            <a:r>
              <a:rPr lang="en" sz="2000" b="1" dirty="0">
                <a:solidFill>
                  <a:srgbClr val="FFFFFF"/>
                </a:solidFill>
                <a:latin typeface="Georgia" panose="02040502050405020303" pitchFamily="18" charset="0"/>
                <a:sym typeface="Calibri"/>
              </a:rPr>
              <a:t>Yue Jiang</a:t>
            </a:r>
            <a:r>
              <a:rPr lang="en" sz="2000" baseline="30000" dirty="0">
                <a:solidFill>
                  <a:srgbClr val="FFFFFF"/>
                </a:solidFill>
                <a:latin typeface="Georgia" panose="02040502050405020303" pitchFamily="18" charset="0"/>
                <a:sym typeface="Calibri"/>
              </a:rPr>
              <a:t>†</a:t>
            </a:r>
            <a:r>
              <a:rPr lang="en" sz="2000" dirty="0">
                <a:solidFill>
                  <a:srgbClr val="FFFFFF"/>
                </a:solidFill>
                <a:latin typeface="Georgia" panose="02040502050405020303" pitchFamily="18" charset="0"/>
                <a:sym typeface="Calibri"/>
              </a:rPr>
              <a:t>, </a:t>
            </a:r>
            <a:r>
              <a:rPr lang="en" sz="2000" dirty="0" err="1">
                <a:solidFill>
                  <a:srgbClr val="FFFFFF"/>
                </a:solidFill>
                <a:latin typeface="Georgia" panose="02040502050405020303" pitchFamily="18" charset="0"/>
                <a:sym typeface="Calibri"/>
              </a:rPr>
              <a:t>Ruofei</a:t>
            </a:r>
            <a:r>
              <a:rPr lang="en" sz="2000" dirty="0">
                <a:solidFill>
                  <a:srgbClr val="FFFFFF"/>
                </a:solidFill>
                <a:latin typeface="Georgia" panose="02040502050405020303" pitchFamily="18" charset="0"/>
                <a:sym typeface="Calibri"/>
              </a:rPr>
              <a:t> </a:t>
            </a:r>
            <a:r>
              <a:rPr kumimoji="0" lang="en" sz="20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Calibri"/>
              </a:rPr>
              <a:t>Du</a:t>
            </a:r>
            <a:r>
              <a:rPr kumimoji="0" lang="en" sz="2000" b="0" i="0" u="none" strike="noStrike" kern="1200" cap="none" spc="0" normalizeH="0" baseline="30000" noProof="0" dirty="0">
                <a:ln>
                  <a:noFill/>
                </a:ln>
                <a:solidFill>
                  <a:srgbClr val="FFFFFF"/>
                </a:solidFill>
                <a:effectLst/>
                <a:uLnTx/>
                <a:uFillTx/>
                <a:latin typeface="Georgia" panose="02040502050405020303" pitchFamily="18" charset="0"/>
                <a:ea typeface="+mn-ea"/>
                <a:cs typeface="+mn-cs"/>
                <a:sym typeface="Calibri"/>
              </a:rPr>
              <a:t>†‡</a:t>
            </a:r>
            <a:r>
              <a:rPr kumimoji="0" lang="en" sz="20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Calibri"/>
              </a:rPr>
              <a:t>, Christof </a:t>
            </a:r>
            <a:r>
              <a:rPr kumimoji="0" lang="en" sz="2000" b="0" i="0" u="none" strike="noStrike" kern="1200" cap="none" spc="0" normalizeH="0" baseline="0" noProof="0" dirty="0" err="1">
                <a:ln>
                  <a:noFill/>
                </a:ln>
                <a:solidFill>
                  <a:srgbClr val="FFFFFF"/>
                </a:solidFill>
                <a:effectLst/>
                <a:uLnTx/>
                <a:uFillTx/>
                <a:latin typeface="Georgia" panose="02040502050405020303" pitchFamily="18" charset="0"/>
                <a:ea typeface="+mn-ea"/>
                <a:cs typeface="+mn-cs"/>
                <a:sym typeface="Calibri"/>
              </a:rPr>
              <a:t>Lutteroth</a:t>
            </a:r>
            <a:r>
              <a:rPr kumimoji="0" lang="en" sz="1500" b="0" i="0" u="none" strike="noStrike" kern="1200" cap="none" spc="0" normalizeH="0" baseline="55000" noProof="0" dirty="0">
                <a:ln>
                  <a:noFill/>
                </a:ln>
                <a:solidFill>
                  <a:srgbClr val="FFFFFF"/>
                </a:solidFill>
                <a:effectLst/>
                <a:uLnTx/>
                <a:uFillTx/>
                <a:latin typeface="Georgia" panose="02040502050405020303" pitchFamily="18" charset="0"/>
                <a:ea typeface="+mn-ea"/>
                <a:cs typeface="+mn-cs"/>
                <a:sym typeface="Calibri"/>
              </a:rPr>
              <a:t>§</a:t>
            </a:r>
            <a:r>
              <a:rPr kumimoji="0" lang="en" sz="20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Calibri"/>
              </a:rPr>
              <a:t>, and </a:t>
            </a:r>
            <a:r>
              <a:rPr lang="en-US" sz="2000" dirty="0">
                <a:solidFill>
                  <a:srgbClr val="FFFFFF"/>
                </a:solidFill>
                <a:latin typeface="Georgia" panose="02040502050405020303" pitchFamily="18" charset="0"/>
                <a:sym typeface="Calibri"/>
              </a:rPr>
              <a:t>Wolfgang </a:t>
            </a:r>
            <a:r>
              <a:rPr lang="en-US" sz="2000" dirty="0" err="1">
                <a:solidFill>
                  <a:srgbClr val="FFFFFF"/>
                </a:solidFill>
                <a:latin typeface="Georgia" panose="02040502050405020303" pitchFamily="18" charset="0"/>
                <a:sym typeface="Calibri"/>
              </a:rPr>
              <a:t>St</a:t>
            </a:r>
            <a:r>
              <a:rPr lang="en-US" altLang="zh-CN" sz="2000" dirty="0" err="1">
                <a:solidFill>
                  <a:srgbClr val="FFFFFF"/>
                </a:solidFill>
                <a:latin typeface="Georgia" panose="02040502050405020303" pitchFamily="18" charset="0"/>
                <a:sym typeface="Calibri"/>
              </a:rPr>
              <a:t>ue</a:t>
            </a:r>
            <a:r>
              <a:rPr lang="en-US" sz="2000" dirty="0" err="1">
                <a:solidFill>
                  <a:srgbClr val="FFFFFF"/>
                </a:solidFill>
                <a:latin typeface="Georgia" panose="02040502050405020303" pitchFamily="18" charset="0"/>
                <a:sym typeface="Calibri"/>
              </a:rPr>
              <a:t>rzlinger</a:t>
            </a:r>
            <a:r>
              <a:rPr lang="en" sz="1500" baseline="55000" dirty="0">
                <a:solidFill>
                  <a:srgbClr val="FFFFFF"/>
                </a:solidFill>
                <a:latin typeface="Georgia" panose="02040502050405020303" pitchFamily="18" charset="0"/>
                <a:sym typeface="Calibri"/>
              </a:rPr>
              <a:t>¶</a:t>
            </a:r>
            <a:endParaRPr kumimoji="0" lang="en" sz="2000" b="0" i="0" u="none" strike="noStrike" kern="1200" cap="none" spc="0" normalizeH="0" baseline="0" noProof="0" dirty="0">
              <a:ln>
                <a:noFill/>
              </a:ln>
              <a:solidFill>
                <a:srgbClr val="FFFFFF"/>
              </a:solidFill>
              <a:effectLst/>
              <a:uLnTx/>
              <a:uFillTx/>
              <a:latin typeface="Georgia" panose="02040502050405020303" pitchFamily="18" charset="0"/>
              <a:ea typeface="+mn-ea"/>
              <a:cs typeface="+mn-cs"/>
              <a:sym typeface="Calibri"/>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 sz="1600" b="0" i="0" u="none" strike="noStrike" kern="0" cap="none" spc="0" normalizeH="0" baseline="30000" noProof="0" dirty="0">
                <a:ln>
                  <a:noFill/>
                </a:ln>
                <a:solidFill>
                  <a:srgbClr val="D9D9D9"/>
                </a:solidFill>
                <a:effectLst/>
                <a:uLnTx/>
                <a:uFillTx/>
                <a:latin typeface="Calibri"/>
                <a:ea typeface="Calibri"/>
                <a:cs typeface="Calibri"/>
                <a:sym typeface="Calibri"/>
              </a:rPr>
              <a:t>†</a:t>
            </a:r>
            <a:r>
              <a:rPr kumimoji="0" lang="en" sz="1600" b="0" i="0" u="none" strike="noStrike" kern="0" cap="none" spc="0" normalizeH="0" baseline="0" noProof="0" dirty="0">
                <a:ln>
                  <a:noFill/>
                </a:ln>
                <a:solidFill>
                  <a:srgbClr val="D9D9D9"/>
                </a:solidFill>
                <a:effectLst/>
                <a:uLnTx/>
                <a:uFillTx/>
                <a:latin typeface="Calibri"/>
                <a:ea typeface="Calibri"/>
                <a:cs typeface="Calibri"/>
                <a:sym typeface="Calibri"/>
              </a:rPr>
              <a:t>University of Maryland, College Park  </a:t>
            </a:r>
            <a:r>
              <a:rPr kumimoji="0" lang="en" sz="1600" b="0" i="0" u="none" strike="noStrike" kern="1200" cap="none" spc="0" normalizeH="0" baseline="30000" noProof="0" dirty="0">
                <a:ln>
                  <a:noFill/>
                </a:ln>
                <a:solidFill>
                  <a:srgbClr val="FFFFFF"/>
                </a:solidFill>
                <a:effectLst/>
                <a:uLnTx/>
                <a:uFillTx/>
                <a:latin typeface="Georgia" panose="02040502050405020303" pitchFamily="18" charset="0"/>
                <a:ea typeface="+mn-ea"/>
                <a:cs typeface="+mn-cs"/>
                <a:sym typeface="Calibri"/>
              </a:rPr>
              <a:t>‡</a:t>
            </a:r>
            <a:r>
              <a:rPr kumimoji="0" lang="en" sz="1600" b="0" i="0" u="none" strike="noStrike" kern="0" cap="none" spc="0" normalizeH="0" baseline="0" noProof="0" dirty="0">
                <a:ln>
                  <a:noFill/>
                </a:ln>
                <a:solidFill>
                  <a:srgbClr val="D9D9D9"/>
                </a:solidFill>
                <a:effectLst/>
                <a:uLnTx/>
                <a:uFillTx/>
                <a:latin typeface="Calibri"/>
                <a:ea typeface="Calibri"/>
                <a:cs typeface="Calibri"/>
                <a:sym typeface="Calibri"/>
              </a:rPr>
              <a:t>Google LLC</a:t>
            </a:r>
          </a:p>
          <a:p>
            <a:pPr algn="ctr" defTabSz="1219170">
              <a:defRPr/>
            </a:pPr>
            <a:r>
              <a:rPr lang="en" sz="1200" baseline="55000" dirty="0">
                <a:solidFill>
                  <a:srgbClr val="FFFFFF">
                    <a:lumMod val="85000"/>
                  </a:srgbClr>
                </a:solidFill>
                <a:latin typeface="Georgia" panose="02040502050405020303" pitchFamily="18" charset="0"/>
                <a:sym typeface="Calibri"/>
              </a:rPr>
              <a:t>§</a:t>
            </a:r>
            <a:r>
              <a:rPr lang="en-US" sz="1600" kern="0" dirty="0">
                <a:solidFill>
                  <a:srgbClr val="D9D9D9"/>
                </a:solidFill>
                <a:ea typeface="Calibri"/>
                <a:cs typeface="Calibri"/>
                <a:sym typeface="Calibri"/>
              </a:rPr>
              <a:t>University of Bath, Bath, United Kingdom </a:t>
            </a:r>
            <a:r>
              <a:rPr kumimoji="0" lang="en" sz="1200" b="0" i="0" u="none" strike="noStrike" kern="0" cap="none" spc="0" normalizeH="0" baseline="55000" noProof="0" dirty="0">
                <a:ln>
                  <a:noFill/>
                </a:ln>
                <a:solidFill>
                  <a:srgbClr val="D9D9D9"/>
                </a:solidFill>
                <a:effectLst/>
                <a:uLnTx/>
                <a:uFillTx/>
                <a:latin typeface="Calibri"/>
                <a:ea typeface="Calibri"/>
                <a:cs typeface="Calibri"/>
                <a:sym typeface="Calibri"/>
              </a:rPr>
              <a:t>¶</a:t>
            </a:r>
            <a:r>
              <a:rPr lang="fr-FR" sz="1600" kern="0" dirty="0">
                <a:solidFill>
                  <a:srgbClr val="D9D9D9"/>
                </a:solidFill>
                <a:ea typeface="Calibri"/>
                <a:cs typeface="Calibri"/>
                <a:sym typeface="Calibri"/>
              </a:rPr>
              <a:t>Simon Fraser </a:t>
            </a:r>
            <a:r>
              <a:rPr lang="fr-FR" sz="1600" kern="0" dirty="0" err="1">
                <a:solidFill>
                  <a:srgbClr val="D9D9D9"/>
                </a:solidFill>
                <a:ea typeface="Calibri"/>
                <a:cs typeface="Calibri"/>
                <a:sym typeface="Calibri"/>
              </a:rPr>
              <a:t>University</a:t>
            </a:r>
            <a:r>
              <a:rPr lang="fr-FR" sz="1600" kern="0" dirty="0">
                <a:solidFill>
                  <a:srgbClr val="D9D9D9"/>
                </a:solidFill>
                <a:ea typeface="Calibri"/>
                <a:cs typeface="Calibri"/>
                <a:sym typeface="Calibri"/>
              </a:rPr>
              <a:t>, Vancouver, BC, Canada</a:t>
            </a:r>
            <a:endParaRPr kumimoji="0" lang="en" sz="1600" b="0" i="0" u="none" strike="noStrike" kern="0" cap="none" spc="0" normalizeH="0" baseline="0" noProof="0" dirty="0">
              <a:ln>
                <a:noFill/>
              </a:ln>
              <a:solidFill>
                <a:srgbClr val="D9D9D9"/>
              </a:solidFill>
              <a:effectLst/>
              <a:uLnTx/>
              <a:uFillTx/>
              <a:latin typeface="Calibri"/>
              <a:ea typeface="Calibri"/>
              <a:cs typeface="Calibri"/>
              <a:sym typeface="Calibri"/>
            </a:endParaRPr>
          </a:p>
        </p:txBody>
      </p:sp>
      <p:sp>
        <p:nvSpPr>
          <p:cNvPr id="14" name="Rectangle 13">
            <a:extLst>
              <a:ext uri="{FF2B5EF4-FFF2-40B4-BE49-F238E27FC236}">
                <a16:creationId xmlns:a16="http://schemas.microsoft.com/office/drawing/2014/main" id="{41207A96-96C4-E94E-9089-DFB44D584A59}"/>
              </a:ext>
            </a:extLst>
          </p:cNvPr>
          <p:cNvSpPr/>
          <p:nvPr/>
        </p:nvSpPr>
        <p:spPr>
          <a:xfrm>
            <a:off x="0" y="6172502"/>
            <a:ext cx="12191999" cy="685495"/>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p:txBody>
      </p:sp>
      <p:pic>
        <p:nvPicPr>
          <p:cNvPr id="15" name="Picture 14" descr="C:\research\talks\VirginiaTech2012_SeminarSeries\umd_logo.png">
            <a:extLst>
              <a:ext uri="{FF2B5EF4-FFF2-40B4-BE49-F238E27FC236}">
                <a16:creationId xmlns:a16="http://schemas.microsoft.com/office/drawing/2014/main" id="{2A3C67D3-05AC-794C-99CB-39A673FC9E3B}"/>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0170"/>
          <a:stretch/>
        </p:blipFill>
        <p:spPr bwMode="auto">
          <a:xfrm>
            <a:off x="1889594" y="6335240"/>
            <a:ext cx="1759419" cy="362445"/>
          </a:xfrm>
          <a:prstGeom prst="rect">
            <a:avLst/>
          </a:prstGeom>
          <a:noFill/>
          <a:extLst>
            <a:ext uri="{909E8E84-426E-40DD-AFC4-6F175D3DCCD1}">
              <a14:hiddenFill xmlns:a14="http://schemas.microsoft.com/office/drawing/2010/main">
                <a:solidFill>
                  <a:srgbClr val="FFFFFF"/>
                </a:solidFill>
              </a14:hiddenFill>
            </a:ext>
          </a:extLst>
        </p:spPr>
      </p:pic>
      <p:pic>
        <p:nvPicPr>
          <p:cNvPr id="16" name="Shape 797">
            <a:extLst>
              <a:ext uri="{FF2B5EF4-FFF2-40B4-BE49-F238E27FC236}">
                <a16:creationId xmlns:a16="http://schemas.microsoft.com/office/drawing/2014/main" id="{21EE0CB5-A495-4942-BEE4-FF535AFE5B55}"/>
              </a:ext>
            </a:extLst>
          </p:cNvPr>
          <p:cNvPicPr preferRelativeResize="0"/>
          <p:nvPr/>
        </p:nvPicPr>
        <p:blipFill rotWithShape="1">
          <a:blip r:embed="rId5">
            <a:alphaModFix/>
          </a:blip>
          <a:srcRect r="82504"/>
          <a:stretch/>
        </p:blipFill>
        <p:spPr>
          <a:xfrm>
            <a:off x="1217720" y="6217645"/>
            <a:ext cx="599232" cy="565986"/>
          </a:xfrm>
          <a:prstGeom prst="rect">
            <a:avLst/>
          </a:prstGeom>
          <a:noFill/>
          <a:ln>
            <a:noFill/>
          </a:ln>
        </p:spPr>
      </p:pic>
      <p:pic>
        <p:nvPicPr>
          <p:cNvPr id="17" name="Picture 16">
            <a:extLst>
              <a:ext uri="{FF2B5EF4-FFF2-40B4-BE49-F238E27FC236}">
                <a16:creationId xmlns:a16="http://schemas.microsoft.com/office/drawing/2014/main" id="{9233614E-0B11-5649-9734-2E31456AA3F5}"/>
              </a:ext>
            </a:extLst>
          </p:cNvPr>
          <p:cNvPicPr>
            <a:picLocks noChangeAspect="1"/>
          </p:cNvPicPr>
          <p:nvPr/>
        </p:nvPicPr>
        <p:blipFill rotWithShape="1">
          <a:blip r:embed="rId6">
            <a:extLst>
              <a:ext uri="{28A0092B-C50C-407E-A947-70E740481C1C}">
                <a14:useLocalDpi xmlns:a14="http://schemas.microsoft.com/office/drawing/2010/main" val="0"/>
              </a:ext>
            </a:extLst>
          </a:blip>
          <a:srcRect l="9812" t="23965" r="27378" b="43825"/>
          <a:stretch/>
        </p:blipFill>
        <p:spPr>
          <a:xfrm>
            <a:off x="7887090" y="6229928"/>
            <a:ext cx="1055767" cy="541419"/>
          </a:xfrm>
          <a:prstGeom prst="rect">
            <a:avLst/>
          </a:prstGeom>
        </p:spPr>
      </p:pic>
      <p:pic>
        <p:nvPicPr>
          <p:cNvPr id="18" name="Picture 17">
            <a:extLst>
              <a:ext uri="{FF2B5EF4-FFF2-40B4-BE49-F238E27FC236}">
                <a16:creationId xmlns:a16="http://schemas.microsoft.com/office/drawing/2014/main" id="{C5DE3FCD-35E7-8147-8816-7F773ECFEEB8}"/>
              </a:ext>
            </a:extLst>
          </p:cNvPr>
          <p:cNvPicPr>
            <a:picLocks noChangeAspect="1"/>
          </p:cNvPicPr>
          <p:nvPr/>
        </p:nvPicPr>
        <p:blipFill rotWithShape="1">
          <a:blip r:embed="rId6">
            <a:extLst>
              <a:ext uri="{28A0092B-C50C-407E-A947-70E740481C1C}">
                <a14:useLocalDpi xmlns:a14="http://schemas.microsoft.com/office/drawing/2010/main" val="0"/>
              </a:ext>
            </a:extLst>
          </a:blip>
          <a:srcRect t="57669" b="19103"/>
          <a:stretch/>
        </p:blipFill>
        <p:spPr>
          <a:xfrm>
            <a:off x="8775588" y="6229928"/>
            <a:ext cx="2394503" cy="556197"/>
          </a:xfrm>
          <a:prstGeom prst="rect">
            <a:avLst/>
          </a:prstGeom>
        </p:spPr>
      </p:pic>
      <p:pic>
        <p:nvPicPr>
          <p:cNvPr id="19" name="Picture 18">
            <a:extLst>
              <a:ext uri="{FF2B5EF4-FFF2-40B4-BE49-F238E27FC236}">
                <a16:creationId xmlns:a16="http://schemas.microsoft.com/office/drawing/2014/main" id="{22554BB6-ECEC-AD47-A5C1-946BE30F20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6247" y="6217645"/>
            <a:ext cx="1646590" cy="590028"/>
          </a:xfrm>
          <a:prstGeom prst="rect">
            <a:avLst/>
          </a:prstGeom>
        </p:spPr>
      </p:pic>
      <p:pic>
        <p:nvPicPr>
          <p:cNvPr id="20" name="Picture 19">
            <a:extLst>
              <a:ext uri="{FF2B5EF4-FFF2-40B4-BE49-F238E27FC236}">
                <a16:creationId xmlns:a16="http://schemas.microsoft.com/office/drawing/2014/main" id="{314C5450-EBF3-8F4E-9D08-1A0CC031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3266" y="6285153"/>
            <a:ext cx="1498728" cy="572847"/>
          </a:xfrm>
          <a:prstGeom prst="rect">
            <a:avLst/>
          </a:prstGeom>
        </p:spPr>
      </p:pic>
      <p:sp>
        <p:nvSpPr>
          <p:cNvPr id="2" name="TextBox 1">
            <a:extLst>
              <a:ext uri="{FF2B5EF4-FFF2-40B4-BE49-F238E27FC236}">
                <a16:creationId xmlns:a16="http://schemas.microsoft.com/office/drawing/2014/main" id="{183414AB-0563-5D44-BAB2-7FFC0C59C8C0}"/>
              </a:ext>
            </a:extLst>
          </p:cNvPr>
          <p:cNvSpPr txBox="1"/>
          <p:nvPr/>
        </p:nvSpPr>
        <p:spPr>
          <a:xfrm>
            <a:off x="912930" y="2013175"/>
            <a:ext cx="10515600" cy="2631490"/>
          </a:xfrm>
          <a:prstGeom prst="rect">
            <a:avLst/>
          </a:prstGeom>
          <a:noFill/>
        </p:spPr>
        <p:txBody>
          <a:bodyPr wrap="square" rtlCol="0">
            <a:spAutoFit/>
          </a:bodyPr>
          <a:lstStyle/>
          <a:p>
            <a:r>
              <a:rPr lang="en-US" altLang="zh-CN" sz="3500" dirty="0">
                <a:solidFill>
                  <a:schemeClr val="accent6">
                    <a:lumMod val="75000"/>
                  </a:schemeClr>
                </a:solidFill>
              </a:rPr>
              <a:t>Contributions:</a:t>
            </a:r>
            <a:endParaRPr lang="en-US" altLang="zh-CN" sz="3000" dirty="0">
              <a:solidFill>
                <a:schemeClr val="accent6">
                  <a:lumMod val="75000"/>
                </a:schemeClr>
              </a:solidFill>
            </a:endParaRPr>
          </a:p>
          <a:p>
            <a:pPr marL="285750" indent="-285750">
              <a:buFont typeface="Arial" panose="020B0604020202020204" pitchFamily="34" charset="0"/>
              <a:buChar char="•"/>
            </a:pPr>
            <a:r>
              <a:rPr lang="en-US" altLang="zh-CN" sz="2800" dirty="0"/>
              <a:t>Add</a:t>
            </a:r>
            <a:r>
              <a:rPr lang="zh-CN" altLang="en-US" sz="2800" dirty="0"/>
              <a:t> </a:t>
            </a:r>
            <a:r>
              <a:rPr lang="en-US" altLang="zh-CN" sz="2800" dirty="0"/>
              <a:t>OR</a:t>
            </a:r>
            <a:r>
              <a:rPr lang="en-CA" altLang="zh-CN" sz="2800" dirty="0"/>
              <a:t>-</a:t>
            </a:r>
            <a:r>
              <a:rPr lang="en-US" altLang="zh-CN" sz="2800" dirty="0"/>
              <a:t>constraints</a:t>
            </a:r>
            <a:r>
              <a:rPr lang="zh-CN" altLang="en-US" sz="2800" dirty="0"/>
              <a:t> </a:t>
            </a:r>
            <a:r>
              <a:rPr lang="en-US" altLang="zh-CN" sz="2800" dirty="0"/>
              <a:t>to</a:t>
            </a:r>
            <a:r>
              <a:rPr lang="zh-CN" altLang="en-US" sz="2800" dirty="0"/>
              <a:t> </a:t>
            </a:r>
            <a:r>
              <a:rPr lang="en-US" altLang="zh-CN" sz="2800" dirty="0"/>
              <a:t>standard</a:t>
            </a:r>
            <a:r>
              <a:rPr lang="zh-CN" altLang="en-US" sz="2800" dirty="0"/>
              <a:t> </a:t>
            </a:r>
            <a:r>
              <a:rPr lang="en-US" altLang="zh-CN" sz="2800" dirty="0"/>
              <a:t>hard/soft</a:t>
            </a:r>
            <a:r>
              <a:rPr lang="zh-CN" altLang="en-US" sz="2800" dirty="0"/>
              <a:t> </a:t>
            </a:r>
            <a:r>
              <a:rPr lang="en-US" altLang="zh-CN" sz="2800" dirty="0"/>
              <a:t>constraint</a:t>
            </a:r>
            <a:r>
              <a:rPr lang="zh-CN" altLang="en-US" sz="2800" dirty="0"/>
              <a:t> </a:t>
            </a:r>
            <a:r>
              <a:rPr lang="en-US" altLang="zh-CN" sz="2800" dirty="0"/>
              <a:t>systems.</a:t>
            </a:r>
          </a:p>
          <a:p>
            <a:pPr marL="285750" indent="-285750">
              <a:buFont typeface="Arial" panose="020B0604020202020204" pitchFamily="34" charset="0"/>
              <a:buChar char="•"/>
            </a:pPr>
            <a:r>
              <a:rPr lang="en-US" sz="2800" dirty="0"/>
              <a:t>Adapt layouts to screens with different </a:t>
            </a:r>
            <a:r>
              <a:rPr lang="en-US" altLang="zh-CN" sz="2800" dirty="0"/>
              <a:t>screen</a:t>
            </a:r>
            <a:r>
              <a:rPr lang="zh-CN" altLang="en-US" sz="2800" dirty="0"/>
              <a:t> </a:t>
            </a:r>
            <a:r>
              <a:rPr lang="en-US" altLang="zh-CN" sz="2800" dirty="0"/>
              <a:t>sizes, orientations,</a:t>
            </a:r>
            <a:r>
              <a:rPr lang="zh-CN" altLang="en-US" sz="2800" dirty="0"/>
              <a:t> </a:t>
            </a:r>
            <a:r>
              <a:rPr lang="en-US" altLang="zh-CN" sz="2800" dirty="0"/>
              <a:t>and</a:t>
            </a:r>
            <a:r>
              <a:rPr lang="zh-CN" altLang="en-US" sz="2800" dirty="0"/>
              <a:t> </a:t>
            </a:r>
            <a:r>
              <a:rPr lang="en-US" sz="2800" dirty="0"/>
              <a:t>aspect ratios with only a single specification.</a:t>
            </a:r>
            <a:endParaRPr lang="en-US" altLang="zh-CN" sz="2800" dirty="0"/>
          </a:p>
          <a:p>
            <a:pPr marL="285750" indent="-285750">
              <a:buFont typeface="Arial" panose="020B0604020202020204" pitchFamily="34" charset="0"/>
              <a:buChar char="•"/>
            </a:pPr>
            <a:r>
              <a:rPr lang="en-US" altLang="zh-CN" sz="2800" dirty="0"/>
              <a:t>U</a:t>
            </a:r>
            <a:r>
              <a:rPr lang="en-US" sz="2800" dirty="0"/>
              <a:t>nify flow &amp; constraint-based layouts</a:t>
            </a:r>
            <a:r>
              <a:rPr lang="en-US" altLang="zh-CN" sz="2800" dirty="0"/>
              <a:t>.</a:t>
            </a:r>
            <a:endParaRPr lang="en-US" sz="2800" dirty="0"/>
          </a:p>
          <a:p>
            <a:pPr marL="285750" indent="-285750">
              <a:buFont typeface="Arial" panose="020B0604020202020204" pitchFamily="34" charset="0"/>
              <a:buChar char="•"/>
            </a:pPr>
            <a:endParaRPr lang="en-US" dirty="0"/>
          </a:p>
        </p:txBody>
      </p:sp>
      <p:sp>
        <p:nvSpPr>
          <p:cNvPr id="3" name="Rectangle 2">
            <a:extLst>
              <a:ext uri="{FF2B5EF4-FFF2-40B4-BE49-F238E27FC236}">
                <a16:creationId xmlns:a16="http://schemas.microsoft.com/office/drawing/2014/main" id="{1E044C94-9EE9-8F45-8613-6BFB87B2159B}"/>
              </a:ext>
            </a:extLst>
          </p:cNvPr>
          <p:cNvSpPr/>
          <p:nvPr/>
        </p:nvSpPr>
        <p:spPr>
          <a:xfrm>
            <a:off x="4089466" y="1058717"/>
            <a:ext cx="6096000" cy="1046440"/>
          </a:xfrm>
          <a:prstGeom prst="rect">
            <a:avLst/>
          </a:prstGeom>
        </p:spPr>
        <p:txBody>
          <a:bodyPr anchor="t">
            <a:spAutoFit/>
          </a:bodyPr>
          <a:lstStyle/>
          <a:p>
            <a:pPr algn="ctr" hangingPunct="0"/>
            <a:r>
              <a:rPr lang="en-US" altLang="zh-CN" sz="3200" dirty="0"/>
              <a:t>Yue</a:t>
            </a:r>
            <a:r>
              <a:rPr lang="zh-CN" altLang="en-US" sz="3200" dirty="0"/>
              <a:t> </a:t>
            </a:r>
            <a:r>
              <a:rPr lang="en-US" altLang="zh-CN" sz="3200" dirty="0"/>
              <a:t>Jiang:</a:t>
            </a:r>
            <a:r>
              <a:rPr lang="zh-CN" altLang="en-US" sz="3200" dirty="0"/>
              <a:t> </a:t>
            </a:r>
            <a:r>
              <a:rPr lang="en-US" sz="3000" u="sng" dirty="0">
                <a:solidFill>
                  <a:srgbClr val="0000FF"/>
                </a:solidFill>
                <a:latin typeface="Times New Roman" panose="02020603050405020304" pitchFamily="18" charset="0"/>
                <a:ea typeface="SimSun" panose="02010600030101010101" pitchFamily="2" charset="-122"/>
                <a:hlinkClick r:id="rId9"/>
              </a:rPr>
              <a:t>yuejiang@cs.umd.edu</a:t>
            </a:r>
            <a:r>
              <a:rPr lang="en-US" sz="3000" dirty="0">
                <a:latin typeface="Times New Roman" panose="02020603050405020304" pitchFamily="18" charset="0"/>
                <a:ea typeface="SimSun" panose="02010600030101010101" pitchFamily="2" charset="-122"/>
              </a:rPr>
              <a:t> </a:t>
            </a:r>
          </a:p>
          <a:p>
            <a:pPr algn="ctr" hangingPunct="0"/>
            <a:r>
              <a:rPr lang="en-US" sz="3000" u="sng" dirty="0">
                <a:solidFill>
                  <a:srgbClr val="0000FF"/>
                </a:solidFill>
                <a:latin typeface="Times New Roman"/>
                <a:ea typeface="SimSun"/>
                <a:cs typeface="Times New Roman"/>
                <a:hlinkClick r:id="rId10"/>
              </a:rPr>
              <a:t>https://cs.umd.edu/~yuejiang</a:t>
            </a:r>
            <a:endParaRPr lang="en-US" sz="3000" dirty="0">
              <a:latin typeface="Times New Roman"/>
              <a:ea typeface="SimSun"/>
              <a:cs typeface="Times New Roman"/>
            </a:endParaRPr>
          </a:p>
        </p:txBody>
      </p:sp>
      <p:sp>
        <p:nvSpPr>
          <p:cNvPr id="5" name="Title 4">
            <a:extLst>
              <a:ext uri="{FF2B5EF4-FFF2-40B4-BE49-F238E27FC236}">
                <a16:creationId xmlns:a16="http://schemas.microsoft.com/office/drawing/2014/main" id="{1F39FDC0-3143-104B-8A1C-568F13DB660B}"/>
              </a:ext>
            </a:extLst>
          </p:cNvPr>
          <p:cNvSpPr>
            <a:spLocks noGrp="1"/>
          </p:cNvSpPr>
          <p:nvPr>
            <p:ph type="title"/>
          </p:nvPr>
        </p:nvSpPr>
        <p:spPr/>
        <p:txBody>
          <a:bodyPr/>
          <a:lstStyle/>
          <a:p>
            <a:r>
              <a:rPr lang="en-US" altLang="zh-CN" dirty="0">
                <a:solidFill>
                  <a:schemeClr val="accent5">
                    <a:lumMod val="75000"/>
                  </a:schemeClr>
                </a:solidFill>
              </a:rPr>
              <a:t>Thank you!</a:t>
            </a:r>
            <a:endParaRPr lang="en-US" dirty="0">
              <a:solidFill>
                <a:schemeClr val="accent5">
                  <a:lumMod val="75000"/>
                </a:schemeClr>
              </a:solidFill>
            </a:endParaRPr>
          </a:p>
        </p:txBody>
      </p:sp>
      <p:pic>
        <p:nvPicPr>
          <p:cNvPr id="21" name="Picture 20">
            <a:extLst>
              <a:ext uri="{FF2B5EF4-FFF2-40B4-BE49-F238E27FC236}">
                <a16:creationId xmlns:a16="http://schemas.microsoft.com/office/drawing/2014/main" id="{A403E332-10E3-7349-B3AD-B1D71DABEFB7}"/>
              </a:ext>
            </a:extLst>
          </p:cNvPr>
          <p:cNvPicPr>
            <a:picLocks noChangeAspect="1"/>
          </p:cNvPicPr>
          <p:nvPr/>
        </p:nvPicPr>
        <p:blipFill>
          <a:blip r:embed="rId11"/>
          <a:stretch>
            <a:fillRect/>
          </a:stretch>
        </p:blipFill>
        <p:spPr>
          <a:xfrm>
            <a:off x="10030357" y="71875"/>
            <a:ext cx="2141279" cy="1116524"/>
          </a:xfrm>
          <a:prstGeom prst="rect">
            <a:avLst/>
          </a:prstGeom>
        </p:spPr>
      </p:pic>
    </p:spTree>
    <p:extLst>
      <p:ext uri="{BB962C8B-B14F-4D97-AF65-F5344CB8AC3E}">
        <p14:creationId xmlns:p14="http://schemas.microsoft.com/office/powerpoint/2010/main" val="4209014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246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E9A722-9582-6F45-BCB7-5DF963B67FB4}"/>
              </a:ext>
            </a:extLst>
          </p:cNvPr>
          <p:cNvSpPr/>
          <p:nvPr/>
        </p:nvSpPr>
        <p:spPr>
          <a:xfrm>
            <a:off x="5159829" y="6266845"/>
            <a:ext cx="7032171" cy="477054"/>
          </a:xfrm>
          <a:prstGeom prst="rect">
            <a:avLst/>
          </a:prstGeom>
        </p:spPr>
        <p:txBody>
          <a:bodyPr wrap="square">
            <a:spAutoFit/>
          </a:bodyPr>
          <a:lstStyle/>
          <a:p>
            <a:r>
              <a:rPr lang="en-US" altLang="zh-CN" sz="2500" dirty="0"/>
              <a:t>to the bottom </a:t>
            </a:r>
            <a:r>
              <a:rPr lang="en-US" altLang="zh-CN" sz="2500" dirty="0">
                <a:solidFill>
                  <a:srgbClr val="FF0000"/>
                </a:solidFill>
              </a:rPr>
              <a:t>OR </a:t>
            </a:r>
            <a:r>
              <a:rPr lang="en-US" altLang="zh-CN" sz="2500" dirty="0"/>
              <a:t>at the start of the next column</a:t>
            </a:r>
            <a:endParaRPr lang="en-US" sz="2500" dirty="0"/>
          </a:p>
        </p:txBody>
      </p:sp>
      <p:sp>
        <p:nvSpPr>
          <p:cNvPr id="3" name="Title 2">
            <a:extLst>
              <a:ext uri="{FF2B5EF4-FFF2-40B4-BE49-F238E27FC236}">
                <a16:creationId xmlns:a16="http://schemas.microsoft.com/office/drawing/2014/main" id="{D6C236E6-F500-6F48-A5C0-33983A4C2748}"/>
              </a:ext>
            </a:extLst>
          </p:cNvPr>
          <p:cNvSpPr>
            <a:spLocks noGrp="1"/>
          </p:cNvSpPr>
          <p:nvPr>
            <p:ph type="title"/>
          </p:nvPr>
        </p:nvSpPr>
        <p:spPr/>
        <p:txBody>
          <a:bodyPr/>
          <a:lstStyle/>
          <a:p>
            <a:r>
              <a:rPr lang="en-US" altLang="zh-CN" dirty="0">
                <a:latin typeface="Times New Roman" panose="02020603050405020304" pitchFamily="18" charset="0"/>
              </a:rPr>
              <a:t>Landscape vs. Portrait</a:t>
            </a:r>
            <a:endParaRPr lang="en-US" dirty="0"/>
          </a:p>
        </p:txBody>
      </p:sp>
      <p:grpSp>
        <p:nvGrpSpPr>
          <p:cNvPr id="4" name="Group 3">
            <a:extLst>
              <a:ext uri="{FF2B5EF4-FFF2-40B4-BE49-F238E27FC236}">
                <a16:creationId xmlns:a16="http://schemas.microsoft.com/office/drawing/2014/main" id="{1F7E0E1C-C816-6E4A-9D09-7F462FD211B8}"/>
              </a:ext>
            </a:extLst>
          </p:cNvPr>
          <p:cNvGrpSpPr/>
          <p:nvPr/>
        </p:nvGrpSpPr>
        <p:grpSpPr>
          <a:xfrm>
            <a:off x="743494" y="930646"/>
            <a:ext cx="9674134" cy="5281390"/>
            <a:chOff x="743494" y="930646"/>
            <a:chExt cx="9674134" cy="5281390"/>
          </a:xfrm>
        </p:grpSpPr>
        <p:pic>
          <p:nvPicPr>
            <p:cNvPr id="5" name="Picture 4" descr="A screenshot of a cell phone&#10;&#10;Description automatically generated">
              <a:extLst>
                <a:ext uri="{FF2B5EF4-FFF2-40B4-BE49-F238E27FC236}">
                  <a16:creationId xmlns:a16="http://schemas.microsoft.com/office/drawing/2014/main" id="{1399839B-E525-8F4A-B0A0-26C69E828FA1}"/>
                </a:ext>
              </a:extLst>
            </p:cNvPr>
            <p:cNvPicPr>
              <a:picLocks noChangeAspect="1"/>
            </p:cNvPicPr>
            <p:nvPr/>
          </p:nvPicPr>
          <p:blipFill>
            <a:blip r:embed="rId3"/>
            <a:stretch>
              <a:fillRect/>
            </a:stretch>
          </p:blipFill>
          <p:spPr>
            <a:xfrm>
              <a:off x="743494" y="930646"/>
              <a:ext cx="9674134" cy="5281390"/>
            </a:xfrm>
            <a:prstGeom prst="rect">
              <a:avLst/>
            </a:prstGeom>
          </p:spPr>
        </p:pic>
        <p:pic>
          <p:nvPicPr>
            <p:cNvPr id="6" name="Picture 5">
              <a:extLst>
                <a:ext uri="{FF2B5EF4-FFF2-40B4-BE49-F238E27FC236}">
                  <a16:creationId xmlns:a16="http://schemas.microsoft.com/office/drawing/2014/main" id="{AB6905CC-9D10-C84B-80B2-39AC2E6E42CD}"/>
                </a:ext>
              </a:extLst>
            </p:cNvPr>
            <p:cNvPicPr>
              <a:picLocks noChangeAspect="1"/>
            </p:cNvPicPr>
            <p:nvPr/>
          </p:nvPicPr>
          <p:blipFill>
            <a:blip r:embed="rId4"/>
            <a:stretch>
              <a:fillRect/>
            </a:stretch>
          </p:blipFill>
          <p:spPr>
            <a:xfrm>
              <a:off x="6045200" y="2927350"/>
              <a:ext cx="1117599" cy="1003300"/>
            </a:xfrm>
            <a:prstGeom prst="rect">
              <a:avLst/>
            </a:prstGeom>
          </p:spPr>
        </p:pic>
      </p:grpSp>
      <p:sp>
        <p:nvSpPr>
          <p:cNvPr id="2" name="Rectangle 1">
            <a:extLst>
              <a:ext uri="{FF2B5EF4-FFF2-40B4-BE49-F238E27FC236}">
                <a16:creationId xmlns:a16="http://schemas.microsoft.com/office/drawing/2014/main" id="{10FBF180-7D73-8145-BCB4-894C143A7AE2}"/>
              </a:ext>
            </a:extLst>
          </p:cNvPr>
          <p:cNvSpPr/>
          <p:nvPr/>
        </p:nvSpPr>
        <p:spPr>
          <a:xfrm>
            <a:off x="569323" y="1317561"/>
            <a:ext cx="6239440" cy="477054"/>
          </a:xfrm>
          <a:prstGeom prst="rect">
            <a:avLst/>
          </a:prstGeom>
        </p:spPr>
        <p:txBody>
          <a:bodyPr wrap="square">
            <a:spAutoFit/>
          </a:bodyPr>
          <a:lstStyle/>
          <a:p>
            <a:r>
              <a:rPr lang="en-US" altLang="zh-CN" sz="2500" dirty="0"/>
              <a:t>to the right </a:t>
            </a:r>
            <a:r>
              <a:rPr lang="en-US" altLang="zh-CN" sz="2500" dirty="0">
                <a:solidFill>
                  <a:srgbClr val="FF0000"/>
                </a:solidFill>
              </a:rPr>
              <a:t>OR</a:t>
            </a:r>
            <a:r>
              <a:rPr lang="en-US" altLang="zh-CN" sz="2500" dirty="0">
                <a:solidFill>
                  <a:schemeClr val="accent6"/>
                </a:solidFill>
              </a:rPr>
              <a:t> </a:t>
            </a:r>
            <a:r>
              <a:rPr lang="en-US" altLang="zh-CN" sz="2500" dirty="0"/>
              <a:t>at the start of the next row</a:t>
            </a:r>
            <a:endParaRPr lang="en-US" sz="2500" dirty="0"/>
          </a:p>
        </p:txBody>
      </p:sp>
      <p:sp>
        <p:nvSpPr>
          <p:cNvPr id="9" name="Left-Right Arrow 8">
            <a:extLst>
              <a:ext uri="{FF2B5EF4-FFF2-40B4-BE49-F238E27FC236}">
                <a16:creationId xmlns:a16="http://schemas.microsoft.com/office/drawing/2014/main" id="{8B2B3CE7-3342-9A45-8DD1-08DEFBF3E4A5}"/>
              </a:ext>
            </a:extLst>
          </p:cNvPr>
          <p:cNvSpPr/>
          <p:nvPr/>
        </p:nvSpPr>
        <p:spPr>
          <a:xfrm>
            <a:off x="5990468" y="3429000"/>
            <a:ext cx="1172331" cy="387350"/>
          </a:xfrm>
          <a:prstGeom prst="leftRightArrow">
            <a:avLst/>
          </a:prstGeom>
          <a:solidFill>
            <a:schemeClr val="accent5">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highlight>
                <a:srgbClr val="008000"/>
              </a:highlight>
            </a:endParaRPr>
          </a:p>
        </p:txBody>
      </p:sp>
    </p:spTree>
    <p:extLst>
      <p:ext uri="{BB962C8B-B14F-4D97-AF65-F5344CB8AC3E}">
        <p14:creationId xmlns:p14="http://schemas.microsoft.com/office/powerpoint/2010/main" val="2469223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5E52E9-1B28-884B-9D31-AD65802B8866}"/>
              </a:ext>
            </a:extLst>
          </p:cNvPr>
          <p:cNvSpPr/>
          <p:nvPr/>
        </p:nvSpPr>
        <p:spPr>
          <a:xfrm>
            <a:off x="116208" y="6086728"/>
            <a:ext cx="11019877" cy="630942"/>
          </a:xfrm>
          <a:prstGeom prst="rect">
            <a:avLst/>
          </a:prstGeom>
        </p:spPr>
        <p:txBody>
          <a:bodyPr wrap="square">
            <a:spAutoFit/>
          </a:bodyPr>
          <a:lstStyle/>
          <a:p>
            <a:r>
              <a:rPr lang="en-US" altLang="zh-CN" sz="3500" b="1" dirty="0">
                <a:solidFill>
                  <a:schemeClr val="accent6">
                    <a:lumMod val="75000"/>
                  </a:schemeClr>
                </a:solidFill>
                <a:latin typeface="Times New Roman" panose="02020603050405020304" pitchFamily="18" charset="0"/>
                <a:cs typeface="Times New Roman" panose="02020603050405020304" pitchFamily="18" charset="0"/>
              </a:rPr>
              <a:t>Limitation: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cannot</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constrain</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positions</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and</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relative</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sizes</a:t>
            </a:r>
            <a:endParaRPr lang="en-US" sz="3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E359503B-EA42-E441-9559-6C2F5649653A}"/>
              </a:ext>
            </a:extLst>
          </p:cNvPr>
          <p:cNvSpPr>
            <a:spLocks noGrp="1"/>
          </p:cNvSpPr>
          <p:nvPr>
            <p:ph type="title"/>
          </p:nvPr>
        </p:nvSpPr>
        <p:spPr/>
        <p:txBody>
          <a:bodyPr/>
          <a:lstStyle/>
          <a:p>
            <a:r>
              <a:rPr lang="en-US" altLang="zh-CN" dirty="0">
                <a:solidFill>
                  <a:schemeClr val="accent5">
                    <a:lumMod val="75000"/>
                  </a:schemeClr>
                </a:solidFill>
                <a:latin typeface="Times New Roman" panose="02020603050405020304" pitchFamily="18" charset="0"/>
                <a:cs typeface="Times New Roman" panose="02020603050405020304" pitchFamily="18" charset="0"/>
              </a:rPr>
              <a:t>Flow</a:t>
            </a:r>
            <a:r>
              <a:rPr lang="en-CA" altLang="zh-CN" dirty="0">
                <a:solidFill>
                  <a:schemeClr val="accent5">
                    <a:lumMod val="75000"/>
                  </a:schemeClr>
                </a:solidFill>
                <a:latin typeface="Times New Roman" panose="02020603050405020304" pitchFamily="18" charset="0"/>
                <a:cs typeface="Times New Roman" panose="02020603050405020304" pitchFamily="18" charset="0"/>
              </a:rPr>
              <a:t> L</a:t>
            </a:r>
            <a:r>
              <a:rPr lang="en-CA" altLang="zh-CN" dirty="0">
                <a:solidFill>
                  <a:schemeClr val="accent5">
                    <a:lumMod val="75000"/>
                  </a:schemeClr>
                </a:solidFill>
                <a:latin typeface="Times New Roman" panose="02020603050405020304" pitchFamily="18" charset="0"/>
              </a:rPr>
              <a:t>ayout</a:t>
            </a:r>
            <a:endParaRPr lang="en-US" dirty="0">
              <a:solidFill>
                <a:schemeClr val="accent5">
                  <a:lumMod val="75000"/>
                </a:schemeClr>
              </a:solidFill>
            </a:endParaRPr>
          </a:p>
        </p:txBody>
      </p:sp>
      <p:pic>
        <p:nvPicPr>
          <p:cNvPr id="3" name="BBC">
            <a:hlinkClick r:id="" action="ppaction://media"/>
            <a:extLst>
              <a:ext uri="{FF2B5EF4-FFF2-40B4-BE49-F238E27FC236}">
                <a16:creationId xmlns:a16="http://schemas.microsoft.com/office/drawing/2014/main" id="{C7E0C5A7-844C-174D-8CFD-89DA1A3292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82016" y="761999"/>
            <a:ext cx="9176964" cy="5401619"/>
          </a:xfrm>
          <a:prstGeom prst="rect">
            <a:avLst/>
          </a:prstGeom>
        </p:spPr>
      </p:pic>
      <p:sp>
        <p:nvSpPr>
          <p:cNvPr id="4" name="TextBox 3">
            <a:extLst>
              <a:ext uri="{FF2B5EF4-FFF2-40B4-BE49-F238E27FC236}">
                <a16:creationId xmlns:a16="http://schemas.microsoft.com/office/drawing/2014/main" id="{CA21CC07-304E-F04C-9777-4706162AF004}"/>
              </a:ext>
            </a:extLst>
          </p:cNvPr>
          <p:cNvSpPr txBox="1"/>
          <p:nvPr/>
        </p:nvSpPr>
        <p:spPr>
          <a:xfrm>
            <a:off x="336754" y="1181100"/>
            <a:ext cx="1808508" cy="523220"/>
          </a:xfrm>
          <a:prstGeom prst="rect">
            <a:avLst/>
          </a:prstGeom>
          <a:noFill/>
        </p:spPr>
        <p:txBody>
          <a:bodyPr wrap="none" rtlCol="0">
            <a:spAutoFit/>
          </a:bodyPr>
          <a:lstStyle/>
          <a:p>
            <a:r>
              <a:rPr lang="en-US" sz="2800" dirty="0">
                <a:latin typeface="Times" pitchFamily="2" charset="0"/>
              </a:rPr>
              <a:t>BBC News</a:t>
            </a:r>
          </a:p>
        </p:txBody>
      </p:sp>
    </p:spTree>
    <p:extLst>
      <p:ext uri="{BB962C8B-B14F-4D97-AF65-F5344CB8AC3E}">
        <p14:creationId xmlns:p14="http://schemas.microsoft.com/office/powerpoint/2010/main" val="842492867"/>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9D5B4-C7B2-754D-ACE1-0D005921735C}"/>
              </a:ext>
            </a:extLst>
          </p:cNvPr>
          <p:cNvSpPr>
            <a:spLocks noGrp="1"/>
          </p:cNvSpPr>
          <p:nvPr>
            <p:ph type="title"/>
          </p:nvPr>
        </p:nvSpPr>
        <p:spPr>
          <a:xfrm>
            <a:off x="1016000" y="565430"/>
            <a:ext cx="10515600" cy="466148"/>
          </a:xfrm>
        </p:spPr>
        <p:txBody>
          <a:bodyPr/>
          <a:lstStyle/>
          <a:p>
            <a:r>
              <a:rPr lang="en-US" altLang="zh-CN" sz="3800" dirty="0">
                <a:solidFill>
                  <a:schemeClr val="accent5">
                    <a:lumMod val="75000"/>
                  </a:schemeClr>
                </a:solidFill>
              </a:rPr>
              <a:t>Pattern #5: Optional Layout Pattern</a:t>
            </a:r>
            <a:r>
              <a:rPr lang="zh-CN" altLang="en-US" sz="3800" dirty="0">
                <a:solidFill>
                  <a:schemeClr val="accent5">
                    <a:lumMod val="75000"/>
                  </a:schemeClr>
                </a:solidFill>
              </a:rPr>
              <a:t> </a:t>
            </a:r>
            <a:r>
              <a:rPr lang="en-US" altLang="zh-CN" sz="3800" dirty="0">
                <a:solidFill>
                  <a:schemeClr val="accent5">
                    <a:lumMod val="75000"/>
                  </a:schemeClr>
                </a:solidFill>
              </a:rPr>
              <a:t>&amp;</a:t>
            </a:r>
            <a:br>
              <a:rPr lang="en-US" altLang="zh-CN" sz="3800" dirty="0">
                <a:solidFill>
                  <a:schemeClr val="accent5">
                    <a:lumMod val="75000"/>
                  </a:schemeClr>
                </a:solidFill>
              </a:rPr>
            </a:br>
            <a:r>
              <a:rPr lang="en-US" altLang="zh-CN" sz="3800" dirty="0">
                <a:solidFill>
                  <a:schemeClr val="accent5">
                    <a:lumMod val="75000"/>
                  </a:schemeClr>
                </a:solidFill>
              </a:rPr>
              <a:t>Pattern #6: Alternative Widget Layout Pattern</a:t>
            </a:r>
            <a:br>
              <a:rPr lang="zh-CN" altLang="en-US" sz="3800" dirty="0">
                <a:solidFill>
                  <a:schemeClr val="accent5">
                    <a:lumMod val="75000"/>
                  </a:schemeClr>
                </a:solidFill>
              </a:rPr>
            </a:br>
            <a:endParaRPr lang="en-US" sz="3800" dirty="0">
              <a:solidFill>
                <a:schemeClr val="accent5">
                  <a:lumMod val="75000"/>
                </a:schemeClr>
              </a:solidFill>
            </a:endParaRPr>
          </a:p>
        </p:txBody>
      </p:sp>
      <p:pic>
        <p:nvPicPr>
          <p:cNvPr id="14" name="optional">
            <a:hlinkClick r:id="" action="ppaction://media"/>
            <a:extLst>
              <a:ext uri="{FF2B5EF4-FFF2-40B4-BE49-F238E27FC236}">
                <a16:creationId xmlns:a16="http://schemas.microsoft.com/office/drawing/2014/main" id="{F2F4CD30-C42F-244B-8B1B-27F0ACE646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000" y="1689268"/>
            <a:ext cx="10096500" cy="4106961"/>
          </a:xfrm>
          <a:prstGeom prst="rect">
            <a:avLst/>
          </a:prstGeom>
        </p:spPr>
      </p:pic>
    </p:spTree>
    <p:extLst>
      <p:ext uri="{BB962C8B-B14F-4D97-AF65-F5344CB8AC3E}">
        <p14:creationId xmlns:p14="http://schemas.microsoft.com/office/powerpoint/2010/main" val="129855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1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52AD2F-2076-EA43-9DD6-E37B4B188635}"/>
              </a:ext>
            </a:extLst>
          </p:cNvPr>
          <p:cNvSpPr/>
          <p:nvPr/>
        </p:nvSpPr>
        <p:spPr>
          <a:xfrm>
            <a:off x="74019" y="1380227"/>
            <a:ext cx="3632563" cy="2015936"/>
          </a:xfrm>
          <a:prstGeom prst="rect">
            <a:avLst/>
          </a:prstGeom>
        </p:spPr>
        <p:txBody>
          <a:bodyPr wrap="square">
            <a:spAutoFit/>
          </a:bodyPr>
          <a:lstStyle/>
          <a:p>
            <a:pPr algn="ctr"/>
            <a:r>
              <a:rPr lang="en-US" altLang="zh-CN" sz="2500" dirty="0"/>
              <a:t>Size(</a:t>
            </a:r>
            <a:r>
              <a:rPr lang="en-US" altLang="zh-CN" sz="2500" dirty="0" err="1"/>
              <a:t>OptionMenu</a:t>
            </a:r>
            <a:r>
              <a:rPr lang="en-US" altLang="zh-CN" sz="2500" dirty="0"/>
              <a:t>) = 0</a:t>
            </a:r>
          </a:p>
          <a:p>
            <a:pPr algn="ctr"/>
            <a:r>
              <a:rPr lang="en-US" altLang="zh-CN" sz="2500" dirty="0">
                <a:solidFill>
                  <a:srgbClr val="0070C0"/>
                </a:solidFill>
              </a:rPr>
              <a:t>(high weight) </a:t>
            </a:r>
          </a:p>
          <a:p>
            <a:pPr algn="ctr"/>
            <a:r>
              <a:rPr lang="en-US" altLang="zh-CN" sz="2500" dirty="0">
                <a:solidFill>
                  <a:srgbClr val="FF0000"/>
                </a:solidFill>
              </a:rPr>
              <a:t>OR</a:t>
            </a:r>
            <a:r>
              <a:rPr lang="en-US" altLang="zh-CN" sz="2500" dirty="0"/>
              <a:t> </a:t>
            </a:r>
          </a:p>
          <a:p>
            <a:pPr algn="ctr"/>
            <a:r>
              <a:rPr lang="en-US" altLang="zh-CN" sz="2500" dirty="0"/>
              <a:t>Size(</a:t>
            </a:r>
            <a:r>
              <a:rPr lang="en-US" altLang="zh-CN" sz="2500" dirty="0" err="1"/>
              <a:t>ListBox</a:t>
            </a:r>
            <a:r>
              <a:rPr lang="en-US" altLang="zh-CN" sz="2500" dirty="0"/>
              <a:t>) = 0</a:t>
            </a:r>
          </a:p>
          <a:p>
            <a:pPr algn="ctr"/>
            <a:r>
              <a:rPr lang="en-US" sz="2500" dirty="0">
                <a:solidFill>
                  <a:srgbClr val="0070C0"/>
                </a:solidFill>
              </a:rPr>
              <a:t>(low weight)</a:t>
            </a:r>
          </a:p>
        </p:txBody>
      </p:sp>
      <p:sp>
        <p:nvSpPr>
          <p:cNvPr id="2" name="Title 1">
            <a:extLst>
              <a:ext uri="{FF2B5EF4-FFF2-40B4-BE49-F238E27FC236}">
                <a16:creationId xmlns:a16="http://schemas.microsoft.com/office/drawing/2014/main" id="{9409D5B4-C7B2-754D-ACE1-0D005921735C}"/>
              </a:ext>
            </a:extLst>
          </p:cNvPr>
          <p:cNvSpPr>
            <a:spLocks noGrp="1"/>
          </p:cNvSpPr>
          <p:nvPr>
            <p:ph type="title"/>
          </p:nvPr>
        </p:nvSpPr>
        <p:spPr>
          <a:xfrm>
            <a:off x="1016000" y="565430"/>
            <a:ext cx="10515600" cy="466148"/>
          </a:xfrm>
        </p:spPr>
        <p:txBody>
          <a:bodyPr/>
          <a:lstStyle/>
          <a:p>
            <a:r>
              <a:rPr lang="en-US" altLang="zh-CN" sz="3500" dirty="0"/>
              <a:t>Pattern #5: Optional Layout Pattern</a:t>
            </a:r>
            <a:r>
              <a:rPr lang="zh-CN" altLang="en-US" sz="3500" dirty="0"/>
              <a:t> </a:t>
            </a:r>
            <a:r>
              <a:rPr lang="en-US" altLang="zh-CN" sz="3500" dirty="0"/>
              <a:t>&amp;</a:t>
            </a:r>
            <a:br>
              <a:rPr lang="en-US" altLang="zh-CN" sz="3500" dirty="0"/>
            </a:br>
            <a:r>
              <a:rPr lang="en-US" altLang="zh-CN" sz="3500" dirty="0"/>
              <a:t>Pattern #6: Alternative Widget Layout Pattern</a:t>
            </a:r>
            <a:br>
              <a:rPr lang="zh-CN" altLang="en-US" sz="3500" dirty="0">
                <a:latin typeface="Times New Roman" panose="02020603050405020304" pitchFamily="18" charset="0"/>
              </a:rPr>
            </a:br>
            <a:endParaRPr lang="en-US" sz="3500" dirty="0"/>
          </a:p>
        </p:txBody>
      </p:sp>
      <p:grpSp>
        <p:nvGrpSpPr>
          <p:cNvPr id="10" name="Group 9">
            <a:extLst>
              <a:ext uri="{FF2B5EF4-FFF2-40B4-BE49-F238E27FC236}">
                <a16:creationId xmlns:a16="http://schemas.microsoft.com/office/drawing/2014/main" id="{256B0F9B-E503-604A-A68C-BBBB63B18C24}"/>
              </a:ext>
            </a:extLst>
          </p:cNvPr>
          <p:cNvGrpSpPr/>
          <p:nvPr/>
        </p:nvGrpSpPr>
        <p:grpSpPr>
          <a:xfrm>
            <a:off x="3440974" y="1364934"/>
            <a:ext cx="8751026" cy="5101991"/>
            <a:chOff x="3440974" y="1364934"/>
            <a:chExt cx="8751026" cy="5101991"/>
          </a:xfrm>
        </p:grpSpPr>
        <p:pic>
          <p:nvPicPr>
            <p:cNvPr id="3" name="Picture 2">
              <a:extLst>
                <a:ext uri="{FF2B5EF4-FFF2-40B4-BE49-F238E27FC236}">
                  <a16:creationId xmlns:a16="http://schemas.microsoft.com/office/drawing/2014/main" id="{09A1E4AD-462C-0540-B8AD-A51D5790FA7D}"/>
                </a:ext>
              </a:extLst>
            </p:cNvPr>
            <p:cNvPicPr>
              <a:picLocks noChangeAspect="1"/>
            </p:cNvPicPr>
            <p:nvPr/>
          </p:nvPicPr>
          <p:blipFill>
            <a:blip r:embed="rId3"/>
            <a:stretch>
              <a:fillRect/>
            </a:stretch>
          </p:blipFill>
          <p:spPr>
            <a:xfrm>
              <a:off x="3440974" y="1544472"/>
              <a:ext cx="8751026" cy="4922453"/>
            </a:xfrm>
            <a:prstGeom prst="rect">
              <a:avLst/>
            </a:prstGeom>
          </p:spPr>
        </p:pic>
        <p:pic>
          <p:nvPicPr>
            <p:cNvPr id="7" name="Picture 6">
              <a:extLst>
                <a:ext uri="{FF2B5EF4-FFF2-40B4-BE49-F238E27FC236}">
                  <a16:creationId xmlns:a16="http://schemas.microsoft.com/office/drawing/2014/main" id="{E341C889-D6FB-D145-A267-73A070766DD8}"/>
                </a:ext>
              </a:extLst>
            </p:cNvPr>
            <p:cNvPicPr>
              <a:picLocks noChangeAspect="1"/>
            </p:cNvPicPr>
            <p:nvPr/>
          </p:nvPicPr>
          <p:blipFill>
            <a:blip r:embed="rId4"/>
            <a:stretch>
              <a:fillRect/>
            </a:stretch>
          </p:blipFill>
          <p:spPr>
            <a:xfrm>
              <a:off x="4749800" y="1364934"/>
              <a:ext cx="736600" cy="444500"/>
            </a:xfrm>
            <a:prstGeom prst="rect">
              <a:avLst/>
            </a:prstGeom>
          </p:spPr>
        </p:pic>
        <p:pic>
          <p:nvPicPr>
            <p:cNvPr id="8" name="Picture 7">
              <a:extLst>
                <a:ext uri="{FF2B5EF4-FFF2-40B4-BE49-F238E27FC236}">
                  <a16:creationId xmlns:a16="http://schemas.microsoft.com/office/drawing/2014/main" id="{3EAC2489-B02F-2D4A-85A7-69B0118B8B83}"/>
                </a:ext>
              </a:extLst>
            </p:cNvPr>
            <p:cNvPicPr>
              <a:picLocks noChangeAspect="1"/>
            </p:cNvPicPr>
            <p:nvPr/>
          </p:nvPicPr>
          <p:blipFill>
            <a:blip r:embed="rId4"/>
            <a:stretch>
              <a:fillRect/>
            </a:stretch>
          </p:blipFill>
          <p:spPr>
            <a:xfrm>
              <a:off x="3440974" y="4209734"/>
              <a:ext cx="265608" cy="444500"/>
            </a:xfrm>
            <a:prstGeom prst="rect">
              <a:avLst/>
            </a:prstGeom>
          </p:spPr>
        </p:pic>
        <p:pic>
          <p:nvPicPr>
            <p:cNvPr id="9" name="Picture 8">
              <a:extLst>
                <a:ext uri="{FF2B5EF4-FFF2-40B4-BE49-F238E27FC236}">
                  <a16:creationId xmlns:a16="http://schemas.microsoft.com/office/drawing/2014/main" id="{9160B9DA-3386-8248-91D8-0EE9F36FE359}"/>
                </a:ext>
              </a:extLst>
            </p:cNvPr>
            <p:cNvPicPr>
              <a:picLocks noChangeAspect="1"/>
            </p:cNvPicPr>
            <p:nvPr/>
          </p:nvPicPr>
          <p:blipFill>
            <a:blip r:embed="rId4"/>
            <a:stretch>
              <a:fillRect/>
            </a:stretch>
          </p:blipFill>
          <p:spPr>
            <a:xfrm>
              <a:off x="8237766" y="4146787"/>
              <a:ext cx="322033" cy="444500"/>
            </a:xfrm>
            <a:prstGeom prst="rect">
              <a:avLst/>
            </a:prstGeom>
          </p:spPr>
        </p:pic>
      </p:grpSp>
      <p:sp>
        <p:nvSpPr>
          <p:cNvPr id="6" name="Rectangle 5">
            <a:extLst>
              <a:ext uri="{FF2B5EF4-FFF2-40B4-BE49-F238E27FC236}">
                <a16:creationId xmlns:a16="http://schemas.microsoft.com/office/drawing/2014/main" id="{FDC80B24-DAE5-4E4B-AD91-1F49430FB3B4}"/>
              </a:ext>
            </a:extLst>
          </p:cNvPr>
          <p:cNvSpPr/>
          <p:nvPr/>
        </p:nvSpPr>
        <p:spPr>
          <a:xfrm>
            <a:off x="-236228" y="3861085"/>
            <a:ext cx="4253055" cy="2785378"/>
          </a:xfrm>
          <a:prstGeom prst="rect">
            <a:avLst/>
          </a:prstGeom>
        </p:spPr>
        <p:txBody>
          <a:bodyPr wrap="square">
            <a:spAutoFit/>
          </a:bodyPr>
          <a:lstStyle/>
          <a:p>
            <a:pPr algn="ctr"/>
            <a:r>
              <a:rPr lang="en-US" altLang="zh-CN" sz="2500" dirty="0"/>
              <a:t>Size(</a:t>
            </a:r>
            <a:r>
              <a:rPr lang="en-US" altLang="zh-CN" sz="2500" dirty="0" err="1"/>
              <a:t>ToolbarWidget</a:t>
            </a:r>
            <a:r>
              <a:rPr lang="en-US" altLang="zh-CN" sz="2500" dirty="0"/>
              <a:t>) != 0</a:t>
            </a:r>
          </a:p>
          <a:p>
            <a:pPr algn="ctr"/>
            <a:r>
              <a:rPr lang="en-US" altLang="zh-CN" sz="2500" dirty="0">
                <a:solidFill>
                  <a:srgbClr val="0070C0"/>
                </a:solidFill>
              </a:rPr>
              <a:t>(high weight </a:t>
            </a:r>
            <a:r>
              <a:rPr lang="en-US" altLang="zh-CN" sz="2500" b="1" dirty="0">
                <a:solidFill>
                  <a:srgbClr val="7030A0"/>
                </a:solidFill>
              </a:rPr>
              <a:t>W</a:t>
            </a:r>
            <a:r>
              <a:rPr lang="en-US" altLang="zh-CN" sz="2500" dirty="0">
                <a:solidFill>
                  <a:srgbClr val="0070C0"/>
                </a:solidFill>
              </a:rPr>
              <a:t>) </a:t>
            </a:r>
          </a:p>
          <a:p>
            <a:pPr algn="ctr"/>
            <a:r>
              <a:rPr lang="en-US" altLang="zh-CN" sz="2500" dirty="0">
                <a:solidFill>
                  <a:srgbClr val="FF0000"/>
                </a:solidFill>
              </a:rPr>
              <a:t>OR</a:t>
            </a:r>
            <a:r>
              <a:rPr lang="en-US" altLang="zh-CN" sz="2500" dirty="0"/>
              <a:t> </a:t>
            </a:r>
          </a:p>
          <a:p>
            <a:pPr algn="ctr"/>
            <a:r>
              <a:rPr lang="en-US" altLang="zh-CN" sz="2500" dirty="0"/>
              <a:t>Size(</a:t>
            </a:r>
            <a:r>
              <a:rPr lang="en-US" altLang="zh-CN" sz="2500" dirty="0" err="1"/>
              <a:t>ToolbarWidget</a:t>
            </a:r>
            <a:r>
              <a:rPr lang="en-US" altLang="zh-CN" sz="2500" dirty="0"/>
              <a:t>) = 0</a:t>
            </a:r>
          </a:p>
          <a:p>
            <a:pPr algn="ctr"/>
            <a:r>
              <a:rPr lang="en-US" sz="2500" dirty="0">
                <a:solidFill>
                  <a:srgbClr val="0070C0"/>
                </a:solidFill>
              </a:rPr>
              <a:t>(low weight)</a:t>
            </a:r>
          </a:p>
          <a:p>
            <a:pPr algn="ctr"/>
            <a:endParaRPr lang="en-US" sz="2500" dirty="0">
              <a:solidFill>
                <a:srgbClr val="0070C0"/>
              </a:solidFill>
            </a:endParaRPr>
          </a:p>
          <a:p>
            <a:pPr algn="ctr"/>
            <a:r>
              <a:rPr lang="en-US" sz="2500" b="1" dirty="0">
                <a:solidFill>
                  <a:srgbClr val="7030A0"/>
                </a:solidFill>
              </a:rPr>
              <a:t>W </a:t>
            </a:r>
            <a:r>
              <a:rPr lang="en-US" sz="2500" dirty="0">
                <a:solidFill>
                  <a:srgbClr val="7030A0"/>
                </a:solidFill>
              </a:rPr>
              <a:t>depends on priority</a:t>
            </a:r>
          </a:p>
        </p:txBody>
      </p:sp>
      <p:sp>
        <p:nvSpPr>
          <p:cNvPr id="4" name="Down Arrow 3">
            <a:extLst>
              <a:ext uri="{FF2B5EF4-FFF2-40B4-BE49-F238E27FC236}">
                <a16:creationId xmlns:a16="http://schemas.microsoft.com/office/drawing/2014/main" id="{67CC5887-8037-7E40-BC80-07D8470FDBDA}"/>
              </a:ext>
            </a:extLst>
          </p:cNvPr>
          <p:cNvSpPr/>
          <p:nvPr/>
        </p:nvSpPr>
        <p:spPr>
          <a:xfrm>
            <a:off x="7600949" y="1074290"/>
            <a:ext cx="348342" cy="512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79ADB64C-1B97-A344-A2F7-5CAB1CDE21E0}"/>
              </a:ext>
            </a:extLst>
          </p:cNvPr>
          <p:cNvSpPr/>
          <p:nvPr/>
        </p:nvSpPr>
        <p:spPr>
          <a:xfrm>
            <a:off x="10257063" y="1074290"/>
            <a:ext cx="348342" cy="512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979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S_Word">
            <a:hlinkClick r:id="" action="ppaction://media"/>
            <a:extLst>
              <a:ext uri="{FF2B5EF4-FFF2-40B4-BE49-F238E27FC236}">
                <a16:creationId xmlns:a16="http://schemas.microsoft.com/office/drawing/2014/main" id="{3C06FA86-A14A-D847-AA61-F00FA09368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069" y="2801937"/>
            <a:ext cx="12192000" cy="1254125"/>
          </a:xfrm>
          <a:prstGeom prst="rect">
            <a:avLst/>
          </a:prstGeom>
        </p:spPr>
      </p:pic>
      <p:sp>
        <p:nvSpPr>
          <p:cNvPr id="4" name="Title 1">
            <a:extLst>
              <a:ext uri="{FF2B5EF4-FFF2-40B4-BE49-F238E27FC236}">
                <a16:creationId xmlns:a16="http://schemas.microsoft.com/office/drawing/2014/main" id="{D7692E63-5BDB-1641-B52E-233A43C1CDC5}"/>
              </a:ext>
            </a:extLst>
          </p:cNvPr>
          <p:cNvSpPr txBox="1">
            <a:spLocks/>
          </p:cNvSpPr>
          <p:nvPr/>
        </p:nvSpPr>
        <p:spPr>
          <a:xfrm>
            <a:off x="1016000" y="565430"/>
            <a:ext cx="10515600" cy="4661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226032"/>
                </a:solidFill>
                <a:latin typeface="Times" pitchFamily="2" charset="0"/>
                <a:ea typeface="+mj-ea"/>
                <a:cs typeface="Times New Roman" panose="02020603050405020304" pitchFamily="18" charset="0"/>
              </a:defRPr>
            </a:lvl1pPr>
          </a:lstStyle>
          <a:p>
            <a:r>
              <a:rPr lang="en-US" altLang="zh-CN" sz="3600" dirty="0"/>
              <a:t>Pattern #5: Optional Layout Pattern</a:t>
            </a:r>
            <a:r>
              <a:rPr lang="zh-CN" altLang="en-US" sz="3600" dirty="0"/>
              <a:t> </a:t>
            </a:r>
            <a:r>
              <a:rPr lang="en-US" altLang="zh-CN" sz="3600" dirty="0"/>
              <a:t>&amp;</a:t>
            </a:r>
            <a:br>
              <a:rPr lang="en-US" altLang="zh-CN" sz="3600" dirty="0"/>
            </a:br>
            <a:r>
              <a:rPr lang="en-US" altLang="zh-CN" sz="3600" dirty="0"/>
              <a:t>Pattern #6: Alternative Widget Layout Pattern</a:t>
            </a:r>
            <a:br>
              <a:rPr lang="zh-CN" altLang="en-US" sz="3600" dirty="0">
                <a:latin typeface="Times New Roman" panose="02020603050405020304" pitchFamily="18" charset="0"/>
              </a:rPr>
            </a:br>
            <a:endParaRPr lang="en-US" sz="3600" dirty="0"/>
          </a:p>
        </p:txBody>
      </p:sp>
    </p:spTree>
    <p:extLst>
      <p:ext uri="{BB962C8B-B14F-4D97-AF65-F5344CB8AC3E}">
        <p14:creationId xmlns:p14="http://schemas.microsoft.com/office/powerpoint/2010/main" val="125517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171F1E-EFFA-2549-960B-1CB43C21E6D7}"/>
              </a:ext>
            </a:extLst>
          </p:cNvPr>
          <p:cNvSpPr>
            <a:spLocks noGrp="1"/>
          </p:cNvSpPr>
          <p:nvPr>
            <p:ph type="title"/>
          </p:nvPr>
        </p:nvSpPr>
        <p:spPr/>
        <p:txBody>
          <a:bodyPr/>
          <a:lstStyle/>
          <a:p>
            <a:r>
              <a:rPr lang="en-US" altLang="zh-CN" sz="3800" dirty="0">
                <a:solidFill>
                  <a:schemeClr val="accent5">
                    <a:lumMod val="75000"/>
                  </a:schemeClr>
                </a:solidFill>
              </a:rPr>
              <a:t>Pattern #1: Cross-cutting Layout Pattern</a:t>
            </a:r>
            <a:endParaRPr lang="en-US" sz="3800" dirty="0">
              <a:solidFill>
                <a:schemeClr val="accent5">
                  <a:lumMod val="75000"/>
                </a:schemeClr>
              </a:solidFill>
            </a:endParaRPr>
          </a:p>
        </p:txBody>
      </p:sp>
      <p:pic>
        <p:nvPicPr>
          <p:cNvPr id="16" name="Picture 15">
            <a:extLst>
              <a:ext uri="{FF2B5EF4-FFF2-40B4-BE49-F238E27FC236}">
                <a16:creationId xmlns:a16="http://schemas.microsoft.com/office/drawing/2014/main" id="{3CFA2AEA-96B1-2F4B-9323-CEBDC3AA6543}"/>
              </a:ext>
            </a:extLst>
          </p:cNvPr>
          <p:cNvPicPr>
            <a:picLocks noChangeAspect="1"/>
          </p:cNvPicPr>
          <p:nvPr/>
        </p:nvPicPr>
        <p:blipFill>
          <a:blip r:embed="rId3"/>
          <a:stretch>
            <a:fillRect/>
          </a:stretch>
        </p:blipFill>
        <p:spPr>
          <a:xfrm>
            <a:off x="5682343" y="3587558"/>
            <a:ext cx="1240925" cy="387350"/>
          </a:xfrm>
          <a:prstGeom prst="rect">
            <a:avLst/>
          </a:prstGeom>
        </p:spPr>
      </p:pic>
      <p:sp>
        <p:nvSpPr>
          <p:cNvPr id="14" name="Left-Right Arrow 13">
            <a:extLst>
              <a:ext uri="{FF2B5EF4-FFF2-40B4-BE49-F238E27FC236}">
                <a16:creationId xmlns:a16="http://schemas.microsoft.com/office/drawing/2014/main" id="{1E8E97E2-F52F-514A-A8CA-7D1A6F8866C7}"/>
              </a:ext>
            </a:extLst>
          </p:cNvPr>
          <p:cNvSpPr/>
          <p:nvPr/>
        </p:nvSpPr>
        <p:spPr>
          <a:xfrm>
            <a:off x="5567163" y="3570643"/>
            <a:ext cx="1172331" cy="387350"/>
          </a:xfrm>
          <a:prstGeom prst="leftRightArrow">
            <a:avLst/>
          </a:prstGeom>
          <a:solidFill>
            <a:schemeClr val="accent5">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highlight>
                <a:srgbClr val="008000"/>
              </a:highlight>
            </a:endParaRPr>
          </a:p>
        </p:txBody>
      </p:sp>
      <p:pic>
        <p:nvPicPr>
          <p:cNvPr id="38" name="Picture 37">
            <a:extLst>
              <a:ext uri="{FF2B5EF4-FFF2-40B4-BE49-F238E27FC236}">
                <a16:creationId xmlns:a16="http://schemas.microsoft.com/office/drawing/2014/main" id="{CA5E9B0F-9BCD-6642-BDCD-5FAFEF512CA7}"/>
              </a:ext>
            </a:extLst>
          </p:cNvPr>
          <p:cNvPicPr>
            <a:picLocks noChangeAspect="1"/>
          </p:cNvPicPr>
          <p:nvPr/>
        </p:nvPicPr>
        <p:blipFill>
          <a:blip r:embed="rId4"/>
          <a:stretch>
            <a:fillRect/>
          </a:stretch>
        </p:blipFill>
        <p:spPr>
          <a:xfrm>
            <a:off x="769731" y="1159109"/>
            <a:ext cx="4607746" cy="5299494"/>
          </a:xfrm>
          <a:prstGeom prst="rect">
            <a:avLst/>
          </a:prstGeom>
        </p:spPr>
      </p:pic>
      <p:pic>
        <p:nvPicPr>
          <p:cNvPr id="39" name="Picture 38">
            <a:extLst>
              <a:ext uri="{FF2B5EF4-FFF2-40B4-BE49-F238E27FC236}">
                <a16:creationId xmlns:a16="http://schemas.microsoft.com/office/drawing/2014/main" id="{B29B77EA-72E7-3A45-BDB4-A6172619BE2A}"/>
              </a:ext>
            </a:extLst>
          </p:cNvPr>
          <p:cNvPicPr>
            <a:picLocks noChangeAspect="1"/>
          </p:cNvPicPr>
          <p:nvPr/>
        </p:nvPicPr>
        <p:blipFill>
          <a:blip r:embed="rId5"/>
          <a:stretch>
            <a:fillRect/>
          </a:stretch>
        </p:blipFill>
        <p:spPr>
          <a:xfrm>
            <a:off x="7013564" y="2234884"/>
            <a:ext cx="4525790" cy="3058867"/>
          </a:xfrm>
          <a:prstGeom prst="rect">
            <a:avLst/>
          </a:prstGeom>
        </p:spPr>
      </p:pic>
      <p:sp>
        <p:nvSpPr>
          <p:cNvPr id="57" name="TextBox 56">
            <a:extLst>
              <a:ext uri="{FF2B5EF4-FFF2-40B4-BE49-F238E27FC236}">
                <a16:creationId xmlns:a16="http://schemas.microsoft.com/office/drawing/2014/main" id="{5729E090-5CE6-404A-94DC-8E97A8C279B5}"/>
              </a:ext>
            </a:extLst>
          </p:cNvPr>
          <p:cNvSpPr txBox="1"/>
          <p:nvPr/>
        </p:nvSpPr>
        <p:spPr>
          <a:xfrm>
            <a:off x="5682344" y="5383317"/>
            <a:ext cx="6061982" cy="1477328"/>
          </a:xfrm>
          <a:prstGeom prst="rect">
            <a:avLst/>
          </a:prstGeom>
          <a:noFill/>
        </p:spPr>
        <p:txBody>
          <a:bodyPr wrap="square" rtlCol="0">
            <a:spAutoFit/>
          </a:bodyPr>
          <a:lstStyle/>
          <a:p>
            <a:pPr algn="ctr"/>
            <a:r>
              <a:rPr lang="en-US" altLang="zh-CN" sz="3000" dirty="0">
                <a:latin typeface="Times New Roman" panose="02020603050405020304" pitchFamily="18" charset="0"/>
                <a:cs typeface="Times New Roman" panose="02020603050405020304" pitchFamily="18" charset="0"/>
              </a:rPr>
              <a:t>To</a:t>
            </a:r>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the</a:t>
            </a:r>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bottom</a:t>
            </a:r>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of</a:t>
            </a:r>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the</a:t>
            </a:r>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previous</a:t>
            </a:r>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button</a:t>
            </a:r>
            <a:r>
              <a:rPr lang="zh-CN" altLang="en-US" sz="3000" dirty="0">
                <a:latin typeface="Times New Roman" panose="02020603050405020304" pitchFamily="18" charset="0"/>
                <a:cs typeface="Times New Roman" panose="02020603050405020304" pitchFamily="18" charset="0"/>
              </a:rPr>
              <a:t> </a:t>
            </a:r>
            <a:endParaRPr lang="en-US" altLang="zh-CN" sz="3000" dirty="0">
              <a:latin typeface="Times New Roman" panose="02020603050405020304" pitchFamily="18" charset="0"/>
              <a:cs typeface="Times New Roman" panose="02020603050405020304" pitchFamily="18" charset="0"/>
            </a:endParaRPr>
          </a:p>
          <a:p>
            <a:pPr algn="ctr"/>
            <a:r>
              <a:rPr lang="en-US" altLang="zh-CN" sz="3000" dirty="0">
                <a:solidFill>
                  <a:srgbClr val="FF0000"/>
                </a:solidFill>
                <a:latin typeface="Times New Roman" panose="02020603050405020304" pitchFamily="18" charset="0"/>
                <a:cs typeface="Times New Roman" panose="02020603050405020304" pitchFamily="18" charset="0"/>
              </a:rPr>
              <a:t>OR</a:t>
            </a:r>
          </a:p>
          <a:p>
            <a:pPr algn="ctr"/>
            <a:r>
              <a:rPr lang="en-US" altLang="zh-CN" sz="3000" dirty="0">
                <a:latin typeface="Times New Roman" panose="02020603050405020304" pitchFamily="18" charset="0"/>
                <a:cs typeface="Times New Roman" panose="02020603050405020304" pitchFamily="18" charset="0"/>
              </a:rPr>
              <a:t>At</a:t>
            </a:r>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the</a:t>
            </a:r>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beginning</a:t>
            </a:r>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of</a:t>
            </a:r>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the</a:t>
            </a:r>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next</a:t>
            </a:r>
            <a:r>
              <a:rPr lang="zh-CN" altLang="en-US" sz="3000" dirty="0">
                <a:latin typeface="Times New Roman" panose="02020603050405020304" pitchFamily="18" charset="0"/>
                <a:cs typeface="Times New Roman" panose="02020603050405020304" pitchFamily="18" charset="0"/>
              </a:rPr>
              <a:t> </a:t>
            </a:r>
            <a:r>
              <a:rPr lang="en-US" altLang="zh-CN" sz="3000" dirty="0">
                <a:latin typeface="Times New Roman" panose="02020603050405020304" pitchFamily="18" charset="0"/>
                <a:cs typeface="Times New Roman" panose="02020603050405020304" pitchFamily="18" charset="0"/>
              </a:rPr>
              <a:t>column</a:t>
            </a:r>
            <a:endParaRPr lang="en-US" sz="30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6340A55-6667-CB42-8EC4-71E5FCE9F7A8}"/>
              </a:ext>
            </a:extLst>
          </p:cNvPr>
          <p:cNvSpPr/>
          <p:nvPr/>
        </p:nvSpPr>
        <p:spPr>
          <a:xfrm>
            <a:off x="822434" y="2002222"/>
            <a:ext cx="754117" cy="4382814"/>
          </a:xfrm>
          <a:prstGeom prst="rect">
            <a:avLst/>
          </a:prstGeom>
          <a:solidFill>
            <a:schemeClr val="accent5">
              <a:lumMod val="75000"/>
              <a:alpha val="0"/>
            </a:schemeClr>
          </a:solidFill>
          <a:ln w="1270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E14D804-6DEC-9642-A117-CE5A37F7573F}"/>
              </a:ext>
            </a:extLst>
          </p:cNvPr>
          <p:cNvSpPr/>
          <p:nvPr/>
        </p:nvSpPr>
        <p:spPr>
          <a:xfrm>
            <a:off x="7048958" y="3011214"/>
            <a:ext cx="1510397" cy="2282537"/>
          </a:xfrm>
          <a:prstGeom prst="rect">
            <a:avLst/>
          </a:prstGeom>
          <a:solidFill>
            <a:schemeClr val="accent5">
              <a:lumMod val="75000"/>
              <a:alpha val="0"/>
            </a:schemeClr>
          </a:solidFill>
          <a:ln w="1270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A279FE4-878E-D545-B05B-65CB2C3F45DF}"/>
              </a:ext>
            </a:extLst>
          </p:cNvPr>
          <p:cNvSpPr txBox="1"/>
          <p:nvPr/>
        </p:nvSpPr>
        <p:spPr>
          <a:xfrm>
            <a:off x="6366077" y="986559"/>
            <a:ext cx="5056192" cy="1015663"/>
          </a:xfrm>
          <a:prstGeom prst="rect">
            <a:avLst/>
          </a:prstGeom>
          <a:noFill/>
        </p:spPr>
        <p:txBody>
          <a:bodyPr wrap="none" rtlCol="0">
            <a:spAutoFit/>
          </a:bodyPr>
          <a:lstStyle/>
          <a:p>
            <a:r>
              <a:rPr lang="en-US" altLang="zh-CN" sz="3000" dirty="0">
                <a:solidFill>
                  <a:schemeClr val="accent6">
                    <a:lumMod val="75000"/>
                  </a:schemeClr>
                </a:solidFill>
              </a:rPr>
              <a:t>Size(top</a:t>
            </a:r>
            <a:r>
              <a:rPr lang="zh-CN" altLang="en-US" sz="3000" dirty="0">
                <a:solidFill>
                  <a:schemeClr val="accent6">
                    <a:lumMod val="75000"/>
                  </a:schemeClr>
                </a:solidFill>
              </a:rPr>
              <a:t> </a:t>
            </a:r>
            <a:r>
              <a:rPr lang="en-US" altLang="zh-CN" sz="3000" dirty="0">
                <a:solidFill>
                  <a:schemeClr val="accent6">
                    <a:lumMod val="75000"/>
                  </a:schemeClr>
                </a:solidFill>
              </a:rPr>
              <a:t>toolbar</a:t>
            </a:r>
            <a:r>
              <a:rPr lang="zh-CN" altLang="en-US" sz="3000" dirty="0">
                <a:solidFill>
                  <a:schemeClr val="accent6">
                    <a:lumMod val="75000"/>
                  </a:schemeClr>
                </a:solidFill>
              </a:rPr>
              <a:t> </a:t>
            </a:r>
            <a:r>
              <a:rPr lang="en-US" altLang="zh-CN" sz="3000" dirty="0">
                <a:solidFill>
                  <a:schemeClr val="accent6">
                    <a:lumMod val="75000"/>
                  </a:schemeClr>
                </a:solidFill>
              </a:rPr>
              <a:t>widgets)</a:t>
            </a:r>
            <a:r>
              <a:rPr lang="zh-CN" altLang="en-US" sz="3000" dirty="0">
                <a:solidFill>
                  <a:schemeClr val="accent6">
                    <a:lumMod val="75000"/>
                  </a:schemeClr>
                </a:solidFill>
              </a:rPr>
              <a:t> </a:t>
            </a:r>
            <a:endParaRPr lang="en-US" altLang="zh-CN" sz="3000" dirty="0">
              <a:solidFill>
                <a:schemeClr val="accent6">
                  <a:lumMod val="75000"/>
                </a:schemeClr>
              </a:solidFill>
            </a:endParaRPr>
          </a:p>
          <a:p>
            <a:r>
              <a:rPr lang="en-US" altLang="zh-CN" sz="3000" dirty="0">
                <a:solidFill>
                  <a:schemeClr val="accent6">
                    <a:lumMod val="75000"/>
                  </a:schemeClr>
                </a:solidFill>
              </a:rPr>
              <a:t>==</a:t>
            </a:r>
            <a:r>
              <a:rPr lang="zh-CN" altLang="en-US" sz="3000" dirty="0">
                <a:solidFill>
                  <a:schemeClr val="accent6">
                    <a:lumMod val="75000"/>
                  </a:schemeClr>
                </a:solidFill>
              </a:rPr>
              <a:t> </a:t>
            </a:r>
            <a:r>
              <a:rPr lang="en-US" altLang="zh-CN" sz="3000" dirty="0">
                <a:solidFill>
                  <a:schemeClr val="accent6">
                    <a:lumMod val="75000"/>
                  </a:schemeClr>
                </a:solidFill>
              </a:rPr>
              <a:t>Size(left</a:t>
            </a:r>
            <a:r>
              <a:rPr lang="zh-CN" altLang="en-US" sz="3000" dirty="0">
                <a:solidFill>
                  <a:schemeClr val="accent6">
                    <a:lumMod val="75000"/>
                  </a:schemeClr>
                </a:solidFill>
              </a:rPr>
              <a:t> </a:t>
            </a:r>
            <a:r>
              <a:rPr lang="en-US" altLang="zh-CN" sz="3000" dirty="0">
                <a:solidFill>
                  <a:schemeClr val="accent6">
                    <a:lumMod val="75000"/>
                  </a:schemeClr>
                </a:solidFill>
              </a:rPr>
              <a:t>toolbar</a:t>
            </a:r>
            <a:r>
              <a:rPr lang="zh-CN" altLang="en-US" sz="3000" dirty="0">
                <a:solidFill>
                  <a:schemeClr val="accent6">
                    <a:lumMod val="75000"/>
                  </a:schemeClr>
                </a:solidFill>
              </a:rPr>
              <a:t> </a:t>
            </a:r>
            <a:r>
              <a:rPr lang="en-US" altLang="zh-CN" sz="3000" dirty="0">
                <a:solidFill>
                  <a:schemeClr val="accent6">
                    <a:lumMod val="75000"/>
                  </a:schemeClr>
                </a:solidFill>
              </a:rPr>
              <a:t>widgets)</a:t>
            </a:r>
            <a:endParaRPr lang="en-US" sz="3000" dirty="0">
              <a:solidFill>
                <a:schemeClr val="accent6">
                  <a:lumMod val="75000"/>
                </a:schemeClr>
              </a:solidFill>
            </a:endParaRPr>
          </a:p>
        </p:txBody>
      </p:sp>
    </p:spTree>
    <p:extLst>
      <p:ext uri="{BB962C8B-B14F-4D97-AF65-F5344CB8AC3E}">
        <p14:creationId xmlns:p14="http://schemas.microsoft.com/office/powerpoint/2010/main" val="425967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ACA53E-20E5-B14E-98A8-C5935B8DDD72}"/>
              </a:ext>
            </a:extLst>
          </p:cNvPr>
          <p:cNvSpPr/>
          <p:nvPr/>
        </p:nvSpPr>
        <p:spPr>
          <a:xfrm>
            <a:off x="3048000" y="2551837"/>
            <a:ext cx="6096000" cy="646331"/>
          </a:xfrm>
          <a:prstGeom prst="rect">
            <a:avLst/>
          </a:prstGeom>
        </p:spPr>
        <p:txBody>
          <a:bodyPr>
            <a:spAutoFit/>
          </a:bodyPr>
          <a:lstStyle/>
          <a:p>
            <a:endParaRPr lang="en-US">
              <a:solidFill>
                <a:srgbClr val="000000"/>
              </a:solidFill>
              <a:latin typeface="Helvetica" pitchFamily="2" charset="0"/>
            </a:endParaRPr>
          </a:p>
          <a:p>
            <a:endParaRPr lang="en-US">
              <a:solidFill>
                <a:srgbClr val="000000"/>
              </a:solidFill>
              <a:latin typeface="Helvetica" pitchFamily="2" charset="0"/>
            </a:endParaRPr>
          </a:p>
        </p:txBody>
      </p:sp>
      <p:sp>
        <p:nvSpPr>
          <p:cNvPr id="8" name="TextBox 7">
            <a:extLst>
              <a:ext uri="{FF2B5EF4-FFF2-40B4-BE49-F238E27FC236}">
                <a16:creationId xmlns:a16="http://schemas.microsoft.com/office/drawing/2014/main" id="{BD9FE02D-4334-834E-9294-0E999FF8239C}"/>
              </a:ext>
            </a:extLst>
          </p:cNvPr>
          <p:cNvSpPr txBox="1"/>
          <p:nvPr/>
        </p:nvSpPr>
        <p:spPr>
          <a:xfrm>
            <a:off x="273737" y="866388"/>
            <a:ext cx="10515600" cy="5247590"/>
          </a:xfrm>
          <a:prstGeom prst="rect">
            <a:avLst/>
          </a:prstGeom>
          <a:noFill/>
        </p:spPr>
        <p:txBody>
          <a:bodyPr wrap="square" rtlCol="0">
            <a:spAutoFit/>
          </a:bodyPr>
          <a:lstStyle/>
          <a:p>
            <a:pPr marL="342900" indent="-342900">
              <a:buFont typeface="Arial" panose="020B0604020202020204" pitchFamily="34" charset="0"/>
              <a:buChar char="•"/>
            </a:pPr>
            <a:r>
              <a:rPr lang="en-US" sz="4000" dirty="0"/>
              <a:t>ORC Layout: </a:t>
            </a:r>
          </a:p>
          <a:p>
            <a:pPr marL="800100" lvl="1" indent="-342900">
              <a:buFont typeface="Arial" panose="020B0604020202020204" pitchFamily="34" charset="0"/>
              <a:buChar char="•"/>
            </a:pPr>
            <a:r>
              <a:rPr lang="en-US" sz="3500" dirty="0"/>
              <a:t>OR-constraints</a:t>
            </a:r>
          </a:p>
          <a:p>
            <a:pPr marL="800100" lvl="1" indent="-342900">
              <a:buFont typeface="Arial" panose="020B0604020202020204" pitchFamily="34" charset="0"/>
              <a:buChar char="•"/>
            </a:pPr>
            <a:r>
              <a:rPr lang="en-US" sz="3500" dirty="0"/>
              <a:t>To unify flow layouts &amp; constraint-based layouts</a:t>
            </a:r>
          </a:p>
          <a:p>
            <a:pPr marL="800100" lvl="1" indent="-342900">
              <a:buFont typeface="Arial" panose="020B0604020202020204" pitchFamily="34" charset="0"/>
              <a:buChar char="•"/>
            </a:pPr>
            <a:endParaRPr lang="en-US" sz="3500" dirty="0"/>
          </a:p>
          <a:p>
            <a:pPr lvl="1"/>
            <a:endParaRPr lang="en-US" sz="3500" dirty="0"/>
          </a:p>
          <a:p>
            <a:pPr marL="342900" indent="-342900">
              <a:buFont typeface="Arial" panose="020B0604020202020204" pitchFamily="34" charset="0"/>
              <a:buChar char="•"/>
            </a:pPr>
            <a:r>
              <a:rPr lang="en-US" sz="4000" dirty="0"/>
              <a:t>Limitation: </a:t>
            </a:r>
          </a:p>
          <a:p>
            <a:pPr marL="800100" lvl="1" indent="-342900">
              <a:buFont typeface="Arial" panose="020B0604020202020204" pitchFamily="34" charset="0"/>
              <a:buChar char="•"/>
            </a:pPr>
            <a:r>
              <a:rPr lang="en-US" sz="3500" dirty="0"/>
              <a:t>Time!</a:t>
            </a:r>
          </a:p>
          <a:p>
            <a:pPr lvl="1"/>
            <a:endParaRPr lang="en-US" sz="4000" dirty="0"/>
          </a:p>
          <a:p>
            <a:endParaRPr lang="en-US" sz="4000" dirty="0"/>
          </a:p>
        </p:txBody>
      </p:sp>
      <p:graphicFrame>
        <p:nvGraphicFramePr>
          <p:cNvPr id="9" name="Chart 8">
            <a:extLst>
              <a:ext uri="{FF2B5EF4-FFF2-40B4-BE49-F238E27FC236}">
                <a16:creationId xmlns:a16="http://schemas.microsoft.com/office/drawing/2014/main" id="{92C01FAB-53BA-3846-AD39-92FDD00AFC27}"/>
              </a:ext>
            </a:extLst>
          </p:cNvPr>
          <p:cNvGraphicFramePr/>
          <p:nvPr>
            <p:extLst>
              <p:ext uri="{D42A27DB-BD31-4B8C-83A1-F6EECF244321}">
                <p14:modId xmlns:p14="http://schemas.microsoft.com/office/powerpoint/2010/main" val="1576489871"/>
              </p:ext>
            </p:extLst>
          </p:nvPr>
        </p:nvGraphicFramePr>
        <p:xfrm>
          <a:off x="6438900" y="2915335"/>
          <a:ext cx="4711699" cy="344619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69BEC7A4-9B43-BB4C-895F-4500105A2B86}"/>
              </a:ext>
            </a:extLst>
          </p:cNvPr>
          <p:cNvSpPr>
            <a:spLocks noGrp="1"/>
          </p:cNvSpPr>
          <p:nvPr>
            <p:ph type="title"/>
          </p:nvPr>
        </p:nvSpPr>
        <p:spPr/>
        <p:txBody>
          <a:bodyPr/>
          <a:lstStyle/>
          <a:p>
            <a:r>
              <a:rPr lang="en-US" altLang="zh-CN" dirty="0"/>
              <a:t>Conclusion and Limitation</a:t>
            </a:r>
            <a:endParaRPr lang="en-US" dirty="0"/>
          </a:p>
        </p:txBody>
      </p:sp>
    </p:spTree>
    <p:extLst>
      <p:ext uri="{BB962C8B-B14F-4D97-AF65-F5344CB8AC3E}">
        <p14:creationId xmlns:p14="http://schemas.microsoft.com/office/powerpoint/2010/main" val="490115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5E52E9-1B28-884B-9D31-AD65802B8866}"/>
              </a:ext>
            </a:extLst>
          </p:cNvPr>
          <p:cNvSpPr/>
          <p:nvPr/>
        </p:nvSpPr>
        <p:spPr>
          <a:xfrm>
            <a:off x="1003450" y="6148304"/>
            <a:ext cx="10683240" cy="630942"/>
          </a:xfrm>
          <a:prstGeom prst="rect">
            <a:avLst/>
          </a:prstGeom>
        </p:spPr>
        <p:txBody>
          <a:bodyPr wrap="square">
            <a:spAutoFit/>
          </a:bodyPr>
          <a:lstStyle/>
          <a:p>
            <a:r>
              <a:rPr lang="en-US" altLang="zh-CN" sz="3500" b="1" dirty="0">
                <a:solidFill>
                  <a:schemeClr val="accent6">
                    <a:lumMod val="75000"/>
                  </a:schemeClr>
                </a:solidFill>
                <a:latin typeface="Times New Roman" panose="02020603050405020304" pitchFamily="18" charset="0"/>
                <a:cs typeface="Times New Roman" panose="02020603050405020304" pitchFamily="18" charset="0"/>
              </a:rPr>
              <a:t>Limitation: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cannot</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restrict positions</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and</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relative</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sizes</a:t>
            </a:r>
            <a:endParaRPr lang="en-US" sz="35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E359503B-EA42-E441-9559-6C2F5649653A}"/>
              </a:ext>
            </a:extLst>
          </p:cNvPr>
          <p:cNvSpPr>
            <a:spLocks noGrp="1"/>
          </p:cNvSpPr>
          <p:nvPr>
            <p:ph type="title"/>
          </p:nvPr>
        </p:nvSpPr>
        <p:spPr/>
        <p:txBody>
          <a:bodyPr/>
          <a:lstStyle/>
          <a:p>
            <a:r>
              <a:rPr lang="en-US" altLang="zh-CN" dirty="0">
                <a:solidFill>
                  <a:schemeClr val="accent5">
                    <a:lumMod val="75000"/>
                  </a:schemeClr>
                </a:solidFill>
                <a:latin typeface="Times New Roman" panose="02020603050405020304" pitchFamily="18" charset="0"/>
                <a:cs typeface="Times New Roman" panose="02020603050405020304" pitchFamily="18" charset="0"/>
              </a:rPr>
              <a:t>Flow</a:t>
            </a:r>
            <a:r>
              <a:rPr lang="en-CA" altLang="zh-CN" dirty="0">
                <a:solidFill>
                  <a:schemeClr val="accent5">
                    <a:lumMod val="75000"/>
                  </a:schemeClr>
                </a:solidFill>
                <a:latin typeface="Times New Roman" panose="02020603050405020304" pitchFamily="18" charset="0"/>
                <a:cs typeface="Times New Roman" panose="02020603050405020304" pitchFamily="18" charset="0"/>
              </a:rPr>
              <a:t> L</a:t>
            </a:r>
            <a:r>
              <a:rPr lang="en-CA" altLang="zh-CN" dirty="0">
                <a:solidFill>
                  <a:schemeClr val="accent5">
                    <a:lumMod val="75000"/>
                  </a:schemeClr>
                </a:solidFill>
                <a:latin typeface="Times New Roman" panose="02020603050405020304" pitchFamily="18" charset="0"/>
              </a:rPr>
              <a:t>ayout</a:t>
            </a:r>
            <a:endParaRPr lang="en-US" dirty="0">
              <a:solidFill>
                <a:schemeClr val="accent5">
                  <a:lumMod val="75000"/>
                </a:schemeClr>
              </a:solidFill>
            </a:endParaRPr>
          </a:p>
        </p:txBody>
      </p:sp>
      <p:pic>
        <p:nvPicPr>
          <p:cNvPr id="3" name="BBC">
            <a:hlinkClick r:id="" action="ppaction://media"/>
            <a:extLst>
              <a:ext uri="{FF2B5EF4-FFF2-40B4-BE49-F238E27FC236}">
                <a16:creationId xmlns:a16="http://schemas.microsoft.com/office/drawing/2014/main" id="{C7E0C5A7-844C-174D-8CFD-89DA1A3292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82016" y="761999"/>
            <a:ext cx="9176964" cy="5401619"/>
          </a:xfrm>
          <a:prstGeom prst="rect">
            <a:avLst/>
          </a:prstGeom>
        </p:spPr>
      </p:pic>
      <p:sp>
        <p:nvSpPr>
          <p:cNvPr id="4" name="TextBox 3">
            <a:extLst>
              <a:ext uri="{FF2B5EF4-FFF2-40B4-BE49-F238E27FC236}">
                <a16:creationId xmlns:a16="http://schemas.microsoft.com/office/drawing/2014/main" id="{CA21CC07-304E-F04C-9777-4706162AF004}"/>
              </a:ext>
            </a:extLst>
          </p:cNvPr>
          <p:cNvSpPr txBox="1"/>
          <p:nvPr/>
        </p:nvSpPr>
        <p:spPr>
          <a:xfrm>
            <a:off x="336754" y="1181100"/>
            <a:ext cx="1808508" cy="523220"/>
          </a:xfrm>
          <a:prstGeom prst="rect">
            <a:avLst/>
          </a:prstGeom>
          <a:noFill/>
        </p:spPr>
        <p:txBody>
          <a:bodyPr wrap="none" rtlCol="0">
            <a:spAutoFit/>
          </a:bodyPr>
          <a:lstStyle/>
          <a:p>
            <a:r>
              <a:rPr lang="en-US" sz="2800" dirty="0">
                <a:latin typeface="Times" pitchFamily="2" charset="0"/>
              </a:rPr>
              <a:t>BBC News</a:t>
            </a:r>
          </a:p>
        </p:txBody>
      </p:sp>
    </p:spTree>
    <p:extLst>
      <p:ext uri="{BB962C8B-B14F-4D97-AF65-F5344CB8AC3E}">
        <p14:creationId xmlns:p14="http://schemas.microsoft.com/office/powerpoint/2010/main" val="105984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2000"/>
                                  </p:stCondLst>
                                  <p:childTnLst>
                                    <p:cmd type="call" cmd="playFrom(0.0)">
                                      <p:cBhvr>
                                        <p:cTn id="6" dur="123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D6AAC-F174-6943-B992-DEB34882286A}"/>
              </a:ext>
            </a:extLst>
          </p:cNvPr>
          <p:cNvSpPr>
            <a:spLocks noGrp="1"/>
          </p:cNvSpPr>
          <p:nvPr>
            <p:ph type="title"/>
          </p:nvPr>
        </p:nvSpPr>
        <p:spPr/>
        <p:txBody>
          <a:bodyPr>
            <a:noAutofit/>
          </a:bodyPr>
          <a:lstStyle/>
          <a:p>
            <a:r>
              <a:rPr lang="en-US" altLang="zh-CN" dirty="0">
                <a:solidFill>
                  <a:schemeClr val="accent5">
                    <a:lumMod val="75000"/>
                  </a:schemeClr>
                </a:solidFill>
                <a:latin typeface="Times New Roman" panose="02020603050405020304" pitchFamily="18" charset="0"/>
                <a:cs typeface="Times New Roman" panose="02020603050405020304" pitchFamily="18" charset="0"/>
              </a:rPr>
              <a:t>Constraint-based</a:t>
            </a:r>
            <a:r>
              <a:rPr lang="en-CA" altLang="zh-CN" dirty="0">
                <a:solidFill>
                  <a:schemeClr val="accent5">
                    <a:lumMod val="75000"/>
                  </a:schemeClr>
                </a:solidFill>
                <a:latin typeface="Times New Roman" panose="02020603050405020304" pitchFamily="18" charset="0"/>
              </a:rPr>
              <a:t> Layout</a:t>
            </a:r>
            <a:endParaRPr lang="en-US" dirty="0">
              <a:solidFill>
                <a:schemeClr val="accent5">
                  <a:lumMod val="75000"/>
                </a:schemeClr>
              </a:solidFill>
            </a:endParaRPr>
          </a:p>
        </p:txBody>
      </p:sp>
      <p:grpSp>
        <p:nvGrpSpPr>
          <p:cNvPr id="18" name="Group 17">
            <a:extLst>
              <a:ext uri="{FF2B5EF4-FFF2-40B4-BE49-F238E27FC236}">
                <a16:creationId xmlns:a16="http://schemas.microsoft.com/office/drawing/2014/main" id="{42DE3DF8-80D9-5146-BC78-DA6271E76952}"/>
              </a:ext>
            </a:extLst>
          </p:cNvPr>
          <p:cNvGrpSpPr/>
          <p:nvPr/>
        </p:nvGrpSpPr>
        <p:grpSpPr>
          <a:xfrm>
            <a:off x="112647" y="988143"/>
            <a:ext cx="8580528" cy="5698695"/>
            <a:chOff x="527567" y="975452"/>
            <a:chExt cx="6321769" cy="3772394"/>
          </a:xfrm>
        </p:grpSpPr>
        <p:grpSp>
          <p:nvGrpSpPr>
            <p:cNvPr id="6" name="Group 5">
              <a:extLst>
                <a:ext uri="{FF2B5EF4-FFF2-40B4-BE49-F238E27FC236}">
                  <a16:creationId xmlns:a16="http://schemas.microsoft.com/office/drawing/2014/main" id="{6683898A-727C-E84F-8A35-220D24A7FDEE}"/>
                </a:ext>
              </a:extLst>
            </p:cNvPr>
            <p:cNvGrpSpPr/>
            <p:nvPr/>
          </p:nvGrpSpPr>
          <p:grpSpPr>
            <a:xfrm>
              <a:off x="527567" y="975452"/>
              <a:ext cx="5783739" cy="3772394"/>
              <a:chOff x="527567" y="975452"/>
              <a:chExt cx="5783739" cy="3772394"/>
            </a:xfrm>
          </p:grpSpPr>
          <p:pic>
            <p:nvPicPr>
              <p:cNvPr id="8" name="Picture 7">
                <a:extLst>
                  <a:ext uri="{FF2B5EF4-FFF2-40B4-BE49-F238E27FC236}">
                    <a16:creationId xmlns:a16="http://schemas.microsoft.com/office/drawing/2014/main" id="{092D1C95-45AA-0A46-8246-2BDC76E51EEC}"/>
                  </a:ext>
                </a:extLst>
              </p:cNvPr>
              <p:cNvPicPr>
                <a:picLocks noChangeAspect="1"/>
              </p:cNvPicPr>
              <p:nvPr/>
            </p:nvPicPr>
            <p:blipFill>
              <a:blip r:embed="rId3"/>
              <a:stretch>
                <a:fillRect/>
              </a:stretch>
            </p:blipFill>
            <p:spPr>
              <a:xfrm>
                <a:off x="527567" y="975452"/>
                <a:ext cx="5783739" cy="3596547"/>
              </a:xfrm>
              <a:prstGeom prst="rect">
                <a:avLst/>
              </a:prstGeom>
            </p:spPr>
          </p:pic>
          <p:pic>
            <p:nvPicPr>
              <p:cNvPr id="3" name="Picture 2">
                <a:extLst>
                  <a:ext uri="{FF2B5EF4-FFF2-40B4-BE49-F238E27FC236}">
                    <a16:creationId xmlns:a16="http://schemas.microsoft.com/office/drawing/2014/main" id="{EFCD27F0-DB5C-9842-8889-3D0498FB68D8}"/>
                  </a:ext>
                </a:extLst>
              </p:cNvPr>
              <p:cNvPicPr>
                <a:picLocks noChangeAspect="1"/>
              </p:cNvPicPr>
              <p:nvPr/>
            </p:nvPicPr>
            <p:blipFill>
              <a:blip r:embed="rId4"/>
              <a:stretch>
                <a:fillRect/>
              </a:stretch>
            </p:blipFill>
            <p:spPr>
              <a:xfrm>
                <a:off x="2249846" y="3630246"/>
                <a:ext cx="3457992" cy="1117600"/>
              </a:xfrm>
              <a:prstGeom prst="rect">
                <a:avLst/>
              </a:prstGeom>
            </p:spPr>
          </p:pic>
          <p:pic>
            <p:nvPicPr>
              <p:cNvPr id="7" name="Picture 6">
                <a:extLst>
                  <a:ext uri="{FF2B5EF4-FFF2-40B4-BE49-F238E27FC236}">
                    <a16:creationId xmlns:a16="http://schemas.microsoft.com/office/drawing/2014/main" id="{3BBA903B-DC3D-8D44-B46A-D355EDCCB056}"/>
                  </a:ext>
                </a:extLst>
              </p:cNvPr>
              <p:cNvPicPr>
                <a:picLocks noChangeAspect="1"/>
              </p:cNvPicPr>
              <p:nvPr/>
            </p:nvPicPr>
            <p:blipFill>
              <a:blip r:embed="rId4"/>
              <a:stretch>
                <a:fillRect/>
              </a:stretch>
            </p:blipFill>
            <p:spPr>
              <a:xfrm>
                <a:off x="2744522" y="2073247"/>
                <a:ext cx="2202233" cy="711747"/>
              </a:xfrm>
              <a:prstGeom prst="rect">
                <a:avLst/>
              </a:prstGeom>
            </p:spPr>
          </p:pic>
        </p:grpSp>
        <p:pic>
          <p:nvPicPr>
            <p:cNvPr id="11" name="Picture 10">
              <a:extLst>
                <a:ext uri="{FF2B5EF4-FFF2-40B4-BE49-F238E27FC236}">
                  <a16:creationId xmlns:a16="http://schemas.microsoft.com/office/drawing/2014/main" id="{482592E6-2B3F-584C-AE9A-3341CED17DC4}"/>
                </a:ext>
              </a:extLst>
            </p:cNvPr>
            <p:cNvPicPr>
              <a:picLocks noChangeAspect="1"/>
            </p:cNvPicPr>
            <p:nvPr/>
          </p:nvPicPr>
          <p:blipFill>
            <a:blip r:embed="rId5"/>
            <a:stretch>
              <a:fillRect/>
            </a:stretch>
          </p:blipFill>
          <p:spPr>
            <a:xfrm>
              <a:off x="2744521" y="1543831"/>
              <a:ext cx="4104815" cy="1939947"/>
            </a:xfrm>
            <a:prstGeom prst="rect">
              <a:avLst/>
            </a:prstGeom>
          </p:spPr>
        </p:pic>
      </p:grpSp>
      <p:sp>
        <p:nvSpPr>
          <p:cNvPr id="5" name="Rectangle 4">
            <a:extLst>
              <a:ext uri="{FF2B5EF4-FFF2-40B4-BE49-F238E27FC236}">
                <a16:creationId xmlns:a16="http://schemas.microsoft.com/office/drawing/2014/main" id="{DC5E52E9-1B28-884B-9D31-AD65802B8866}"/>
              </a:ext>
            </a:extLst>
          </p:cNvPr>
          <p:cNvSpPr/>
          <p:nvPr/>
        </p:nvSpPr>
        <p:spPr>
          <a:xfrm>
            <a:off x="3005774" y="4571778"/>
            <a:ext cx="8722555" cy="1169551"/>
          </a:xfrm>
          <a:prstGeom prst="rect">
            <a:avLst/>
          </a:prstGeom>
        </p:spPr>
        <p:txBody>
          <a:bodyPr wrap="square">
            <a:spAutoFit/>
          </a:bodyPr>
          <a:lstStyle/>
          <a:p>
            <a:r>
              <a:rPr lang="en-US" altLang="zh-CN" sz="3500" b="1" dirty="0">
                <a:solidFill>
                  <a:schemeClr val="accent6">
                    <a:lumMod val="75000"/>
                  </a:schemeClr>
                </a:solidFill>
                <a:latin typeface="Times New Roman" panose="02020603050405020304" pitchFamily="18" charset="0"/>
                <a:cs typeface="Times New Roman" panose="02020603050405020304" pitchFamily="18" charset="0"/>
              </a:rPr>
              <a:t>Limitations:</a:t>
            </a:r>
            <a:endParaRPr lang="en-US" sz="3500" b="1" dirty="0">
              <a:solidFill>
                <a:schemeClr val="accent6">
                  <a:lumMod val="75000"/>
                </a:schemeClr>
              </a:solidFill>
              <a:latin typeface="Times New Roman" panose="02020603050405020304" pitchFamily="18" charset="0"/>
              <a:cs typeface="Times New Roman" panose="02020603050405020304" pitchFamily="18" charset="0"/>
            </a:endParaRPr>
          </a:p>
          <a:p>
            <a:pPr marL="514350" indent="-514350">
              <a:buAutoNum type="arabicPeriod"/>
            </a:pP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W</a:t>
            </a:r>
            <a:r>
              <a:rPr lang="en-US" sz="3500" dirty="0">
                <a:solidFill>
                  <a:schemeClr val="accent6">
                    <a:lumMod val="75000"/>
                  </a:schemeClr>
                </a:solidFill>
                <a:latin typeface="Times New Roman" panose="02020603050405020304" pitchFamily="18" charset="0"/>
                <a:cs typeface="Times New Roman" panose="02020603050405020304" pitchFamily="18" charset="0"/>
              </a:rPr>
              <a:t>idgets </a:t>
            </a:r>
            <a:r>
              <a:rPr lang="en-CA" altLang="zh-CN" sz="3500" dirty="0">
                <a:solidFill>
                  <a:schemeClr val="accent6">
                    <a:lumMod val="75000"/>
                  </a:schemeClr>
                </a:solidFill>
                <a:latin typeface="Times New Roman" panose="02020603050405020304" pitchFamily="18" charset="0"/>
                <a:cs typeface="Times New Roman" panose="02020603050405020304" pitchFamily="18" charset="0"/>
              </a:rPr>
              <a:t>cannot move relative to other ones</a:t>
            </a:r>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BCD1CCD5-E3FF-5347-A976-C26E7AD75D93}"/>
              </a:ext>
            </a:extLst>
          </p:cNvPr>
          <p:cNvSpPr txBox="1"/>
          <p:nvPr/>
        </p:nvSpPr>
        <p:spPr>
          <a:xfrm>
            <a:off x="3580445" y="2203415"/>
            <a:ext cx="1736373" cy="553998"/>
          </a:xfrm>
          <a:prstGeom prst="rect">
            <a:avLst/>
          </a:prstGeom>
          <a:noFill/>
        </p:spPr>
        <p:txBody>
          <a:bodyPr wrap="none" rtlCol="0">
            <a:spAutoFit/>
          </a:bodyPr>
          <a:lstStyle/>
          <a:p>
            <a:r>
              <a:rPr lang="en-US" altLang="zh-CN" sz="3000" dirty="0">
                <a:solidFill>
                  <a:srgbClr val="FF0000"/>
                </a:solidFill>
                <a:latin typeface="Times New Roman" panose="02020603050405020304" pitchFamily="18" charset="0"/>
                <a:cs typeface="Times New Roman" panose="02020603050405020304" pitchFamily="18" charset="0"/>
              </a:rPr>
              <a:t>Same</a:t>
            </a:r>
            <a:r>
              <a:rPr lang="zh-CN" altLang="en-US" sz="3000" dirty="0">
                <a:solidFill>
                  <a:srgbClr val="FF0000"/>
                </a:solidFill>
                <a:latin typeface="Times New Roman" panose="02020603050405020304" pitchFamily="18" charset="0"/>
                <a:cs typeface="Times New Roman" panose="02020603050405020304" pitchFamily="18" charset="0"/>
              </a:rPr>
              <a:t> </a:t>
            </a:r>
            <a:r>
              <a:rPr lang="en-US" altLang="zh-CN" sz="3000" dirty="0">
                <a:solidFill>
                  <a:srgbClr val="FF0000"/>
                </a:solidFill>
                <a:latin typeface="Times New Roman" panose="02020603050405020304" pitchFamily="18" charset="0"/>
                <a:cs typeface="Times New Roman" panose="02020603050405020304" pitchFamily="18" charset="0"/>
              </a:rPr>
              <a:t>size</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F80B7F4-E86C-C241-9FC4-CF116C22EE60}"/>
              </a:ext>
            </a:extLst>
          </p:cNvPr>
          <p:cNvSpPr txBox="1"/>
          <p:nvPr/>
        </p:nvSpPr>
        <p:spPr>
          <a:xfrm>
            <a:off x="2459158" y="3093346"/>
            <a:ext cx="3724096" cy="1015663"/>
          </a:xfrm>
          <a:prstGeom prst="rect">
            <a:avLst/>
          </a:prstGeom>
          <a:noFill/>
        </p:spPr>
        <p:txBody>
          <a:bodyPr wrap="none" rtlCol="0">
            <a:spAutoFit/>
          </a:bodyPr>
          <a:lstStyle/>
          <a:p>
            <a:r>
              <a:rPr lang="en-US" altLang="zh-CN" sz="3000" dirty="0">
                <a:solidFill>
                  <a:srgbClr val="0070C0"/>
                </a:solidFill>
                <a:latin typeface="Times New Roman" panose="02020603050405020304" pitchFamily="18" charset="0"/>
                <a:cs typeface="Times New Roman" panose="02020603050405020304" pitchFamily="18" charset="0"/>
              </a:rPr>
              <a:t>Same</a:t>
            </a:r>
            <a:r>
              <a:rPr lang="zh-CN" altLang="en-US" sz="3000" dirty="0">
                <a:solidFill>
                  <a:srgbClr val="0070C0"/>
                </a:solidFill>
                <a:latin typeface="Times New Roman" panose="02020603050405020304" pitchFamily="18" charset="0"/>
                <a:cs typeface="Times New Roman" panose="02020603050405020304" pitchFamily="18" charset="0"/>
              </a:rPr>
              <a:t> </a:t>
            </a:r>
            <a:r>
              <a:rPr lang="en-US" altLang="zh-CN" sz="3000" dirty="0">
                <a:solidFill>
                  <a:srgbClr val="0070C0"/>
                </a:solidFill>
                <a:latin typeface="Times New Roman" panose="02020603050405020304" pitchFamily="18" charset="0"/>
                <a:cs typeface="Times New Roman" panose="02020603050405020304" pitchFamily="18" charset="0"/>
              </a:rPr>
              <a:t>height</a:t>
            </a:r>
            <a:r>
              <a:rPr lang="zh-CN" altLang="en-US" sz="3000" dirty="0">
                <a:solidFill>
                  <a:srgbClr val="0070C0"/>
                </a:solidFill>
                <a:latin typeface="Times New Roman" panose="02020603050405020304" pitchFamily="18" charset="0"/>
                <a:cs typeface="Times New Roman" panose="02020603050405020304" pitchFamily="18" charset="0"/>
              </a:rPr>
              <a:t> </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as</a:t>
            </a:r>
            <a:r>
              <a:rPr lang="zh-CN" altLang="en-US"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000" dirty="0">
                <a:solidFill>
                  <a:srgbClr val="FF0000"/>
                </a:solidFill>
                <a:latin typeface="Times New Roman" panose="02020603050405020304" pitchFamily="18" charset="0"/>
                <a:cs typeface="Times New Roman" panose="02020603050405020304" pitchFamily="18" charset="0"/>
              </a:rPr>
              <a:t>above</a:t>
            </a:r>
          </a:p>
          <a:p>
            <a:r>
              <a:rPr lang="en-US" altLang="zh-CN" sz="3000" dirty="0">
                <a:solidFill>
                  <a:srgbClr val="0070C0"/>
                </a:solidFill>
                <a:latin typeface="Times New Roman" panose="02020603050405020304" pitchFamily="18" charset="0"/>
                <a:cs typeface="Times New Roman" panose="02020603050405020304" pitchFamily="18" charset="0"/>
              </a:rPr>
              <a:t>Double</a:t>
            </a:r>
            <a:r>
              <a:rPr lang="zh-CN" altLang="en-US" sz="3000" dirty="0">
                <a:solidFill>
                  <a:srgbClr val="0070C0"/>
                </a:solidFill>
                <a:latin typeface="Times New Roman" panose="02020603050405020304" pitchFamily="18" charset="0"/>
                <a:cs typeface="Times New Roman" panose="02020603050405020304" pitchFamily="18" charset="0"/>
              </a:rPr>
              <a:t> </a:t>
            </a:r>
            <a:r>
              <a:rPr lang="en-US" altLang="zh-CN" sz="3000" dirty="0">
                <a:solidFill>
                  <a:srgbClr val="0070C0"/>
                </a:solidFill>
                <a:latin typeface="Times New Roman" panose="02020603050405020304" pitchFamily="18" charset="0"/>
                <a:cs typeface="Times New Roman" panose="02020603050405020304" pitchFamily="18" charset="0"/>
              </a:rPr>
              <a:t>width</a:t>
            </a:r>
            <a:r>
              <a:rPr lang="zh-CN" altLang="en-US" sz="3000" dirty="0">
                <a:solidFill>
                  <a:srgbClr val="0070C0"/>
                </a:solidFill>
                <a:latin typeface="Times New Roman" panose="02020603050405020304" pitchFamily="18" charset="0"/>
                <a:cs typeface="Times New Roman" panose="02020603050405020304" pitchFamily="18" charset="0"/>
              </a:rPr>
              <a:t> </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as</a:t>
            </a:r>
            <a:r>
              <a:rPr lang="zh-CN" altLang="en-US"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000" dirty="0">
                <a:solidFill>
                  <a:srgbClr val="FF0000"/>
                </a:solidFill>
                <a:latin typeface="Times New Roman" panose="02020603050405020304" pitchFamily="18" charset="0"/>
                <a:cs typeface="Times New Roman" panose="02020603050405020304" pitchFamily="18" charset="0"/>
              </a:rPr>
              <a:t>above</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6D2E228-A8C8-0340-9FE3-40432903043C}"/>
              </a:ext>
            </a:extLst>
          </p:cNvPr>
          <p:cNvSpPr txBox="1"/>
          <p:nvPr/>
        </p:nvSpPr>
        <p:spPr>
          <a:xfrm>
            <a:off x="7012003" y="2210313"/>
            <a:ext cx="5285421" cy="553998"/>
          </a:xfrm>
          <a:prstGeom prst="rect">
            <a:avLst/>
          </a:prstGeom>
          <a:noFill/>
        </p:spPr>
        <p:txBody>
          <a:bodyPr wrap="none" rtlCol="0">
            <a:spAutoFit/>
          </a:bodyPr>
          <a:lstStyle/>
          <a:p>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Size(</a:t>
            </a:r>
            <a:r>
              <a:rPr lang="en-US" altLang="zh-CN" sz="3000" dirty="0">
                <a:solidFill>
                  <a:srgbClr val="FF0000"/>
                </a:solidFill>
                <a:latin typeface="Times New Roman" panose="02020603050405020304" pitchFamily="18" charset="0"/>
                <a:cs typeface="Times New Roman" panose="02020603050405020304" pitchFamily="18" charset="0"/>
              </a:rPr>
              <a:t>Red1</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a:t>
            </a:r>
            <a:r>
              <a:rPr lang="zh-CN" altLang="en-US"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a:t>
            </a:r>
            <a:r>
              <a:rPr lang="zh-CN" altLang="en-US"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Size(</a:t>
            </a:r>
            <a:r>
              <a:rPr lang="en-US" altLang="zh-CN" sz="3000" dirty="0">
                <a:solidFill>
                  <a:srgbClr val="FF0000"/>
                </a:solidFill>
                <a:latin typeface="Times New Roman" panose="02020603050405020304" pitchFamily="18" charset="0"/>
                <a:cs typeface="Times New Roman" panose="02020603050405020304" pitchFamily="18" charset="0"/>
              </a:rPr>
              <a:t>Red2</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a:t>
            </a:r>
            <a:r>
              <a:rPr lang="zh-CN" altLang="en-US"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a:t>
            </a:r>
            <a:r>
              <a:rPr lang="zh-CN" altLang="en-US"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a:t>
            </a:r>
            <a:endParaRPr lang="en-US" sz="30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32A7499-634C-7E42-A98F-2C771ADC0ABF}"/>
              </a:ext>
            </a:extLst>
          </p:cNvPr>
          <p:cNvSpPr txBox="1"/>
          <p:nvPr/>
        </p:nvSpPr>
        <p:spPr>
          <a:xfrm>
            <a:off x="7018419" y="3090658"/>
            <a:ext cx="5137112" cy="1015663"/>
          </a:xfrm>
          <a:prstGeom prst="rect">
            <a:avLst/>
          </a:prstGeom>
          <a:noFill/>
        </p:spPr>
        <p:txBody>
          <a:bodyPr wrap="none" rtlCol="0">
            <a:spAutoFit/>
          </a:bodyPr>
          <a:lstStyle/>
          <a:p>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Height(</a:t>
            </a:r>
            <a:r>
              <a:rPr lang="en-US" altLang="zh-CN" sz="3000" dirty="0">
                <a:solidFill>
                  <a:srgbClr val="0070C0"/>
                </a:solidFill>
                <a:latin typeface="Times New Roman" panose="02020603050405020304" pitchFamily="18" charset="0"/>
                <a:cs typeface="Times New Roman" panose="02020603050405020304" pitchFamily="18" charset="0"/>
              </a:rPr>
              <a:t>Blue</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a:t>
            </a:r>
            <a:r>
              <a:rPr lang="zh-CN" altLang="en-US"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a:t>
            </a:r>
            <a:r>
              <a:rPr lang="zh-CN" altLang="en-US"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Height(</a:t>
            </a:r>
            <a:r>
              <a:rPr lang="en-US" altLang="zh-CN" sz="3000" dirty="0">
                <a:solidFill>
                  <a:srgbClr val="FF0000"/>
                </a:solidFill>
                <a:latin typeface="Times New Roman" panose="02020603050405020304" pitchFamily="18" charset="0"/>
                <a:cs typeface="Times New Roman" panose="02020603050405020304" pitchFamily="18" charset="0"/>
              </a:rPr>
              <a:t>Red</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a:t>
            </a:r>
          </a:p>
          <a:p>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Width(</a:t>
            </a:r>
            <a:r>
              <a:rPr lang="en-US" altLang="zh-CN" sz="3000" dirty="0">
                <a:solidFill>
                  <a:srgbClr val="0070C0"/>
                </a:solidFill>
                <a:latin typeface="Times New Roman" panose="02020603050405020304" pitchFamily="18" charset="0"/>
                <a:cs typeface="Times New Roman" panose="02020603050405020304" pitchFamily="18" charset="0"/>
              </a:rPr>
              <a:t>Blue</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a:t>
            </a:r>
            <a:r>
              <a:rPr lang="zh-CN" altLang="en-US"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a:t>
            </a:r>
            <a:r>
              <a:rPr lang="zh-CN" altLang="en-US" sz="3000"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Width(</a:t>
            </a:r>
            <a:r>
              <a:rPr lang="en-US" altLang="zh-CN" sz="3000" dirty="0">
                <a:solidFill>
                  <a:srgbClr val="FF0000"/>
                </a:solidFill>
                <a:latin typeface="Times New Roman" panose="02020603050405020304" pitchFamily="18" charset="0"/>
                <a:cs typeface="Times New Roman" panose="02020603050405020304" pitchFamily="18" charset="0"/>
              </a:rPr>
              <a:t>Red</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a:t>
            </a:r>
            <a:r>
              <a:rPr lang="zh-CN" altLang="en-US" sz="3000" dirty="0">
                <a:solidFill>
                  <a:schemeClr val="accent6">
                    <a:lumMod val="75000"/>
                  </a:schemeClr>
                </a:solidFill>
                <a:latin typeface="Times New Roman" panose="02020603050405020304" pitchFamily="18" charset="0"/>
                <a:cs typeface="Times New Roman" panose="02020603050405020304" pitchFamily="18" charset="0"/>
              </a:rPr>
              <a:t> * </a:t>
            </a:r>
            <a:r>
              <a:rPr lang="en-US" altLang="zh-CN" sz="3000" dirty="0">
                <a:solidFill>
                  <a:schemeClr val="accent6">
                    <a:lumMod val="75000"/>
                  </a:schemeClr>
                </a:solidFill>
                <a:latin typeface="Times New Roman" panose="02020603050405020304" pitchFamily="18" charset="0"/>
                <a:cs typeface="Times New Roman" panose="02020603050405020304" pitchFamily="18" charset="0"/>
              </a:rPr>
              <a:t>2</a:t>
            </a:r>
            <a:endParaRPr lang="en-US" sz="30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1122CED-6894-504A-98C9-10CECE4B5F60}"/>
              </a:ext>
            </a:extLst>
          </p:cNvPr>
          <p:cNvSpPr txBox="1"/>
          <p:nvPr/>
        </p:nvSpPr>
        <p:spPr>
          <a:xfrm>
            <a:off x="3005774" y="1428496"/>
            <a:ext cx="2523892" cy="630942"/>
          </a:xfrm>
          <a:prstGeom prst="rect">
            <a:avLst/>
          </a:prstGeom>
          <a:noFill/>
        </p:spPr>
        <p:txBody>
          <a:bodyPr wrap="square" rtlCol="0">
            <a:spAutoFit/>
          </a:bodyPr>
          <a:lstStyle/>
          <a:p>
            <a:r>
              <a:rPr lang="en-US" altLang="zh-CN" sz="3500" b="1" dirty="0">
                <a:solidFill>
                  <a:schemeClr val="accent6">
                    <a:lumMod val="75000"/>
                  </a:schemeClr>
                </a:solidFill>
                <a:latin typeface="Times New Roman" panose="02020603050405020304" pitchFamily="18" charset="0"/>
                <a:cs typeface="Times New Roman" panose="02020603050405020304" pitchFamily="18" charset="0"/>
              </a:rPr>
              <a:t>Constraints:</a:t>
            </a:r>
          </a:p>
        </p:txBody>
      </p:sp>
      <p:sp>
        <p:nvSpPr>
          <p:cNvPr id="21" name="Right Arrow 20">
            <a:extLst>
              <a:ext uri="{FF2B5EF4-FFF2-40B4-BE49-F238E27FC236}">
                <a16:creationId xmlns:a16="http://schemas.microsoft.com/office/drawing/2014/main" id="{981539A5-7F5B-5244-9D46-DD5BDF22C302}"/>
              </a:ext>
            </a:extLst>
          </p:cNvPr>
          <p:cNvSpPr/>
          <p:nvPr/>
        </p:nvSpPr>
        <p:spPr>
          <a:xfrm>
            <a:off x="6080751" y="3394405"/>
            <a:ext cx="946330" cy="345575"/>
          </a:xfrm>
          <a:prstGeom prst="rightArrow">
            <a:avLst/>
          </a:prstGeom>
          <a:solidFill>
            <a:schemeClr val="accent5">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75000"/>
                </a:schemeClr>
              </a:solidFill>
            </a:endParaRPr>
          </a:p>
        </p:txBody>
      </p:sp>
      <p:sp>
        <p:nvSpPr>
          <p:cNvPr id="23" name="Right Arrow 22">
            <a:extLst>
              <a:ext uri="{FF2B5EF4-FFF2-40B4-BE49-F238E27FC236}">
                <a16:creationId xmlns:a16="http://schemas.microsoft.com/office/drawing/2014/main" id="{2FC83E21-A96F-364E-AE4C-0ABCFB86631A}"/>
              </a:ext>
            </a:extLst>
          </p:cNvPr>
          <p:cNvSpPr/>
          <p:nvPr/>
        </p:nvSpPr>
        <p:spPr>
          <a:xfrm>
            <a:off x="6065673" y="2338108"/>
            <a:ext cx="946330" cy="345575"/>
          </a:xfrm>
          <a:prstGeom prst="rightArrow">
            <a:avLst/>
          </a:prstGeom>
          <a:solidFill>
            <a:schemeClr val="accent5">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75000"/>
                </a:schemeClr>
              </a:solidFill>
            </a:endParaRPr>
          </a:p>
        </p:txBody>
      </p:sp>
      <p:sp>
        <p:nvSpPr>
          <p:cNvPr id="10" name="Rectangle 9">
            <a:extLst>
              <a:ext uri="{FF2B5EF4-FFF2-40B4-BE49-F238E27FC236}">
                <a16:creationId xmlns:a16="http://schemas.microsoft.com/office/drawing/2014/main" id="{F0FF7886-43C7-094A-901E-D70C442E9EDC}"/>
              </a:ext>
            </a:extLst>
          </p:cNvPr>
          <p:cNvSpPr/>
          <p:nvPr/>
        </p:nvSpPr>
        <p:spPr>
          <a:xfrm>
            <a:off x="3021014" y="5679617"/>
            <a:ext cx="8402870" cy="630942"/>
          </a:xfrm>
          <a:prstGeom prst="rect">
            <a:avLst/>
          </a:prstGeom>
        </p:spPr>
        <p:txBody>
          <a:bodyPr wrap="square">
            <a:spAutoFit/>
          </a:bodyPr>
          <a:lstStyle/>
          <a:p>
            <a:r>
              <a:rPr lang="en-US" altLang="zh-CN" sz="3500" dirty="0">
                <a:solidFill>
                  <a:schemeClr val="accent6">
                    <a:lumMod val="75000"/>
                  </a:schemeClr>
                </a:solidFill>
                <a:latin typeface="Times New Roman" panose="02020603050405020304" pitchFamily="18" charset="0"/>
                <a:cs typeface="Times New Roman" panose="02020603050405020304" pitchFamily="18" charset="0"/>
              </a:rPr>
              <a:t>2.</a:t>
            </a:r>
            <a:r>
              <a:rPr lang="zh-CN" altLang="en-US" sz="3500" dirty="0">
                <a:solidFill>
                  <a:schemeClr val="accent6">
                    <a:lumMod val="75000"/>
                  </a:schemeClr>
                </a:solidFill>
                <a:latin typeface="Times New Roman" panose="02020603050405020304" pitchFamily="18" charset="0"/>
                <a:cs typeface="Times New Roman" panose="02020603050405020304" pitchFamily="18" charset="0"/>
              </a:rPr>
              <a:t> </a:t>
            </a:r>
            <a:r>
              <a:rPr lang="en-US" sz="3500" dirty="0">
                <a:solidFill>
                  <a:schemeClr val="accent6">
                    <a:lumMod val="75000"/>
                  </a:schemeClr>
                </a:solidFill>
                <a:latin typeface="Times New Roman" panose="02020603050405020304" pitchFamily="18" charset="0"/>
                <a:cs typeface="Times New Roman" panose="02020603050405020304" pitchFamily="18" charset="0"/>
              </a:rPr>
              <a:t>Device diversity a long-term challenge.</a:t>
            </a:r>
          </a:p>
        </p:txBody>
      </p:sp>
    </p:spTree>
    <p:extLst>
      <p:ext uri="{BB962C8B-B14F-4D97-AF65-F5344CB8AC3E}">
        <p14:creationId xmlns:p14="http://schemas.microsoft.com/office/powerpoint/2010/main" val="112444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4" grpId="0"/>
      <p:bldP spid="15" grpId="0"/>
      <p:bldP spid="19" grpId="0"/>
      <p:bldP spid="21" grpId="0" animBg="1"/>
      <p:bldP spid="23"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CD201AF-9330-ED4F-8EE6-1AEA4F85161C}"/>
              </a:ext>
            </a:extLst>
          </p:cNvPr>
          <p:cNvSpPr txBox="1">
            <a:spLocks noChangeArrowheads="1"/>
          </p:cNvSpPr>
          <p:nvPr/>
        </p:nvSpPr>
        <p:spPr>
          <a:xfrm>
            <a:off x="704065" y="1208562"/>
            <a:ext cx="11008967" cy="13716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altLang="en-US" sz="4000" b="1" dirty="0">
                <a:solidFill>
                  <a:schemeClr val="accent5">
                    <a:lumMod val="75000"/>
                  </a:schemeClr>
                </a:solidFill>
                <a:latin typeface="Times New Roman" panose="02020603050405020304" pitchFamily="18" charset="0"/>
                <a:cs typeface="Times New Roman" panose="02020603050405020304" pitchFamily="18" charset="0"/>
              </a:rPr>
              <a:t>Goal:</a:t>
            </a:r>
            <a:r>
              <a:rPr lang="en-US" altLang="en-US" sz="4000" dirty="0">
                <a:solidFill>
                  <a:schemeClr val="accent5">
                    <a:lumMod val="75000"/>
                  </a:schemeClr>
                </a:solidFill>
                <a:latin typeface="Times New Roman" panose="02020603050405020304" pitchFamily="18" charset="0"/>
                <a:cs typeface="Times New Roman" panose="02020603050405020304" pitchFamily="18" charset="0"/>
              </a:rPr>
              <a:t> </a:t>
            </a:r>
            <a:r>
              <a:rPr lang="en-US" altLang="zh-CN" sz="4000" dirty="0">
                <a:latin typeface="Times New Roman" panose="02020603050405020304" pitchFamily="18" charset="0"/>
                <a:cs typeface="Times New Roman" panose="02020603050405020304" pitchFamily="18" charset="0"/>
              </a:rPr>
              <a:t>Unify</a:t>
            </a:r>
            <a:r>
              <a:rPr lang="zh-CN" altLang="en-US" sz="4000" dirty="0">
                <a:latin typeface="Times New Roman" panose="02020603050405020304" pitchFamily="18" charset="0"/>
                <a:cs typeface="Times New Roman" panose="02020603050405020304" pitchFamily="18" charset="0"/>
              </a:rPr>
              <a:t> </a:t>
            </a:r>
            <a:r>
              <a:rPr lang="en-US" altLang="zh-CN" sz="4000" dirty="0">
                <a:latin typeface="Times New Roman" panose="02020603050405020304" pitchFamily="18" charset="0"/>
                <a:cs typeface="Times New Roman" panose="02020603050405020304" pitchFamily="18" charset="0"/>
              </a:rPr>
              <a:t>constraint-based</a:t>
            </a:r>
            <a:r>
              <a:rPr lang="zh-CN" altLang="en-US" sz="4000" dirty="0">
                <a:latin typeface="Times New Roman" panose="02020603050405020304" pitchFamily="18" charset="0"/>
                <a:cs typeface="Times New Roman" panose="02020603050405020304" pitchFamily="18" charset="0"/>
              </a:rPr>
              <a:t> </a:t>
            </a:r>
            <a:r>
              <a:rPr lang="en-CA" altLang="zh-CN" sz="4000" dirty="0">
                <a:latin typeface="Times New Roman" panose="02020603050405020304" pitchFamily="18" charset="0"/>
                <a:cs typeface="Times New Roman" panose="02020603050405020304" pitchFamily="18" charset="0"/>
              </a:rPr>
              <a:t>and</a:t>
            </a:r>
            <a:r>
              <a:rPr lang="zh-CN" altLang="en-US" sz="4000" dirty="0">
                <a:latin typeface="Times New Roman" panose="02020603050405020304" pitchFamily="18" charset="0"/>
                <a:cs typeface="Times New Roman" panose="02020603050405020304" pitchFamily="18" charset="0"/>
              </a:rPr>
              <a:t> </a:t>
            </a:r>
            <a:r>
              <a:rPr lang="en-US" altLang="zh-CN" sz="4000" dirty="0">
                <a:latin typeface="Times New Roman" panose="02020603050405020304" pitchFamily="18" charset="0"/>
                <a:cs typeface="Times New Roman" panose="02020603050405020304" pitchFamily="18" charset="0"/>
              </a:rPr>
              <a:t>flow</a:t>
            </a:r>
            <a:r>
              <a:rPr lang="zh-CN" altLang="en-US" sz="4000" dirty="0">
                <a:latin typeface="Times New Roman" panose="02020603050405020304" pitchFamily="18" charset="0"/>
                <a:cs typeface="Times New Roman" panose="02020603050405020304" pitchFamily="18" charset="0"/>
              </a:rPr>
              <a:t> </a:t>
            </a:r>
            <a:r>
              <a:rPr lang="en-US" altLang="zh-CN" sz="4000" dirty="0">
                <a:latin typeface="Times New Roman" panose="02020603050405020304" pitchFamily="18" charset="0"/>
                <a:cs typeface="Times New Roman" panose="02020603050405020304" pitchFamily="18" charset="0"/>
              </a:rPr>
              <a:t>layouts</a:t>
            </a:r>
            <a:endParaRPr lang="en-US" altLang="en-US" sz="4000"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A93AAED9-22D6-4E4C-A6D2-4120613B5CAC}"/>
              </a:ext>
            </a:extLst>
          </p:cNvPr>
          <p:cNvSpPr>
            <a:spLocks noGrp="1"/>
          </p:cNvSpPr>
          <p:nvPr>
            <p:ph type="title"/>
          </p:nvPr>
        </p:nvSpPr>
        <p:spPr>
          <a:xfrm>
            <a:off x="838200" y="171162"/>
            <a:ext cx="10515600" cy="466148"/>
          </a:xfrm>
        </p:spPr>
        <p:txBody>
          <a:bodyPr/>
          <a:lstStyle/>
          <a:p>
            <a:r>
              <a:rPr lang="en-US" altLang="zh-CN" dirty="0">
                <a:solidFill>
                  <a:schemeClr val="accent5">
                    <a:lumMod val="75000"/>
                  </a:schemeClr>
                </a:solidFill>
                <a:latin typeface="Times New Roman" panose="02020603050405020304" pitchFamily="18" charset="0"/>
              </a:rPr>
              <a:t>OR</a:t>
            </a:r>
            <a:r>
              <a:rPr lang="en-CA" altLang="zh-CN" dirty="0">
                <a:solidFill>
                  <a:schemeClr val="accent5">
                    <a:lumMod val="75000"/>
                  </a:schemeClr>
                </a:solidFill>
                <a:latin typeface="Times New Roman" panose="02020603050405020304" pitchFamily="18" charset="0"/>
              </a:rPr>
              <a:t>-</a:t>
            </a:r>
            <a:r>
              <a:rPr lang="en-US" altLang="zh-CN" dirty="0">
                <a:solidFill>
                  <a:schemeClr val="accent5">
                    <a:lumMod val="75000"/>
                  </a:schemeClr>
                </a:solidFill>
                <a:latin typeface="Times New Roman" panose="02020603050405020304" pitchFamily="18" charset="0"/>
              </a:rPr>
              <a:t>constrained</a:t>
            </a:r>
            <a:r>
              <a:rPr lang="en-CA" altLang="zh-CN" dirty="0">
                <a:solidFill>
                  <a:schemeClr val="accent5">
                    <a:lumMod val="75000"/>
                  </a:schemeClr>
                </a:solidFill>
                <a:latin typeface="Times New Roman" panose="02020603050405020304" pitchFamily="18" charset="0"/>
              </a:rPr>
              <a:t> Layouts</a:t>
            </a:r>
            <a:r>
              <a:rPr lang="zh-CN" altLang="en-US" dirty="0">
                <a:solidFill>
                  <a:schemeClr val="accent5">
                    <a:lumMod val="75000"/>
                  </a:schemeClr>
                </a:solidFill>
                <a:latin typeface="Times New Roman" panose="02020603050405020304" pitchFamily="18" charset="0"/>
              </a:rPr>
              <a:t> </a:t>
            </a:r>
            <a:r>
              <a:rPr lang="en-US" altLang="zh-CN" dirty="0">
                <a:solidFill>
                  <a:schemeClr val="accent5">
                    <a:lumMod val="75000"/>
                  </a:schemeClr>
                </a:solidFill>
                <a:latin typeface="Times New Roman" panose="02020603050405020304" pitchFamily="18" charset="0"/>
              </a:rPr>
              <a:t>(ORC</a:t>
            </a:r>
            <a:r>
              <a:rPr lang="zh-CN" altLang="en-US" dirty="0">
                <a:solidFill>
                  <a:schemeClr val="accent5">
                    <a:lumMod val="75000"/>
                  </a:schemeClr>
                </a:solidFill>
                <a:latin typeface="Times New Roman" panose="02020603050405020304" pitchFamily="18" charset="0"/>
              </a:rPr>
              <a:t> </a:t>
            </a:r>
            <a:r>
              <a:rPr lang="en-US" altLang="zh-CN" dirty="0">
                <a:solidFill>
                  <a:schemeClr val="accent5">
                    <a:lumMod val="75000"/>
                  </a:schemeClr>
                </a:solidFill>
                <a:latin typeface="Times New Roman" panose="02020603050405020304" pitchFamily="18" charset="0"/>
              </a:rPr>
              <a:t>Layouts)</a:t>
            </a:r>
            <a:endParaRPr lang="en-US" dirty="0">
              <a:solidFill>
                <a:schemeClr val="accent5">
                  <a:lumMod val="75000"/>
                </a:schemeClr>
              </a:solidFill>
              <a:latin typeface="Times New Roman" panose="02020603050405020304" pitchFamily="18" charset="0"/>
            </a:endParaRPr>
          </a:p>
        </p:txBody>
      </p:sp>
      <p:sp>
        <p:nvSpPr>
          <p:cNvPr id="3" name="TextBox 2">
            <a:extLst>
              <a:ext uri="{FF2B5EF4-FFF2-40B4-BE49-F238E27FC236}">
                <a16:creationId xmlns:a16="http://schemas.microsoft.com/office/drawing/2014/main" id="{C7FB217C-6503-1F45-A0D6-C10A86AB8F3B}"/>
              </a:ext>
            </a:extLst>
          </p:cNvPr>
          <p:cNvSpPr txBox="1"/>
          <p:nvPr/>
        </p:nvSpPr>
        <p:spPr>
          <a:xfrm>
            <a:off x="516759" y="3500586"/>
            <a:ext cx="5546583" cy="2323713"/>
          </a:xfrm>
          <a:prstGeom prst="rect">
            <a:avLst/>
          </a:prstGeom>
          <a:noFill/>
        </p:spPr>
        <p:txBody>
          <a:bodyPr wrap="none" rtlCol="0">
            <a:spAutoFit/>
          </a:bodyPr>
          <a:lstStyle/>
          <a:p>
            <a:r>
              <a:rPr lang="en-US" sz="3500" b="1" dirty="0">
                <a:solidFill>
                  <a:schemeClr val="accent5">
                    <a:lumMod val="75000"/>
                  </a:schemeClr>
                </a:solidFill>
                <a:latin typeface="Times New Roman" panose="02020603050405020304" pitchFamily="18" charset="0"/>
                <a:cs typeface="Times New Roman" panose="02020603050405020304" pitchFamily="18" charset="0"/>
              </a:rPr>
              <a:t>Input:</a:t>
            </a:r>
          </a:p>
          <a:p>
            <a:pPr marL="514350" indent="-514350">
              <a:buFont typeface="+mj-lt"/>
              <a:buAutoNum type="arabicPeriod"/>
            </a:pPr>
            <a:r>
              <a:rPr lang="en-US" sz="3500" dirty="0">
                <a:latin typeface="Times New Roman" panose="02020603050405020304" pitchFamily="18" charset="0"/>
                <a:cs typeface="Times New Roman" panose="02020603050405020304" pitchFamily="18" charset="0"/>
              </a:rPr>
              <a:t>A set of constraints</a:t>
            </a:r>
          </a:p>
          <a:p>
            <a:pPr marL="514350" indent="-514350">
              <a:buFont typeface="+mj-lt"/>
              <a:buAutoNum type="arabicPeriod"/>
            </a:pPr>
            <a:r>
              <a:rPr lang="en-US" sz="3500" dirty="0">
                <a:latin typeface="Times New Roman" panose="02020603050405020304" pitchFamily="18" charset="0"/>
                <a:cs typeface="Times New Roman" panose="02020603050405020304" pitchFamily="18" charset="0"/>
              </a:rPr>
              <a:t>Widget min/</a:t>
            </a:r>
            <a:r>
              <a:rPr lang="en-US" sz="3500" dirty="0" err="1">
                <a:latin typeface="Times New Roman" panose="02020603050405020304" pitchFamily="18" charset="0"/>
                <a:cs typeface="Times New Roman" panose="02020603050405020304" pitchFamily="18" charset="0"/>
              </a:rPr>
              <a:t>pref</a:t>
            </a:r>
            <a:r>
              <a:rPr lang="en-US" sz="3500" dirty="0">
                <a:latin typeface="Times New Roman" panose="02020603050405020304" pitchFamily="18" charset="0"/>
                <a:cs typeface="Times New Roman" panose="02020603050405020304" pitchFamily="18" charset="0"/>
              </a:rPr>
              <a:t>/max sizes</a:t>
            </a:r>
          </a:p>
          <a:p>
            <a:pPr marL="514350" indent="-514350">
              <a:buFont typeface="+mj-lt"/>
              <a:buAutoNum type="arabicPeriod"/>
            </a:pPr>
            <a:r>
              <a:rPr lang="en-US" sz="3500" dirty="0">
                <a:latin typeface="Times New Roman" panose="02020603050405020304" pitchFamily="18" charset="0"/>
                <a:cs typeface="Times New Roman" panose="02020603050405020304" pitchFamily="18" charset="0"/>
              </a:rPr>
              <a:t>Window size</a:t>
            </a:r>
          </a:p>
        </p:txBody>
      </p:sp>
      <p:sp>
        <p:nvSpPr>
          <p:cNvPr id="12" name="TextBox 11">
            <a:extLst>
              <a:ext uri="{FF2B5EF4-FFF2-40B4-BE49-F238E27FC236}">
                <a16:creationId xmlns:a16="http://schemas.microsoft.com/office/drawing/2014/main" id="{EB3D4043-9D64-964E-BB2D-8CE492C3600E}"/>
              </a:ext>
            </a:extLst>
          </p:cNvPr>
          <p:cNvSpPr txBox="1"/>
          <p:nvPr/>
        </p:nvSpPr>
        <p:spPr>
          <a:xfrm>
            <a:off x="7602879" y="3484820"/>
            <a:ext cx="1731564" cy="630942"/>
          </a:xfrm>
          <a:prstGeom prst="rect">
            <a:avLst/>
          </a:prstGeom>
          <a:noFill/>
        </p:spPr>
        <p:txBody>
          <a:bodyPr wrap="none" rtlCol="0">
            <a:spAutoFit/>
          </a:bodyPr>
          <a:lstStyle/>
          <a:p>
            <a:r>
              <a:rPr lang="en-US" sz="3500" b="1" dirty="0">
                <a:solidFill>
                  <a:schemeClr val="accent5">
                    <a:lumMod val="75000"/>
                  </a:schemeClr>
                </a:solidFill>
                <a:latin typeface="Times New Roman" panose="02020603050405020304" pitchFamily="18" charset="0"/>
                <a:cs typeface="Times New Roman" panose="02020603050405020304" pitchFamily="18" charset="0"/>
              </a:rPr>
              <a:t>Output:</a:t>
            </a:r>
          </a:p>
        </p:txBody>
      </p:sp>
      <p:sp>
        <p:nvSpPr>
          <p:cNvPr id="5" name="Right Arrow 4">
            <a:extLst>
              <a:ext uri="{FF2B5EF4-FFF2-40B4-BE49-F238E27FC236}">
                <a16:creationId xmlns:a16="http://schemas.microsoft.com/office/drawing/2014/main" id="{951FB35F-0EC6-8949-8ED6-E7DA575BAF81}"/>
              </a:ext>
            </a:extLst>
          </p:cNvPr>
          <p:cNvSpPr/>
          <p:nvPr/>
        </p:nvSpPr>
        <p:spPr>
          <a:xfrm>
            <a:off x="6210305" y="4749875"/>
            <a:ext cx="1153886" cy="424543"/>
          </a:xfrm>
          <a:prstGeom prst="rightArrow">
            <a:avLst/>
          </a:prstGeom>
          <a:solidFill>
            <a:schemeClr val="accent5">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75000"/>
                </a:schemeClr>
              </a:solidFill>
            </a:endParaRPr>
          </a:p>
        </p:txBody>
      </p:sp>
      <p:sp>
        <p:nvSpPr>
          <p:cNvPr id="10" name="Rectangle 9">
            <a:extLst>
              <a:ext uri="{FF2B5EF4-FFF2-40B4-BE49-F238E27FC236}">
                <a16:creationId xmlns:a16="http://schemas.microsoft.com/office/drawing/2014/main" id="{D0018681-05DD-C14C-A6D4-4F543929422C}"/>
              </a:ext>
            </a:extLst>
          </p:cNvPr>
          <p:cNvSpPr/>
          <p:nvPr/>
        </p:nvSpPr>
        <p:spPr>
          <a:xfrm>
            <a:off x="7664144" y="4377372"/>
            <a:ext cx="3978973" cy="1169551"/>
          </a:xfrm>
          <a:prstGeom prst="rect">
            <a:avLst/>
          </a:prstGeom>
        </p:spPr>
        <p:txBody>
          <a:bodyPr wrap="square">
            <a:spAutoFit/>
          </a:bodyPr>
          <a:lstStyle/>
          <a:p>
            <a:pPr marL="514350" indent="-514350">
              <a:buFont typeface="+mj-lt"/>
              <a:buAutoNum type="arabicPeriod"/>
            </a:pPr>
            <a:r>
              <a:rPr lang="en-US" sz="3500" dirty="0">
                <a:latin typeface="Times New Roman" panose="02020603050405020304" pitchFamily="18" charset="0"/>
                <a:cs typeface="Times New Roman" panose="02020603050405020304" pitchFamily="18" charset="0"/>
              </a:rPr>
              <a:t>Widget sizes</a:t>
            </a:r>
          </a:p>
          <a:p>
            <a:pPr marL="514350" indent="-514350">
              <a:buFont typeface="+mj-lt"/>
              <a:buAutoNum type="arabicPeriod"/>
            </a:pPr>
            <a:r>
              <a:rPr lang="en-US" sz="3500" dirty="0">
                <a:latin typeface="Times New Roman" panose="02020603050405020304" pitchFamily="18" charset="0"/>
                <a:cs typeface="Times New Roman" panose="02020603050405020304" pitchFamily="18" charset="0"/>
              </a:rPr>
              <a:t>Widget positions</a:t>
            </a:r>
          </a:p>
        </p:txBody>
      </p:sp>
      <p:sp>
        <p:nvSpPr>
          <p:cNvPr id="4" name="Rectangle 3">
            <a:extLst>
              <a:ext uri="{FF2B5EF4-FFF2-40B4-BE49-F238E27FC236}">
                <a16:creationId xmlns:a16="http://schemas.microsoft.com/office/drawing/2014/main" id="{4D15EF1F-8F45-184C-99E4-6951DE9113FC}"/>
              </a:ext>
            </a:extLst>
          </p:cNvPr>
          <p:cNvSpPr/>
          <p:nvPr/>
        </p:nvSpPr>
        <p:spPr>
          <a:xfrm>
            <a:off x="753048" y="2370017"/>
            <a:ext cx="5777864" cy="707886"/>
          </a:xfrm>
          <a:prstGeom prst="rect">
            <a:avLst/>
          </a:prstGeom>
        </p:spPr>
        <p:txBody>
          <a:bodyPr wrap="none">
            <a:spAutoFit/>
          </a:bodyPr>
          <a:lstStyle/>
          <a:p>
            <a:pPr>
              <a:defRPr/>
            </a:pPr>
            <a:r>
              <a:rPr lang="en-US" altLang="en-US" sz="4000" b="1" dirty="0">
                <a:solidFill>
                  <a:schemeClr val="accent5">
                    <a:lumMod val="75000"/>
                  </a:schemeClr>
                </a:solidFill>
                <a:latin typeface="Times New Roman" panose="02020603050405020304" pitchFamily="18" charset="0"/>
                <a:cs typeface="Times New Roman" panose="02020603050405020304" pitchFamily="18" charset="0"/>
              </a:rPr>
              <a:t>Approach:</a:t>
            </a:r>
            <a:r>
              <a:rPr lang="en-US" altLang="en-US" sz="4000" dirty="0">
                <a:solidFill>
                  <a:schemeClr val="accent5">
                    <a:lumMod val="75000"/>
                  </a:schemeClr>
                </a:solidFill>
                <a:latin typeface="Times New Roman" panose="02020603050405020304" pitchFamily="18" charset="0"/>
                <a:cs typeface="Times New Roman" panose="02020603050405020304" pitchFamily="18" charset="0"/>
              </a:rPr>
              <a:t> </a:t>
            </a:r>
            <a:r>
              <a:rPr lang="en-US" altLang="zh-CN" sz="4000" dirty="0">
                <a:latin typeface="Times New Roman" panose="02020603050405020304" pitchFamily="18" charset="0"/>
                <a:cs typeface="Times New Roman" panose="02020603050405020304" pitchFamily="18" charset="0"/>
              </a:rPr>
              <a:t>OR-constraints</a:t>
            </a:r>
            <a:endParaRPr lang="en-US"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329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5" grpId="0" animBg="1"/>
      <p:bldP spid="10"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A5947B-021D-3B4C-9A64-F4C1346D17D6}"/>
              </a:ext>
            </a:extLst>
          </p:cNvPr>
          <p:cNvSpPr txBox="1"/>
          <p:nvPr/>
        </p:nvSpPr>
        <p:spPr>
          <a:xfrm>
            <a:off x="664699" y="1586135"/>
            <a:ext cx="11301046" cy="707886"/>
          </a:xfrm>
          <a:prstGeom prst="rect">
            <a:avLst/>
          </a:prstGeom>
          <a:noFill/>
        </p:spPr>
        <p:txBody>
          <a:bodyPr wrap="square" rtlCol="0">
            <a:spAutoFit/>
          </a:bodyPr>
          <a:lstStyle/>
          <a:p>
            <a:r>
              <a:rPr lang="en-US" sz="4000" dirty="0">
                <a:solidFill>
                  <a:schemeClr val="accent6">
                    <a:lumMod val="75000"/>
                  </a:schemeClr>
                </a:solidFill>
              </a:rPr>
              <a:t>Constraint1</a:t>
            </a:r>
            <a:r>
              <a:rPr lang="en-US" sz="4000" dirty="0"/>
              <a:t> </a:t>
            </a:r>
            <a:r>
              <a:rPr lang="en-US" sz="4000" dirty="0">
                <a:solidFill>
                  <a:srgbClr val="FF0000"/>
                </a:solidFill>
              </a:rPr>
              <a:t>OR</a:t>
            </a:r>
            <a:r>
              <a:rPr lang="en-US" sz="4000" dirty="0"/>
              <a:t> </a:t>
            </a:r>
            <a:r>
              <a:rPr lang="en-US" sz="4000" dirty="0">
                <a:solidFill>
                  <a:schemeClr val="accent6">
                    <a:lumMod val="75000"/>
                  </a:schemeClr>
                </a:solidFill>
              </a:rPr>
              <a:t>Constraint2</a:t>
            </a:r>
            <a:r>
              <a:rPr lang="en-US" sz="4000" dirty="0"/>
              <a:t> </a:t>
            </a:r>
            <a:r>
              <a:rPr lang="en-US" sz="4000" dirty="0">
                <a:solidFill>
                  <a:srgbClr val="FF0000"/>
                </a:solidFill>
              </a:rPr>
              <a:t>OR</a:t>
            </a:r>
            <a:r>
              <a:rPr lang="en-US" sz="4000" dirty="0"/>
              <a:t> </a:t>
            </a:r>
            <a:r>
              <a:rPr lang="en-US" sz="4000" dirty="0">
                <a:solidFill>
                  <a:schemeClr val="accent6">
                    <a:lumMod val="75000"/>
                  </a:schemeClr>
                </a:solidFill>
              </a:rPr>
              <a:t>Constraint3</a:t>
            </a:r>
            <a:r>
              <a:rPr lang="en-US" sz="4000" dirty="0"/>
              <a:t> </a:t>
            </a:r>
            <a:r>
              <a:rPr lang="en-US" sz="4000" dirty="0">
                <a:solidFill>
                  <a:schemeClr val="accent6">
                    <a:lumMod val="75000"/>
                  </a:schemeClr>
                </a:solidFill>
              </a:rPr>
              <a:t>…</a:t>
            </a:r>
          </a:p>
        </p:txBody>
      </p:sp>
      <p:sp>
        <p:nvSpPr>
          <p:cNvPr id="8" name="Rectangle 7">
            <a:extLst>
              <a:ext uri="{FF2B5EF4-FFF2-40B4-BE49-F238E27FC236}">
                <a16:creationId xmlns:a16="http://schemas.microsoft.com/office/drawing/2014/main" id="{5ABEE923-0A27-1548-BC78-7C6340BDBEA5}"/>
              </a:ext>
            </a:extLst>
          </p:cNvPr>
          <p:cNvSpPr/>
          <p:nvPr/>
        </p:nvSpPr>
        <p:spPr>
          <a:xfrm>
            <a:off x="594359" y="2174631"/>
            <a:ext cx="2890560" cy="11939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9" name="Rectangle 8">
            <a:extLst>
              <a:ext uri="{FF2B5EF4-FFF2-40B4-BE49-F238E27FC236}">
                <a16:creationId xmlns:a16="http://schemas.microsoft.com/office/drawing/2014/main" id="{6F568067-73CB-AD4A-B460-9AAAF13E5417}"/>
              </a:ext>
            </a:extLst>
          </p:cNvPr>
          <p:cNvSpPr/>
          <p:nvPr/>
        </p:nvSpPr>
        <p:spPr>
          <a:xfrm>
            <a:off x="4249617" y="2173366"/>
            <a:ext cx="2890560" cy="11939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10" name="Rectangle 9">
            <a:extLst>
              <a:ext uri="{FF2B5EF4-FFF2-40B4-BE49-F238E27FC236}">
                <a16:creationId xmlns:a16="http://schemas.microsoft.com/office/drawing/2014/main" id="{12E100FA-D4C3-2E4D-9B72-1303EB781106}"/>
              </a:ext>
            </a:extLst>
          </p:cNvPr>
          <p:cNvSpPr/>
          <p:nvPr/>
        </p:nvSpPr>
        <p:spPr>
          <a:xfrm>
            <a:off x="7900178" y="2174538"/>
            <a:ext cx="2890560" cy="11939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12" name="TextBox 11">
            <a:extLst>
              <a:ext uri="{FF2B5EF4-FFF2-40B4-BE49-F238E27FC236}">
                <a16:creationId xmlns:a16="http://schemas.microsoft.com/office/drawing/2014/main" id="{09E9BE49-652E-F546-A582-A56977C85793}"/>
              </a:ext>
            </a:extLst>
          </p:cNvPr>
          <p:cNvSpPr txBox="1"/>
          <p:nvPr/>
        </p:nvSpPr>
        <p:spPr>
          <a:xfrm>
            <a:off x="5167734" y="2343848"/>
            <a:ext cx="1070003" cy="630942"/>
          </a:xfrm>
          <a:prstGeom prst="rect">
            <a:avLst/>
          </a:prstGeom>
          <a:noFill/>
        </p:spPr>
        <p:txBody>
          <a:bodyPr wrap="square" rtlCol="0">
            <a:spAutoFit/>
          </a:bodyPr>
          <a:lstStyle/>
          <a:p>
            <a:r>
              <a:rPr lang="en-US" sz="3500" b="1" dirty="0">
                <a:solidFill>
                  <a:srgbClr val="FFC000"/>
                </a:solidFill>
              </a:rPr>
              <a:t>Soft</a:t>
            </a:r>
          </a:p>
        </p:txBody>
      </p:sp>
      <p:sp>
        <p:nvSpPr>
          <p:cNvPr id="14" name="TextBox 13">
            <a:extLst>
              <a:ext uri="{FF2B5EF4-FFF2-40B4-BE49-F238E27FC236}">
                <a16:creationId xmlns:a16="http://schemas.microsoft.com/office/drawing/2014/main" id="{0F370AD1-6BB9-8043-A03C-AA3F5F3D3BBC}"/>
              </a:ext>
            </a:extLst>
          </p:cNvPr>
          <p:cNvSpPr txBox="1"/>
          <p:nvPr/>
        </p:nvSpPr>
        <p:spPr>
          <a:xfrm>
            <a:off x="1456694" y="2343848"/>
            <a:ext cx="1070003" cy="630942"/>
          </a:xfrm>
          <a:prstGeom prst="rect">
            <a:avLst/>
          </a:prstGeom>
          <a:noFill/>
        </p:spPr>
        <p:txBody>
          <a:bodyPr wrap="square" rtlCol="0">
            <a:spAutoFit/>
          </a:bodyPr>
          <a:lstStyle/>
          <a:p>
            <a:r>
              <a:rPr lang="en-US" sz="3500" b="1" dirty="0">
                <a:solidFill>
                  <a:srgbClr val="FFC000"/>
                </a:solidFill>
              </a:rPr>
              <a:t>Soft</a:t>
            </a:r>
          </a:p>
        </p:txBody>
      </p:sp>
      <p:sp>
        <p:nvSpPr>
          <p:cNvPr id="15" name="TextBox 14">
            <a:extLst>
              <a:ext uri="{FF2B5EF4-FFF2-40B4-BE49-F238E27FC236}">
                <a16:creationId xmlns:a16="http://schemas.microsoft.com/office/drawing/2014/main" id="{985B7CB7-348C-2743-BB61-B3C9EA14E86C}"/>
              </a:ext>
            </a:extLst>
          </p:cNvPr>
          <p:cNvSpPr txBox="1"/>
          <p:nvPr/>
        </p:nvSpPr>
        <p:spPr>
          <a:xfrm>
            <a:off x="8851608" y="2343847"/>
            <a:ext cx="1070003" cy="630942"/>
          </a:xfrm>
          <a:prstGeom prst="rect">
            <a:avLst/>
          </a:prstGeom>
          <a:noFill/>
        </p:spPr>
        <p:txBody>
          <a:bodyPr wrap="square" rtlCol="0">
            <a:spAutoFit/>
          </a:bodyPr>
          <a:lstStyle/>
          <a:p>
            <a:r>
              <a:rPr lang="en-US" sz="3500" b="1" dirty="0">
                <a:solidFill>
                  <a:srgbClr val="FFC000"/>
                </a:solidFill>
              </a:rPr>
              <a:t>Soft</a:t>
            </a:r>
          </a:p>
        </p:txBody>
      </p:sp>
      <p:sp>
        <p:nvSpPr>
          <p:cNvPr id="16" name="Rectangle 15">
            <a:extLst>
              <a:ext uri="{FF2B5EF4-FFF2-40B4-BE49-F238E27FC236}">
                <a16:creationId xmlns:a16="http://schemas.microsoft.com/office/drawing/2014/main" id="{292D7462-031C-3C41-9203-10D5C3BCB3FA}"/>
              </a:ext>
            </a:extLst>
          </p:cNvPr>
          <p:cNvSpPr/>
          <p:nvPr/>
        </p:nvSpPr>
        <p:spPr>
          <a:xfrm>
            <a:off x="558018" y="3066230"/>
            <a:ext cx="10865721" cy="129481"/>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45E17E7-C4BE-1C41-8B5C-D0DD128E1E8A}"/>
              </a:ext>
            </a:extLst>
          </p:cNvPr>
          <p:cNvSpPr txBox="1"/>
          <p:nvPr/>
        </p:nvSpPr>
        <p:spPr>
          <a:xfrm>
            <a:off x="4681222" y="3195711"/>
            <a:ext cx="1239605" cy="630942"/>
          </a:xfrm>
          <a:prstGeom prst="rect">
            <a:avLst/>
          </a:prstGeom>
          <a:noFill/>
        </p:spPr>
        <p:txBody>
          <a:bodyPr wrap="square" rtlCol="0">
            <a:spAutoFit/>
          </a:bodyPr>
          <a:lstStyle/>
          <a:p>
            <a:r>
              <a:rPr lang="en-US" sz="3500" b="1">
                <a:solidFill>
                  <a:srgbClr val="0070C0"/>
                </a:solidFill>
              </a:rPr>
              <a:t>Hard</a:t>
            </a:r>
          </a:p>
        </p:txBody>
      </p:sp>
      <p:sp>
        <p:nvSpPr>
          <p:cNvPr id="4" name="Title 3">
            <a:extLst>
              <a:ext uri="{FF2B5EF4-FFF2-40B4-BE49-F238E27FC236}">
                <a16:creationId xmlns:a16="http://schemas.microsoft.com/office/drawing/2014/main" id="{20816DB4-7F2A-9248-A9F0-EE575A443902}"/>
              </a:ext>
            </a:extLst>
          </p:cNvPr>
          <p:cNvSpPr>
            <a:spLocks noGrp="1"/>
          </p:cNvSpPr>
          <p:nvPr>
            <p:ph type="title"/>
          </p:nvPr>
        </p:nvSpPr>
        <p:spPr/>
        <p:txBody>
          <a:bodyPr/>
          <a:lstStyle/>
          <a:p>
            <a:r>
              <a:rPr lang="en-US" altLang="zh-CN" dirty="0">
                <a:solidFill>
                  <a:schemeClr val="accent5">
                    <a:lumMod val="75000"/>
                  </a:schemeClr>
                </a:solidFill>
                <a:latin typeface="Times New Roman" panose="02020603050405020304" pitchFamily="18" charset="0"/>
                <a:cs typeface="Times New Roman" panose="02020603050405020304" pitchFamily="18" charset="0"/>
              </a:rPr>
              <a:t>OR</a:t>
            </a:r>
            <a:r>
              <a:rPr lang="en-CA" altLang="zh-CN" dirty="0">
                <a:solidFill>
                  <a:schemeClr val="accent5">
                    <a:lumMod val="75000"/>
                  </a:schemeClr>
                </a:solidFill>
                <a:latin typeface="Times New Roman" panose="02020603050405020304" pitchFamily="18" charset="0"/>
              </a:rPr>
              <a:t>-Constraints</a:t>
            </a:r>
            <a:endParaRPr lang="en-US" dirty="0">
              <a:solidFill>
                <a:schemeClr val="accent5">
                  <a:lumMod val="75000"/>
                </a:schemeClr>
              </a:solidFill>
            </a:endParaRPr>
          </a:p>
        </p:txBody>
      </p:sp>
      <p:sp>
        <p:nvSpPr>
          <p:cNvPr id="2" name="Rectangle 1">
            <a:extLst>
              <a:ext uri="{FF2B5EF4-FFF2-40B4-BE49-F238E27FC236}">
                <a16:creationId xmlns:a16="http://schemas.microsoft.com/office/drawing/2014/main" id="{C31ACA60-0565-C241-AB21-8DAC1F030FA0}"/>
              </a:ext>
            </a:extLst>
          </p:cNvPr>
          <p:cNvSpPr/>
          <p:nvPr/>
        </p:nvSpPr>
        <p:spPr>
          <a:xfrm>
            <a:off x="639630" y="4440069"/>
            <a:ext cx="8640299" cy="1169551"/>
          </a:xfrm>
          <a:prstGeom prst="rect">
            <a:avLst/>
          </a:prstGeom>
        </p:spPr>
        <p:txBody>
          <a:bodyPr wrap="square">
            <a:spAutoFit/>
          </a:bodyPr>
          <a:lstStyle/>
          <a:p>
            <a:pPr marL="342900" indent="-342900">
              <a:buFont typeface="Arial" panose="020B0604020202020204" pitchFamily="34" charset="0"/>
              <a:buChar char="•"/>
            </a:pPr>
            <a:r>
              <a:rPr lang="en-US" sz="3500" b="1" dirty="0">
                <a:latin typeface="Times New Roman" panose="02020603050405020304" pitchFamily="18" charset="0"/>
                <a:cs typeface="Times New Roman" panose="02020603050405020304" pitchFamily="18" charset="0"/>
              </a:rPr>
              <a:t>Hard Constraints</a:t>
            </a:r>
            <a:r>
              <a:rPr lang="zh-CN" altLang="en-US" sz="3500" b="1" dirty="0">
                <a:latin typeface="Times New Roman" panose="02020603050405020304" pitchFamily="18" charset="0"/>
                <a:cs typeface="Times New Roman" panose="02020603050405020304" pitchFamily="18" charset="0"/>
              </a:rPr>
              <a:t> </a:t>
            </a:r>
            <a:r>
              <a:rPr lang="en-US" altLang="zh-CN" sz="3500" dirty="0">
                <a:latin typeface="Times New Roman" panose="02020603050405020304" pitchFamily="18" charset="0"/>
                <a:cs typeface="Times New Roman" panose="02020603050405020304" pitchFamily="18" charset="0"/>
              </a:rPr>
              <a:t>m</a:t>
            </a:r>
            <a:r>
              <a:rPr lang="en-US" sz="3500" dirty="0">
                <a:latin typeface="Times New Roman" panose="02020603050405020304" pitchFamily="18" charset="0"/>
                <a:cs typeface="Times New Roman" panose="02020603050405020304" pitchFamily="18" charset="0"/>
              </a:rPr>
              <a:t>ust be satisfied</a:t>
            </a:r>
            <a:r>
              <a:rPr lang="en-US" altLang="zh-CN" sz="35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en-US" sz="35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9309519-1342-0340-A396-A1CBC4B0FB87}"/>
              </a:ext>
            </a:extLst>
          </p:cNvPr>
          <p:cNvSpPr/>
          <p:nvPr/>
        </p:nvSpPr>
        <p:spPr>
          <a:xfrm>
            <a:off x="639630" y="5087551"/>
            <a:ext cx="8338801" cy="1169551"/>
          </a:xfrm>
          <a:prstGeom prst="rect">
            <a:avLst/>
          </a:prstGeom>
        </p:spPr>
        <p:txBody>
          <a:bodyPr wrap="square">
            <a:spAutoFit/>
          </a:bodyPr>
          <a:lstStyle/>
          <a:p>
            <a:pPr marL="342900" indent="-342900">
              <a:buFont typeface="Arial" panose="020B0604020202020204" pitchFamily="34" charset="0"/>
              <a:buChar char="•"/>
            </a:pPr>
            <a:r>
              <a:rPr lang="en-US" sz="3500" b="1" dirty="0">
                <a:latin typeface="Times New Roman" panose="02020603050405020304" pitchFamily="18" charset="0"/>
                <a:cs typeface="Times New Roman" panose="02020603050405020304" pitchFamily="18" charset="0"/>
              </a:rPr>
              <a:t>Soft Constraints</a:t>
            </a:r>
            <a:r>
              <a:rPr lang="zh-CN" altLang="en-US" sz="3500" b="1" dirty="0">
                <a:latin typeface="Times New Roman" panose="02020603050405020304" pitchFamily="18" charset="0"/>
                <a:cs typeface="Times New Roman" panose="02020603050405020304" pitchFamily="18" charset="0"/>
              </a:rPr>
              <a:t> </a:t>
            </a:r>
            <a:r>
              <a:rPr lang="en-US" altLang="zh-CN" sz="3500" dirty="0">
                <a:latin typeface="Times New Roman" panose="02020603050405020304" pitchFamily="18" charset="0"/>
                <a:cs typeface="Times New Roman" panose="02020603050405020304" pitchFamily="18" charset="0"/>
              </a:rPr>
              <a:t>are</a:t>
            </a:r>
            <a:r>
              <a:rPr lang="zh-CN" altLang="en-US" sz="3500" dirty="0">
                <a:latin typeface="Times New Roman" panose="02020603050405020304" pitchFamily="18" charset="0"/>
                <a:cs typeface="Times New Roman" panose="02020603050405020304" pitchFamily="18" charset="0"/>
              </a:rPr>
              <a:t> </a:t>
            </a:r>
            <a:r>
              <a:rPr lang="en-US" altLang="zh-CN" sz="3500" dirty="0">
                <a:latin typeface="Times New Roman" panose="02020603050405020304" pitchFamily="18" charset="0"/>
                <a:cs typeface="Times New Roman" panose="02020603050405020304" pitchFamily="18" charset="0"/>
              </a:rPr>
              <a:t>s</a:t>
            </a:r>
            <a:r>
              <a:rPr lang="en-US" sz="3500" dirty="0">
                <a:latin typeface="Times New Roman" panose="02020603050405020304" pitchFamily="18" charset="0"/>
                <a:cs typeface="Times New Roman" panose="02020603050405020304" pitchFamily="18" charset="0"/>
              </a:rPr>
              <a:t>atisfied if possi</a:t>
            </a:r>
            <a:r>
              <a:rPr lang="en-US" altLang="zh-CN" sz="3500" dirty="0">
                <a:latin typeface="Times New Roman" panose="02020603050405020304" pitchFamily="18" charset="0"/>
                <a:cs typeface="Times New Roman" panose="02020603050405020304" pitchFamily="18" charset="0"/>
              </a:rPr>
              <a:t>ble.</a:t>
            </a:r>
            <a:r>
              <a:rPr lang="zh-CN" altLang="en-US" sz="3500" dirty="0">
                <a:latin typeface="Times New Roman" panose="02020603050405020304" pitchFamily="18" charset="0"/>
                <a:cs typeface="Times New Roman" panose="02020603050405020304" pitchFamily="18" charset="0"/>
              </a:rPr>
              <a:t> </a:t>
            </a:r>
            <a:r>
              <a:rPr lang="en-US" altLang="zh-CN" sz="3500" dirty="0">
                <a:latin typeface="Times New Roman" panose="02020603050405020304" pitchFamily="18" charset="0"/>
                <a:cs typeface="Times New Roman" panose="02020603050405020304" pitchFamily="18" charset="0"/>
              </a:rPr>
              <a:t>Their</a:t>
            </a:r>
            <a:r>
              <a:rPr lang="zh-CN" altLang="en-US" sz="3500" dirty="0">
                <a:latin typeface="Times New Roman" panose="02020603050405020304" pitchFamily="18" charset="0"/>
                <a:cs typeface="Times New Roman" panose="02020603050405020304" pitchFamily="18" charset="0"/>
              </a:rPr>
              <a:t> </a:t>
            </a:r>
            <a:r>
              <a:rPr lang="en-US" altLang="zh-CN" sz="3500" dirty="0">
                <a:latin typeface="Times New Roman" panose="02020603050405020304" pitchFamily="18" charset="0"/>
                <a:cs typeface="Times New Roman" panose="02020603050405020304" pitchFamily="18" charset="0"/>
              </a:rPr>
              <a:t>i</a:t>
            </a:r>
            <a:r>
              <a:rPr lang="en-US" sz="3500" dirty="0">
                <a:latin typeface="Times New Roman" panose="02020603050405020304" pitchFamily="18" charset="0"/>
                <a:cs typeface="Times New Roman" panose="02020603050405020304" pitchFamily="18" charset="0"/>
              </a:rPr>
              <a:t>mportance depends on w</a:t>
            </a:r>
            <a:r>
              <a:rPr lang="en-US" altLang="zh-CN" sz="3500" dirty="0">
                <a:latin typeface="Times New Roman" panose="02020603050405020304" pitchFamily="18" charset="0"/>
                <a:cs typeface="Times New Roman" panose="02020603050405020304" pitchFamily="18" charset="0"/>
              </a:rPr>
              <a:t>eight</a:t>
            </a:r>
            <a:r>
              <a:rPr lang="en-US" sz="3500" dirty="0">
                <a:latin typeface="Times New Roman" panose="02020603050405020304" pitchFamily="18" charset="0"/>
                <a:cs typeface="Times New Roman" panose="02020603050405020304" pitchFamily="18" charset="0"/>
              </a:rPr>
              <a:t>s</a:t>
            </a:r>
            <a:r>
              <a:rPr lang="en-US" altLang="zh-CN" sz="3500" dirty="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94A6EDE-4D83-9542-8359-7664C4AB6179}"/>
              </a:ext>
            </a:extLst>
          </p:cNvPr>
          <p:cNvSpPr txBox="1"/>
          <p:nvPr/>
        </p:nvSpPr>
        <p:spPr>
          <a:xfrm>
            <a:off x="10454640" y="580644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0406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p:bldP spid="14" grpId="0"/>
      <p:bldP spid="15" grpId="0"/>
      <p:bldP spid="16" grpId="0" animBg="1"/>
      <p:bldP spid="17" grpId="0"/>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1A1815-34FF-AD42-9C04-664CF09CFC4C}"/>
              </a:ext>
            </a:extLst>
          </p:cNvPr>
          <p:cNvSpPr>
            <a:spLocks noGrp="1"/>
          </p:cNvSpPr>
          <p:nvPr>
            <p:ph type="title"/>
          </p:nvPr>
        </p:nvSpPr>
        <p:spPr/>
        <p:txBody>
          <a:bodyPr/>
          <a:lstStyle/>
          <a:p>
            <a:r>
              <a:rPr lang="en-US" altLang="zh-CN" dirty="0">
                <a:solidFill>
                  <a:schemeClr val="accent5">
                    <a:lumMod val="75000"/>
                  </a:schemeClr>
                </a:solidFill>
                <a:latin typeface="Times New Roman" panose="02020603050405020304" pitchFamily="18" charset="0"/>
                <a:cs typeface="Times New Roman" panose="02020603050405020304" pitchFamily="18" charset="0"/>
              </a:rPr>
              <a:t>OR</a:t>
            </a:r>
            <a:r>
              <a:rPr lang="en-CA" altLang="zh-CN" dirty="0">
                <a:solidFill>
                  <a:schemeClr val="accent5">
                    <a:lumMod val="75000"/>
                  </a:schemeClr>
                </a:solidFill>
                <a:latin typeface="Times New Roman" panose="02020603050405020304" pitchFamily="18" charset="0"/>
              </a:rPr>
              <a:t>-Constraint</a:t>
            </a:r>
            <a:r>
              <a:rPr lang="en-US" altLang="zh-CN" dirty="0">
                <a:solidFill>
                  <a:schemeClr val="accent5">
                    <a:lumMod val="75000"/>
                  </a:schemeClr>
                </a:solidFill>
                <a:latin typeface="Times New Roman" panose="02020603050405020304" pitchFamily="18" charset="0"/>
              </a:rPr>
              <a:t>s</a:t>
            </a:r>
            <a:endParaRPr lang="en-US" dirty="0">
              <a:solidFill>
                <a:schemeClr val="accent5">
                  <a:lumMod val="75000"/>
                </a:schemeClr>
              </a:solidFill>
            </a:endParaRPr>
          </a:p>
        </p:txBody>
      </p:sp>
      <p:pic>
        <p:nvPicPr>
          <p:cNvPr id="2050" name="Picture 2">
            <a:extLst>
              <a:ext uri="{FF2B5EF4-FFF2-40B4-BE49-F238E27FC236}">
                <a16:creationId xmlns:a16="http://schemas.microsoft.com/office/drawing/2014/main" id="{054556A5-FB73-8745-80C7-7995F9124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68" y="879403"/>
            <a:ext cx="8231117" cy="57315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3430F86-2A6F-5149-B87D-E2201B6FB9A5}"/>
              </a:ext>
            </a:extLst>
          </p:cNvPr>
          <p:cNvSpPr txBox="1"/>
          <p:nvPr/>
        </p:nvSpPr>
        <p:spPr>
          <a:xfrm>
            <a:off x="5704031" y="3429000"/>
            <a:ext cx="6292107" cy="2246769"/>
          </a:xfrm>
          <a:prstGeom prst="rect">
            <a:avLst/>
          </a:prstGeom>
          <a:noFill/>
        </p:spPr>
        <p:txBody>
          <a:bodyPr wrap="none" rtlCol="0">
            <a:spAutoFit/>
          </a:bodyPr>
          <a:lstStyle/>
          <a:p>
            <a:pPr algn="ctr"/>
            <a:r>
              <a:rPr lang="en-US" altLang="zh-CN" sz="3500" dirty="0">
                <a:latin typeface="Times New Roman" panose="02020603050405020304" pitchFamily="18" charset="0"/>
                <a:cs typeface="Times New Roman" panose="02020603050405020304" pitchFamily="18" charset="0"/>
              </a:rPr>
              <a:t>t</a:t>
            </a:r>
            <a:r>
              <a:rPr lang="en-US" sz="3500" dirty="0">
                <a:latin typeface="Times New Roman" panose="02020603050405020304" pitchFamily="18" charset="0"/>
                <a:cs typeface="Times New Roman" panose="02020603050405020304" pitchFamily="18" charset="0"/>
              </a:rPr>
              <a:t>o the right of the previous widget</a:t>
            </a:r>
          </a:p>
          <a:p>
            <a:pPr algn="ctr"/>
            <a:endParaRPr lang="en-US" sz="3500" dirty="0">
              <a:solidFill>
                <a:schemeClr val="accent5"/>
              </a:solidFill>
              <a:latin typeface="Times New Roman" panose="02020603050405020304" pitchFamily="18" charset="0"/>
              <a:cs typeface="Times New Roman" panose="02020603050405020304" pitchFamily="18" charset="0"/>
            </a:endParaRPr>
          </a:p>
          <a:p>
            <a:pPr algn="ctr"/>
            <a:r>
              <a:rPr lang="en-US" sz="3500" dirty="0">
                <a:solidFill>
                  <a:schemeClr val="accent6">
                    <a:lumMod val="75000"/>
                  </a:schemeClr>
                </a:solidFill>
                <a:latin typeface="Times New Roman" panose="02020603050405020304" pitchFamily="18" charset="0"/>
                <a:cs typeface="Times New Roman" panose="02020603050405020304" pitchFamily="18" charset="0"/>
              </a:rPr>
              <a:t>OR</a:t>
            </a:r>
          </a:p>
          <a:p>
            <a:pPr algn="ctr"/>
            <a:r>
              <a:rPr lang="en-US" altLang="zh-CN" sz="3500" dirty="0">
                <a:latin typeface="Times New Roman" panose="02020603050405020304" pitchFamily="18" charset="0"/>
                <a:cs typeface="Times New Roman" panose="02020603050405020304" pitchFamily="18" charset="0"/>
              </a:rPr>
              <a:t>a</a:t>
            </a:r>
            <a:r>
              <a:rPr lang="en-US" sz="3500" dirty="0">
                <a:latin typeface="Times New Roman" panose="02020603050405020304" pitchFamily="18" charset="0"/>
                <a:cs typeface="Times New Roman" panose="02020603050405020304" pitchFamily="18" charset="0"/>
              </a:rPr>
              <a:t>t the beginning of the next row</a:t>
            </a:r>
          </a:p>
        </p:txBody>
      </p:sp>
      <p:sp>
        <p:nvSpPr>
          <p:cNvPr id="19" name="TextBox 18">
            <a:extLst>
              <a:ext uri="{FF2B5EF4-FFF2-40B4-BE49-F238E27FC236}">
                <a16:creationId xmlns:a16="http://schemas.microsoft.com/office/drawing/2014/main" id="{32E99647-A38B-884C-BC5C-9699DE830F11}"/>
              </a:ext>
            </a:extLst>
          </p:cNvPr>
          <p:cNvSpPr txBox="1"/>
          <p:nvPr/>
        </p:nvSpPr>
        <p:spPr>
          <a:xfrm>
            <a:off x="7392399" y="3429000"/>
            <a:ext cx="3137397" cy="2785378"/>
          </a:xfrm>
          <a:prstGeom prst="rect">
            <a:avLst/>
          </a:prstGeom>
          <a:noFill/>
        </p:spPr>
        <p:txBody>
          <a:bodyPr wrap="none" rtlCol="0">
            <a:spAutoFit/>
          </a:bodyPr>
          <a:lstStyle/>
          <a:p>
            <a:pPr algn="ctr"/>
            <a:endParaRPr lang="en-US" sz="3500" dirty="0">
              <a:solidFill>
                <a:srgbClr val="0070C0"/>
              </a:solidFill>
            </a:endParaRPr>
          </a:p>
          <a:p>
            <a:pPr algn="ctr"/>
            <a:r>
              <a:rPr lang="en-US" sz="3500" dirty="0">
                <a:solidFill>
                  <a:srgbClr val="0070C0"/>
                </a:solidFill>
                <a:latin typeface="Times New Roman" panose="02020603050405020304" pitchFamily="18" charset="0"/>
                <a:cs typeface="Times New Roman" panose="02020603050405020304" pitchFamily="18" charset="0"/>
              </a:rPr>
              <a:t>(</a:t>
            </a:r>
            <a:r>
              <a:rPr lang="en-US" altLang="zh-CN" sz="3500" dirty="0">
                <a:solidFill>
                  <a:srgbClr val="0070C0"/>
                </a:solidFill>
                <a:latin typeface="Times New Roman" panose="02020603050405020304" pitchFamily="18" charset="0"/>
                <a:cs typeface="Times New Roman" panose="02020603050405020304" pitchFamily="18" charset="0"/>
              </a:rPr>
              <a:t>larger</a:t>
            </a:r>
            <a:r>
              <a:rPr lang="en-US" sz="3500" dirty="0">
                <a:solidFill>
                  <a:srgbClr val="0070C0"/>
                </a:solidFill>
                <a:latin typeface="Times New Roman" panose="02020603050405020304" pitchFamily="18" charset="0"/>
                <a:cs typeface="Times New Roman" panose="02020603050405020304" pitchFamily="18" charset="0"/>
              </a:rPr>
              <a:t> weight)</a:t>
            </a:r>
          </a:p>
          <a:p>
            <a:pPr algn="ctr"/>
            <a:endParaRPr lang="en-US" sz="3500" dirty="0">
              <a:solidFill>
                <a:schemeClr val="accent5"/>
              </a:solidFill>
              <a:latin typeface="Times New Roman" panose="02020603050405020304" pitchFamily="18" charset="0"/>
              <a:cs typeface="Times New Roman" panose="02020603050405020304" pitchFamily="18" charset="0"/>
            </a:endParaRPr>
          </a:p>
          <a:p>
            <a:pPr algn="ctr"/>
            <a:endParaRPr lang="en-US" sz="3500" dirty="0">
              <a:solidFill>
                <a:srgbClr val="0070C0"/>
              </a:solidFill>
              <a:latin typeface="Times New Roman" panose="02020603050405020304" pitchFamily="18" charset="0"/>
              <a:cs typeface="Times New Roman" panose="02020603050405020304" pitchFamily="18" charset="0"/>
            </a:endParaRPr>
          </a:p>
          <a:p>
            <a:pPr algn="ctr"/>
            <a:r>
              <a:rPr lang="en-US" sz="3500" dirty="0">
                <a:solidFill>
                  <a:srgbClr val="0070C0"/>
                </a:solidFill>
                <a:latin typeface="Times New Roman" panose="02020603050405020304" pitchFamily="18" charset="0"/>
                <a:cs typeface="Times New Roman" panose="02020603050405020304" pitchFamily="18" charset="0"/>
              </a:rPr>
              <a:t>(smaller weight)</a:t>
            </a:r>
          </a:p>
        </p:txBody>
      </p:sp>
    </p:spTree>
    <p:extLst>
      <p:ext uri="{BB962C8B-B14F-4D97-AF65-F5344CB8AC3E}">
        <p14:creationId xmlns:p14="http://schemas.microsoft.com/office/powerpoint/2010/main" val="225148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dissolv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FEB3BC-5963-F748-AAF3-7484D0DE6DE6}"/>
              </a:ext>
            </a:extLst>
          </p:cNvPr>
          <p:cNvPicPr>
            <a:picLocks noChangeAspect="1"/>
          </p:cNvPicPr>
          <p:nvPr/>
        </p:nvPicPr>
        <p:blipFill>
          <a:blip r:embed="rId3"/>
          <a:stretch>
            <a:fillRect/>
          </a:stretch>
        </p:blipFill>
        <p:spPr>
          <a:xfrm>
            <a:off x="6312419" y="2290576"/>
            <a:ext cx="5488062" cy="3734146"/>
          </a:xfrm>
          <a:prstGeom prst="rect">
            <a:avLst/>
          </a:prstGeom>
        </p:spPr>
      </p:pic>
      <p:sp>
        <p:nvSpPr>
          <p:cNvPr id="2" name="Rectangle 1">
            <a:extLst>
              <a:ext uri="{FF2B5EF4-FFF2-40B4-BE49-F238E27FC236}">
                <a16:creationId xmlns:a16="http://schemas.microsoft.com/office/drawing/2014/main" id="{1A610FF3-DAFA-7A47-8427-AD9D0FFB0456}"/>
              </a:ext>
            </a:extLst>
          </p:cNvPr>
          <p:cNvSpPr/>
          <p:nvPr/>
        </p:nvSpPr>
        <p:spPr>
          <a:xfrm>
            <a:off x="391519" y="3251196"/>
            <a:ext cx="6498232" cy="630942"/>
          </a:xfrm>
          <a:prstGeom prst="rect">
            <a:avLst/>
          </a:prstGeom>
        </p:spPr>
        <p:txBody>
          <a:bodyPr wrap="square">
            <a:spAutoFit/>
          </a:bodyPr>
          <a:lstStyle/>
          <a:p>
            <a:pPr lvl="1">
              <a:spcAft>
                <a:spcPts val="1000"/>
              </a:spcAft>
            </a:pPr>
            <a:r>
              <a:rPr lang="en-US" sz="3500" dirty="0">
                <a:solidFill>
                  <a:schemeClr val="accent6">
                    <a:lumMod val="75000"/>
                  </a:schemeClr>
                </a:solidFill>
                <a:latin typeface="Times New Roman" panose="02020603050405020304" pitchFamily="18" charset="0"/>
                <a:cs typeface="Times New Roman" panose="02020603050405020304" pitchFamily="18" charset="0"/>
              </a:rPr>
              <a:t>Microsoft Z3 Solver:</a:t>
            </a:r>
          </a:p>
        </p:txBody>
      </p:sp>
      <p:sp>
        <p:nvSpPr>
          <p:cNvPr id="6" name="Title 5">
            <a:extLst>
              <a:ext uri="{FF2B5EF4-FFF2-40B4-BE49-F238E27FC236}">
                <a16:creationId xmlns:a16="http://schemas.microsoft.com/office/drawing/2014/main" id="{6670CB17-6298-724B-89EB-0517B55E61EF}"/>
              </a:ext>
            </a:extLst>
          </p:cNvPr>
          <p:cNvSpPr>
            <a:spLocks noGrp="1"/>
          </p:cNvSpPr>
          <p:nvPr>
            <p:ph type="title"/>
          </p:nvPr>
        </p:nvSpPr>
        <p:spPr/>
        <p:txBody>
          <a:bodyPr/>
          <a:lstStyle/>
          <a:p>
            <a:r>
              <a:rPr lang="en-US" altLang="zh-CN" dirty="0">
                <a:solidFill>
                  <a:schemeClr val="accent5">
                    <a:lumMod val="75000"/>
                  </a:schemeClr>
                </a:solidFill>
                <a:latin typeface="Times New Roman" panose="02020603050405020304" pitchFamily="18" charset="0"/>
              </a:rPr>
              <a:t>Z3</a:t>
            </a:r>
            <a:r>
              <a:rPr lang="zh-CN" altLang="en-US" dirty="0">
                <a:solidFill>
                  <a:schemeClr val="accent5">
                    <a:lumMod val="75000"/>
                  </a:schemeClr>
                </a:solidFill>
                <a:latin typeface="Times New Roman" panose="02020603050405020304" pitchFamily="18" charset="0"/>
              </a:rPr>
              <a:t> </a:t>
            </a:r>
            <a:r>
              <a:rPr lang="en-US" altLang="zh-CN" dirty="0">
                <a:solidFill>
                  <a:schemeClr val="accent5">
                    <a:lumMod val="75000"/>
                  </a:schemeClr>
                </a:solidFill>
                <a:latin typeface="Times New Roman" panose="02020603050405020304" pitchFamily="18" charset="0"/>
              </a:rPr>
              <a:t>Solver</a:t>
            </a:r>
            <a:endParaRPr lang="en-US" dirty="0">
              <a:solidFill>
                <a:schemeClr val="accent5">
                  <a:lumMod val="75000"/>
                </a:schemeClr>
              </a:solidFill>
              <a:latin typeface="Times New Roman" panose="02020603050405020304" pitchFamily="18" charset="0"/>
            </a:endParaRPr>
          </a:p>
        </p:txBody>
      </p:sp>
      <p:sp>
        <p:nvSpPr>
          <p:cNvPr id="5" name="TextBox 4">
            <a:extLst>
              <a:ext uri="{FF2B5EF4-FFF2-40B4-BE49-F238E27FC236}">
                <a16:creationId xmlns:a16="http://schemas.microsoft.com/office/drawing/2014/main" id="{5F6CBCFE-0575-B843-B1A0-00B6086B4482}"/>
              </a:ext>
            </a:extLst>
          </p:cNvPr>
          <p:cNvSpPr txBox="1"/>
          <p:nvPr/>
        </p:nvSpPr>
        <p:spPr>
          <a:xfrm>
            <a:off x="1361467" y="1582690"/>
            <a:ext cx="7087197" cy="707886"/>
          </a:xfrm>
          <a:prstGeom prst="rect">
            <a:avLst/>
          </a:prstGeom>
          <a:noFill/>
        </p:spPr>
        <p:txBody>
          <a:bodyPr wrap="square" rtlCol="0">
            <a:spAutoFit/>
          </a:bodyPr>
          <a:lstStyle/>
          <a:p>
            <a:r>
              <a:rPr lang="en-US" sz="4000" dirty="0">
                <a:solidFill>
                  <a:schemeClr val="accent6">
                    <a:lumMod val="75000"/>
                  </a:schemeClr>
                </a:solidFill>
                <a:latin typeface="Times New Roman" panose="02020603050405020304" pitchFamily="18" charset="0"/>
                <a:cs typeface="Times New Roman" panose="02020603050405020304" pitchFamily="18" charset="0"/>
              </a:rPr>
              <a:t>OR Constraints → more branches</a:t>
            </a:r>
          </a:p>
        </p:txBody>
      </p:sp>
      <p:sp>
        <p:nvSpPr>
          <p:cNvPr id="7" name="Rectangle 6">
            <a:extLst>
              <a:ext uri="{FF2B5EF4-FFF2-40B4-BE49-F238E27FC236}">
                <a16:creationId xmlns:a16="http://schemas.microsoft.com/office/drawing/2014/main" id="{DE1144F7-A937-3944-9E83-0DDB1189F773}"/>
              </a:ext>
            </a:extLst>
          </p:cNvPr>
          <p:cNvSpPr/>
          <p:nvPr/>
        </p:nvSpPr>
        <p:spPr>
          <a:xfrm>
            <a:off x="391520" y="4571694"/>
            <a:ext cx="6498231" cy="1169551"/>
          </a:xfrm>
          <a:prstGeom prst="rect">
            <a:avLst/>
          </a:prstGeom>
        </p:spPr>
        <p:txBody>
          <a:bodyPr wrap="square">
            <a:spAutoFit/>
          </a:bodyPr>
          <a:lstStyle/>
          <a:p>
            <a:pPr marL="800100" lvl="1" indent="-342900">
              <a:spcAft>
                <a:spcPts val="200"/>
              </a:spcAft>
              <a:buFont typeface="Arial" panose="020B0604020202020204" pitchFamily="34" charset="0"/>
              <a:buChar char="•"/>
            </a:pPr>
            <a:r>
              <a:rPr lang="en-US" sz="3500" dirty="0">
                <a:latin typeface="Times New Roman" panose="02020603050405020304" pitchFamily="18" charset="0"/>
                <a:cs typeface="Times New Roman" panose="02020603050405020304" pitchFamily="18" charset="0"/>
              </a:rPr>
              <a:t>Support incremental solving (fast if #widget not too large)</a:t>
            </a:r>
          </a:p>
        </p:txBody>
      </p:sp>
      <p:sp>
        <p:nvSpPr>
          <p:cNvPr id="3" name="Rectangle 2">
            <a:extLst>
              <a:ext uri="{FF2B5EF4-FFF2-40B4-BE49-F238E27FC236}">
                <a16:creationId xmlns:a16="http://schemas.microsoft.com/office/drawing/2014/main" id="{F6734B4D-5647-314E-A73D-4FA8F94E1906}"/>
              </a:ext>
            </a:extLst>
          </p:cNvPr>
          <p:cNvSpPr/>
          <p:nvPr/>
        </p:nvSpPr>
        <p:spPr>
          <a:xfrm>
            <a:off x="391519" y="3951977"/>
            <a:ext cx="5604419" cy="630942"/>
          </a:xfrm>
          <a:prstGeom prst="rect">
            <a:avLst/>
          </a:prstGeom>
        </p:spPr>
        <p:txBody>
          <a:bodyPr wrap="none">
            <a:spAutoFit/>
          </a:bodyPr>
          <a:lstStyle/>
          <a:p>
            <a:pPr marL="800100" lvl="1" indent="-342900">
              <a:spcAft>
                <a:spcPts val="1000"/>
              </a:spcAft>
              <a:buFont typeface="Arial" panose="020B0604020202020204" pitchFamily="34" charset="0"/>
              <a:buChar char="•"/>
            </a:pPr>
            <a:r>
              <a:rPr lang="en-US" sz="3500" dirty="0">
                <a:latin typeface="Times New Roman" panose="02020603050405020304" pitchFamily="18" charset="0"/>
                <a:cs typeface="Times New Roman" panose="02020603050405020304" pitchFamily="18" charset="0"/>
              </a:rPr>
              <a:t>Can solve OR-constraints</a:t>
            </a:r>
          </a:p>
        </p:txBody>
      </p:sp>
    </p:spTree>
    <p:extLst>
      <p:ext uri="{BB962C8B-B14F-4D97-AF65-F5344CB8AC3E}">
        <p14:creationId xmlns:p14="http://schemas.microsoft.com/office/powerpoint/2010/main" val="46353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117BE-638A-C94D-80B2-5D0B87B0D2F0}"/>
              </a:ext>
            </a:extLst>
          </p:cNvPr>
          <p:cNvSpPr>
            <a:spLocks noGrp="1"/>
          </p:cNvSpPr>
          <p:nvPr>
            <p:ph type="title"/>
          </p:nvPr>
        </p:nvSpPr>
        <p:spPr>
          <a:xfrm>
            <a:off x="838200" y="171162"/>
            <a:ext cx="10515600" cy="466148"/>
          </a:xfrm>
        </p:spPr>
        <p:txBody>
          <a:bodyPr/>
          <a:lstStyle/>
          <a:p>
            <a:r>
              <a:rPr lang="en-US" altLang="zh-CN" dirty="0">
                <a:solidFill>
                  <a:schemeClr val="accent5">
                    <a:lumMod val="75000"/>
                  </a:schemeClr>
                </a:solidFill>
              </a:rPr>
              <a:t>ORC</a:t>
            </a:r>
            <a:r>
              <a:rPr lang="zh-CN" altLang="en-US" dirty="0">
                <a:solidFill>
                  <a:schemeClr val="accent5">
                    <a:lumMod val="75000"/>
                  </a:schemeClr>
                </a:solidFill>
              </a:rPr>
              <a:t> </a:t>
            </a:r>
            <a:r>
              <a:rPr lang="en-US" altLang="zh-CN" dirty="0">
                <a:solidFill>
                  <a:schemeClr val="accent5">
                    <a:lumMod val="75000"/>
                  </a:schemeClr>
                </a:solidFill>
              </a:rPr>
              <a:t>Patterns</a:t>
            </a:r>
            <a:endParaRPr lang="en-US" dirty="0">
              <a:solidFill>
                <a:schemeClr val="accent5">
                  <a:lumMod val="75000"/>
                </a:schemeClr>
              </a:solidFill>
            </a:endParaRPr>
          </a:p>
        </p:txBody>
      </p:sp>
      <p:sp>
        <p:nvSpPr>
          <p:cNvPr id="4" name="TextBox 3">
            <a:extLst>
              <a:ext uri="{FF2B5EF4-FFF2-40B4-BE49-F238E27FC236}">
                <a16:creationId xmlns:a16="http://schemas.microsoft.com/office/drawing/2014/main" id="{98A38587-96DF-064D-98D6-1C1EED0203CD}"/>
              </a:ext>
            </a:extLst>
          </p:cNvPr>
          <p:cNvSpPr txBox="1"/>
          <p:nvPr/>
        </p:nvSpPr>
        <p:spPr>
          <a:xfrm>
            <a:off x="838199" y="4782324"/>
            <a:ext cx="9815508" cy="1169551"/>
          </a:xfrm>
          <a:prstGeom prst="rect">
            <a:avLst/>
          </a:prstGeom>
          <a:noFill/>
        </p:spPr>
        <p:txBody>
          <a:bodyPr wrap="none" rtlCol="0">
            <a:spAutoFit/>
          </a:bodyPr>
          <a:lstStyle/>
          <a:p>
            <a:r>
              <a:rPr lang="en-US" sz="3500" dirty="0">
                <a:solidFill>
                  <a:schemeClr val="accent6">
                    <a:lumMod val="75000"/>
                  </a:schemeClr>
                </a:solidFill>
                <a:latin typeface="Times New Roman" panose="02020603050405020304" pitchFamily="18" charset="0"/>
                <a:cs typeface="Times New Roman" panose="02020603050405020304" pitchFamily="18" charset="0"/>
              </a:rPr>
              <a:t>Better approach:</a:t>
            </a:r>
            <a:endParaRPr lang="en-US" sz="3500" dirty="0">
              <a:latin typeface="Times New Roman" panose="02020603050405020304" pitchFamily="18" charset="0"/>
              <a:cs typeface="Times New Roman" panose="02020603050405020304" pitchFamily="18" charset="0"/>
            </a:endParaRPr>
          </a:p>
          <a:p>
            <a:r>
              <a:rPr lang="en-US" sz="3500" dirty="0">
                <a:solidFill>
                  <a:schemeClr val="accent6">
                    <a:lumMod val="75000"/>
                  </a:schemeClr>
                </a:solidFill>
                <a:latin typeface="Times New Roman" panose="02020603050405020304" pitchFamily="18" charset="0"/>
                <a:cs typeface="Times New Roman" panose="02020603050405020304" pitchFamily="18" charset="0"/>
              </a:rPr>
              <a:t>Designers</a:t>
            </a:r>
            <a:r>
              <a:rPr lang="en-US" sz="3500" dirty="0">
                <a:latin typeface="Times New Roman" panose="02020603050405020304" pitchFamily="18" charset="0"/>
                <a:cs typeface="Times New Roman" panose="02020603050405020304" pitchFamily="18" charset="0"/>
              </a:rPr>
              <a:t> → choose a template &amp; modify parameters</a:t>
            </a:r>
          </a:p>
        </p:txBody>
      </p:sp>
      <p:sp>
        <p:nvSpPr>
          <p:cNvPr id="5" name="TextBox 4">
            <a:extLst>
              <a:ext uri="{FF2B5EF4-FFF2-40B4-BE49-F238E27FC236}">
                <a16:creationId xmlns:a16="http://schemas.microsoft.com/office/drawing/2014/main" id="{160F7843-147D-294D-AB6D-41268FE7633C}"/>
              </a:ext>
            </a:extLst>
          </p:cNvPr>
          <p:cNvSpPr txBox="1"/>
          <p:nvPr/>
        </p:nvSpPr>
        <p:spPr>
          <a:xfrm>
            <a:off x="838200" y="5813396"/>
            <a:ext cx="11048216" cy="630942"/>
          </a:xfrm>
          <a:prstGeom prst="rect">
            <a:avLst/>
          </a:prstGeom>
          <a:noFill/>
        </p:spPr>
        <p:txBody>
          <a:bodyPr wrap="square" rtlCol="0">
            <a:spAutoFit/>
          </a:bodyPr>
          <a:lstStyle/>
          <a:p>
            <a:r>
              <a:rPr lang="en-US" sz="3500" dirty="0">
                <a:solidFill>
                  <a:schemeClr val="accent6">
                    <a:lumMod val="75000"/>
                  </a:schemeClr>
                </a:solidFill>
                <a:latin typeface="Times New Roman" panose="02020603050405020304" pitchFamily="18" charset="0"/>
                <a:cs typeface="Times New Roman" panose="02020603050405020304" pitchFamily="18" charset="0"/>
              </a:rPr>
              <a:t>System</a:t>
            </a:r>
            <a:r>
              <a:rPr lang="en-US" sz="3500" dirty="0">
                <a:latin typeface="Times New Roman" panose="02020603050405020304" pitchFamily="18" charset="0"/>
                <a:cs typeface="Times New Roman" panose="02020603050405020304" pitchFamily="18" charset="0"/>
              </a:rPr>
              <a:t> → automatically maintain low-level constraints</a:t>
            </a:r>
          </a:p>
        </p:txBody>
      </p:sp>
      <p:sp>
        <p:nvSpPr>
          <p:cNvPr id="6" name="TextBox 5">
            <a:extLst>
              <a:ext uri="{FF2B5EF4-FFF2-40B4-BE49-F238E27FC236}">
                <a16:creationId xmlns:a16="http://schemas.microsoft.com/office/drawing/2014/main" id="{6955ECD0-AAFB-F644-9217-DAB7A4133CCC}"/>
              </a:ext>
            </a:extLst>
          </p:cNvPr>
          <p:cNvSpPr txBox="1"/>
          <p:nvPr/>
        </p:nvSpPr>
        <p:spPr>
          <a:xfrm>
            <a:off x="838199" y="1020424"/>
            <a:ext cx="8369599" cy="630942"/>
          </a:xfrm>
          <a:prstGeom prst="rect">
            <a:avLst/>
          </a:prstGeom>
          <a:noFill/>
        </p:spPr>
        <p:txBody>
          <a:bodyPr wrap="none" rtlCol="0">
            <a:spAutoFit/>
          </a:bodyPr>
          <a:lstStyle/>
          <a:p>
            <a:r>
              <a:rPr lang="en-US" sz="3500" dirty="0">
                <a:latin typeface="Times New Roman" panose="02020603050405020304" pitchFamily="18" charset="0"/>
                <a:cs typeface="Times New Roman" panose="02020603050405020304" pitchFamily="18" charset="0"/>
              </a:rPr>
              <a:t>Low-level constraints tedious and error prone</a:t>
            </a:r>
          </a:p>
        </p:txBody>
      </p:sp>
      <p:pic>
        <p:nvPicPr>
          <p:cNvPr id="3" name="Picture 2">
            <a:extLst>
              <a:ext uri="{FF2B5EF4-FFF2-40B4-BE49-F238E27FC236}">
                <a16:creationId xmlns:a16="http://schemas.microsoft.com/office/drawing/2014/main" id="{F501426B-F48F-504D-A0D0-D8BDE74F5289}"/>
              </a:ext>
            </a:extLst>
          </p:cNvPr>
          <p:cNvPicPr>
            <a:picLocks noChangeAspect="1"/>
          </p:cNvPicPr>
          <p:nvPr/>
        </p:nvPicPr>
        <p:blipFill>
          <a:blip r:embed="rId3"/>
          <a:stretch>
            <a:fillRect/>
          </a:stretch>
        </p:blipFill>
        <p:spPr>
          <a:xfrm>
            <a:off x="6232590" y="1694712"/>
            <a:ext cx="4455886" cy="3108314"/>
          </a:xfrm>
          <a:prstGeom prst="rect">
            <a:avLst/>
          </a:prstGeom>
        </p:spPr>
      </p:pic>
      <p:pic>
        <p:nvPicPr>
          <p:cNvPr id="7" name="Picture 6">
            <a:extLst>
              <a:ext uri="{FF2B5EF4-FFF2-40B4-BE49-F238E27FC236}">
                <a16:creationId xmlns:a16="http://schemas.microsoft.com/office/drawing/2014/main" id="{BCF8EA83-BCDF-E244-87CE-5C7D407E018A}"/>
              </a:ext>
            </a:extLst>
          </p:cNvPr>
          <p:cNvPicPr>
            <a:picLocks noChangeAspect="1"/>
          </p:cNvPicPr>
          <p:nvPr/>
        </p:nvPicPr>
        <p:blipFill>
          <a:blip r:embed="rId4"/>
          <a:stretch>
            <a:fillRect/>
          </a:stretch>
        </p:blipFill>
        <p:spPr>
          <a:xfrm>
            <a:off x="2010464" y="1671870"/>
            <a:ext cx="3143114" cy="3143114"/>
          </a:xfrm>
          <a:prstGeom prst="rect">
            <a:avLst/>
          </a:prstGeom>
        </p:spPr>
      </p:pic>
      <p:sp>
        <p:nvSpPr>
          <p:cNvPr id="8" name="Left-Right Arrow 7">
            <a:extLst>
              <a:ext uri="{FF2B5EF4-FFF2-40B4-BE49-F238E27FC236}">
                <a16:creationId xmlns:a16="http://schemas.microsoft.com/office/drawing/2014/main" id="{9D85C78D-5567-1443-8994-D440D538052D}"/>
              </a:ext>
            </a:extLst>
          </p:cNvPr>
          <p:cNvSpPr/>
          <p:nvPr/>
        </p:nvSpPr>
        <p:spPr>
          <a:xfrm>
            <a:off x="5211634" y="3080619"/>
            <a:ext cx="876084" cy="289467"/>
          </a:xfrm>
          <a:prstGeom prst="leftRightArrow">
            <a:avLst/>
          </a:prstGeom>
          <a:solidFill>
            <a:schemeClr val="accent5">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highlight>
                <a:srgbClr val="008000"/>
              </a:highlight>
            </a:endParaRPr>
          </a:p>
        </p:txBody>
      </p:sp>
    </p:spTree>
    <p:extLst>
      <p:ext uri="{BB962C8B-B14F-4D97-AF65-F5344CB8AC3E}">
        <p14:creationId xmlns:p14="http://schemas.microsoft.com/office/powerpoint/2010/main" val="101383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theme/theme1.xml><?xml version="1.0" encoding="utf-8"?>
<a:theme xmlns:a="http://schemas.openxmlformats.org/drawingml/2006/main" name="yueyue">
  <a:themeElements>
    <a:clrScheme name="自定义 1435">
      <a:dk1>
        <a:sysClr val="windowText" lastClr="000000"/>
      </a:dk1>
      <a:lt1>
        <a:sysClr val="window" lastClr="FFFFFF"/>
      </a:lt1>
      <a:dk2>
        <a:srgbClr val="226032"/>
      </a:dk2>
      <a:lt2>
        <a:srgbClr val="5A9259"/>
      </a:lt2>
      <a:accent1>
        <a:srgbClr val="5A9259"/>
      </a:accent1>
      <a:accent2>
        <a:srgbClr val="226032"/>
      </a:accent2>
      <a:accent3>
        <a:srgbClr val="5A9259"/>
      </a:accent3>
      <a:accent4>
        <a:srgbClr val="226032"/>
      </a:accent4>
      <a:accent5>
        <a:srgbClr val="5A9259"/>
      </a:accent5>
      <a:accent6>
        <a:srgbClr val="226032"/>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15017</TotalTime>
  <Words>3136</Words>
  <Application>Microsoft Macintosh PowerPoint</Application>
  <PresentationFormat>Widescreen</PresentationFormat>
  <Paragraphs>266</Paragraphs>
  <Slides>28</Slides>
  <Notes>28</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 Black</vt:lpstr>
      <vt:lpstr>Calibri</vt:lpstr>
      <vt:lpstr>Georgia</vt:lpstr>
      <vt:lpstr>Helvetica</vt:lpstr>
      <vt:lpstr>Times</vt:lpstr>
      <vt:lpstr>Times New Roman</vt:lpstr>
      <vt:lpstr>yueyue</vt:lpstr>
      <vt:lpstr>PowerPoint Presentation</vt:lpstr>
      <vt:lpstr>Motivation</vt:lpstr>
      <vt:lpstr>Flow Layout</vt:lpstr>
      <vt:lpstr>Constraint-based Layout</vt:lpstr>
      <vt:lpstr>OR-constrained Layouts (ORC Layouts)</vt:lpstr>
      <vt:lpstr>OR-Constraints</vt:lpstr>
      <vt:lpstr>OR-Constraints</vt:lpstr>
      <vt:lpstr>Z3 Solver</vt:lpstr>
      <vt:lpstr>ORC Patterns</vt:lpstr>
      <vt:lpstr>Pattern #1: Connected Layout Pattern</vt:lpstr>
      <vt:lpstr>Pattern #1: Connected Layout Pattern</vt:lpstr>
      <vt:lpstr>Pattern #2: Balanced Flow Layout Pattern</vt:lpstr>
      <vt:lpstr>Pattern #3: Alterative Positions Pattern</vt:lpstr>
      <vt:lpstr>Pattern #4: Flowing Widgets around a Fixed Area</vt:lpstr>
      <vt:lpstr>Pattern #5: Optional Layout Pattern</vt:lpstr>
      <vt:lpstr>Pattern #6: Alternative Widget Layout Pattern</vt:lpstr>
      <vt:lpstr>Limitations</vt:lpstr>
      <vt:lpstr>Conclusion</vt:lpstr>
      <vt:lpstr>Co-authors</vt:lpstr>
      <vt:lpstr>Thank you!</vt:lpstr>
      <vt:lpstr>PowerPoint Presentation</vt:lpstr>
      <vt:lpstr>Landscape vs. Portrait</vt:lpstr>
      <vt:lpstr>Flow Layout</vt:lpstr>
      <vt:lpstr>Pattern #5: Optional Layout Pattern &amp; Pattern #6: Alternative Widget Layout Pattern </vt:lpstr>
      <vt:lpstr>Pattern #5: Optional Layout Pattern &amp; Pattern #6: Alternative Widget Layout Pattern </vt:lpstr>
      <vt:lpstr>PowerPoint Presentation</vt:lpstr>
      <vt:lpstr>Pattern #1: Cross-cutting Layout Pattern</vt:lpstr>
      <vt:lpstr>Conclusion and Limitation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Yue Jiang</dc:creator>
  <cp:lastModifiedBy>Yue Jiang</cp:lastModifiedBy>
  <cp:revision>725</cp:revision>
  <dcterms:created xsi:type="dcterms:W3CDTF">2018-09-19T15:14:39Z</dcterms:created>
  <dcterms:modified xsi:type="dcterms:W3CDTF">2019-05-02T14:40:26Z</dcterms:modified>
</cp:coreProperties>
</file>