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embedTrueTypeFonts="1">
  <p:sldMasterIdLst>
    <p:sldMasterId id="2147483648" r:id="rId1"/>
  </p:sldMasterIdLst>
  <p:notesMasterIdLst>
    <p:notesMasterId r:id="rId22"/>
  </p:notesMasterIdLst>
  <p:sldIdLst>
    <p:sldId id="257" r:id="rId2"/>
    <p:sldId id="318" r:id="rId3"/>
    <p:sldId id="320" r:id="rId4"/>
    <p:sldId id="322" r:id="rId5"/>
    <p:sldId id="324" r:id="rId6"/>
    <p:sldId id="328" r:id="rId7"/>
    <p:sldId id="329" r:id="rId8"/>
    <p:sldId id="326" r:id="rId9"/>
    <p:sldId id="330" r:id="rId10"/>
    <p:sldId id="335" r:id="rId11"/>
    <p:sldId id="334" r:id="rId12"/>
    <p:sldId id="333" r:id="rId13"/>
    <p:sldId id="332" r:id="rId14"/>
    <p:sldId id="338" r:id="rId15"/>
    <p:sldId id="340" r:id="rId16"/>
    <p:sldId id="339" r:id="rId17"/>
    <p:sldId id="336" r:id="rId18"/>
    <p:sldId id="337" r:id="rId19"/>
    <p:sldId id="331" r:id="rId20"/>
    <p:sldId id="321" r:id="rId21"/>
  </p:sldIdLst>
  <p:sldSz cx="13004800" cy="9753600"/>
  <p:notesSz cx="6858000" cy="9144000"/>
  <p:embeddedFontLst>
    <p:embeddedFont>
      <p:font typeface="Cambria Math" panose="02040503050406030204" pitchFamily="18" charset="0"/>
      <p:regular r:id="rId23"/>
    </p:embeddedFont>
    <p:embeddedFont>
      <p:font typeface="Segoe UI Light" panose="020B0502040204020203" pitchFamily="34" charset="0"/>
      <p:regular r:id="rId24"/>
      <p:italic r:id="rId25"/>
    </p:embeddedFont>
    <p:embeddedFont>
      <p:font typeface="Helvetica" panose="020B0604020202020204" pitchFamily="34" charset="0"/>
      <p:regular r:id="rId26"/>
      <p:bold r:id="rId27"/>
      <p:italic r:id="rId28"/>
      <p:boldItalic r:id="rId29"/>
    </p:embeddedFont>
  </p:embeddedFontLst>
  <p:defaultTextStyle>
    <a:defPPr>
      <a:defRPr lang="zh-CN"/>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C1C1"/>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18" autoAdjust="0"/>
  </p:normalViewPr>
  <p:slideViewPr>
    <p:cSldViewPr>
      <p:cViewPr varScale="1">
        <p:scale>
          <a:sx n="66" d="100"/>
          <a:sy n="66" d="100"/>
        </p:scale>
        <p:origin x="1500"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sym typeface="Noteworthy Bold" charset="0"/>
              </a:rPr>
              <a:t>Click to edit Master text styles</a:t>
            </a:r>
          </a:p>
          <a:p>
            <a:pPr lvl="1"/>
            <a:r>
              <a:rPr lang="zh-CN" altLang="zh-CN" smtClean="0">
                <a:sym typeface="Noteworthy Bold" charset="0"/>
              </a:rPr>
              <a:t>Second level</a:t>
            </a:r>
          </a:p>
          <a:p>
            <a:pPr lvl="2"/>
            <a:r>
              <a:rPr lang="zh-CN" altLang="zh-CN" smtClean="0">
                <a:sym typeface="Noteworthy Bold" charset="0"/>
              </a:rPr>
              <a:t>Third level</a:t>
            </a:r>
          </a:p>
          <a:p>
            <a:pPr lvl="3"/>
            <a:r>
              <a:rPr lang="zh-CN" altLang="zh-CN" smtClean="0">
                <a:sym typeface="Noteworthy Bold" charset="0"/>
              </a:rPr>
              <a:t>Fourth level</a:t>
            </a:r>
          </a:p>
          <a:p>
            <a:pPr lvl="4"/>
            <a:r>
              <a:rPr lang="zh-CN" altLang="zh-CN" smtClean="0">
                <a:sym typeface="Noteworthy Bold" charset="0"/>
              </a:rPr>
              <a:t>Fifth level</a:t>
            </a:r>
          </a:p>
        </p:txBody>
      </p:sp>
    </p:spTree>
    <p:extLst>
      <p:ext uri="{BB962C8B-B14F-4D97-AF65-F5344CB8AC3E}">
        <p14:creationId xmlns:p14="http://schemas.microsoft.com/office/powerpoint/2010/main" val="2858811207"/>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altLang="zh-CN" dirty="0" smtClean="0">
                <a:ea typeface="宋体" panose="02010600030101010101" pitchFamily="2" charset="-122"/>
              </a:rPr>
              <a:t>Good</a:t>
            </a:r>
            <a:r>
              <a:rPr lang="en-US" altLang="zh-CN" baseline="0" dirty="0" smtClean="0">
                <a:ea typeface="宋体" panose="02010600030101010101" pitchFamily="2" charset="-122"/>
              </a:rPr>
              <a:t> morning, ladies and gentleman:</a:t>
            </a:r>
          </a:p>
          <a:p>
            <a:r>
              <a:rPr lang="en-US" altLang="zh-CN" baseline="0" dirty="0" smtClean="0">
                <a:ea typeface="宋体" panose="02010600030101010101" pitchFamily="2" charset="-122"/>
              </a:rPr>
              <a:t>      This paper is focus on vigilance analysis. To our knowledge, this paper to the first to combine both video and electrooculography features on online vigilance analysis. In addition, we provide a detailed comparison and combination between both kinds of features.</a:t>
            </a:r>
          </a:p>
          <a:p>
            <a:endParaRPr lang="en-US" altLang="zh-CN" dirty="0" smtClean="0">
              <a:ea typeface="宋体" panose="02010600030101010101" pitchFamily="2" charset="-122"/>
            </a:endParaRPr>
          </a:p>
          <a:p>
            <a:r>
              <a:rPr lang="zh-CN" altLang="en-US" dirty="0" smtClean="0">
                <a:ea typeface="宋体" panose="02010600030101010101" pitchFamily="2" charset="-122"/>
              </a:rPr>
              <a:t>原稿：</a:t>
            </a:r>
            <a:endParaRPr lang="zh-CN" dirty="0">
              <a:ea typeface="宋体" panose="02010600030101010101" pitchFamily="2" charset="-122"/>
            </a:endParaRPr>
          </a:p>
          <a:p>
            <a:r>
              <a:rPr lang="zh-CN" dirty="0" smtClean="0">
                <a:ea typeface="宋体" panose="02010600030101010101" pitchFamily="2" charset="-122"/>
              </a:rPr>
              <a:t>我</a:t>
            </a:r>
            <a:r>
              <a:rPr lang="zh-CN" dirty="0">
                <a:ea typeface="宋体" panose="02010600030101010101" pitchFamily="2" charset="-122"/>
              </a:rPr>
              <a:t>是杜若飞，来自</a:t>
            </a:r>
            <a:r>
              <a:rPr lang="zh-CN" altLang="zh-CN" dirty="0"/>
              <a:t>09</a:t>
            </a:r>
            <a:r>
              <a:rPr lang="zh-CN" dirty="0">
                <a:ea typeface="宋体" panose="02010600030101010101" pitchFamily="2" charset="-122"/>
              </a:rPr>
              <a:t>级</a:t>
            </a:r>
            <a:r>
              <a:rPr lang="zh-CN" altLang="zh-CN" dirty="0"/>
              <a:t>ACM</a:t>
            </a:r>
            <a:r>
              <a:rPr lang="zh-CN" dirty="0">
                <a:ea typeface="宋体" panose="02010600030101010101" pitchFamily="2" charset="-122"/>
              </a:rPr>
              <a:t>班，目前师从吕宝粮教授，在仿脑计算与人工智能中心的图像组从事计算机视觉与机器学习方向的研究</a:t>
            </a:r>
            <a:r>
              <a:rPr lang="zh-CN" dirty="0" smtClean="0">
                <a:ea typeface="宋体" panose="02010600030101010101" pitchFamily="2" charset="-122"/>
              </a:rPr>
              <a:t>。首</a:t>
            </a:r>
            <a:r>
              <a:rPr lang="zh-CN" dirty="0">
                <a:ea typeface="宋体" panose="02010600030101010101" pitchFamily="2" charset="-122"/>
              </a:rPr>
              <a:t>先请允许我代表</a:t>
            </a:r>
            <a:r>
              <a:rPr lang="zh-CN" altLang="zh-CN" dirty="0"/>
              <a:t>BCMI</a:t>
            </a:r>
            <a:r>
              <a:rPr lang="zh-CN" dirty="0">
                <a:ea typeface="宋体" panose="02010600030101010101" pitchFamily="2" charset="-122"/>
              </a:rPr>
              <a:t>实验室祝</a:t>
            </a:r>
            <a:r>
              <a:rPr lang="zh-CN" altLang="zh-CN" dirty="0"/>
              <a:t>ACM</a:t>
            </a:r>
            <a:r>
              <a:rPr lang="zh-CN" dirty="0">
                <a:ea typeface="宋体" panose="02010600030101010101" pitchFamily="2" charset="-122"/>
              </a:rPr>
              <a:t>班十周年生日快乐！ </a:t>
            </a:r>
            <a:r>
              <a:rPr lang="zh-CN" dirty="0" smtClean="0">
                <a:ea typeface="宋体" panose="02010600030101010101" pitchFamily="2" charset="-122"/>
              </a:rPr>
              <a:t>本</a:t>
            </a:r>
            <a:r>
              <a:rPr lang="zh-CN" dirty="0">
                <a:ea typeface="宋体" panose="02010600030101010101" pitchFamily="2" charset="-122"/>
              </a:rPr>
              <a:t>次报告的题目为“基于视频信号与眼电信号的在线警觉度分析”，所谓警觉度，也可以理解为一个人疲劳度。 </a:t>
            </a:r>
            <a:r>
              <a:rPr lang="zh-CN" dirty="0" smtClean="0">
                <a:ea typeface="宋体" panose="02010600030101010101" pitchFamily="2" charset="-122"/>
              </a:rPr>
              <a:t>这</a:t>
            </a:r>
            <a:r>
              <a:rPr lang="zh-CN" dirty="0">
                <a:ea typeface="宋体" panose="02010600030101010101" pitchFamily="2" charset="-122"/>
              </a:rPr>
              <a:t>次报</a:t>
            </a:r>
            <a:r>
              <a:rPr lang="zh-CN" dirty="0" smtClean="0">
                <a:ea typeface="宋体" panose="02010600030101010101" pitchFamily="2" charset="-122"/>
              </a:rPr>
              <a:t>告一</a:t>
            </a:r>
            <a:r>
              <a:rPr lang="zh-CN" dirty="0">
                <a:ea typeface="宋体" panose="02010600030101010101" pitchFamily="2" charset="-122"/>
              </a:rPr>
              <a:t>来介绍一下</a:t>
            </a:r>
            <a:r>
              <a:rPr lang="zh-CN" altLang="zh-CN" dirty="0"/>
              <a:t>BCMI</a:t>
            </a:r>
            <a:r>
              <a:rPr lang="zh-CN" dirty="0">
                <a:ea typeface="宋体" panose="02010600030101010101" pitchFamily="2" charset="-122"/>
              </a:rPr>
              <a:t>实验室在</a:t>
            </a:r>
            <a:r>
              <a:rPr lang="zh-CN" altLang="zh-CN" dirty="0"/>
              <a:t>2011</a:t>
            </a:r>
            <a:r>
              <a:rPr lang="zh-CN" dirty="0">
                <a:ea typeface="宋体" panose="02010600030101010101" pitchFamily="2" charset="-122"/>
              </a:rPr>
              <a:t>年中国国际工业博览会上获奖的“多模态司机疲劳检测系统”， </a:t>
            </a:r>
            <a:r>
              <a:rPr lang="zh-CN" dirty="0" smtClean="0">
                <a:ea typeface="宋体" panose="02010600030101010101" pitchFamily="2" charset="-122"/>
              </a:rPr>
              <a:t>二</a:t>
            </a:r>
            <a:r>
              <a:rPr lang="zh-CN" dirty="0">
                <a:ea typeface="宋体" panose="02010600030101010101" pitchFamily="2" charset="-122"/>
              </a:rPr>
              <a:t>来为大家简要介绍一下视频信号与眼电信号的基本研究方法。 </a:t>
            </a:r>
          </a:p>
          <a:p>
            <a:endParaRPr lang="zh-CN" altLang="zh-CN" dirty="0"/>
          </a:p>
        </p:txBody>
      </p:sp>
    </p:spTree>
    <p:extLst>
      <p:ext uri="{BB962C8B-B14F-4D97-AF65-F5344CB8AC3E}">
        <p14:creationId xmlns:p14="http://schemas.microsoft.com/office/powerpoint/2010/main" val="321529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p:txBody>
      </p:sp>
    </p:spTree>
    <p:extLst>
      <p:ext uri="{BB962C8B-B14F-4D97-AF65-F5344CB8AC3E}">
        <p14:creationId xmlns:p14="http://schemas.microsoft.com/office/powerpoint/2010/main" val="120535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dirty="0" smtClean="0"/>
              <a:t>动力系统是一个数学模型。在这个模型中，空间中的点随时间的变化状况存在着固定规则。线性动力系统是动力系统中的一种，线性动力系统中的观测变量和隐变量都是符合高斯分布的连续变量。可以对有噪声的信号进行处理。 </a:t>
            </a:r>
            <a:endParaRPr lang="en-US" dirty="0"/>
          </a:p>
        </p:txBody>
      </p:sp>
    </p:spTree>
    <p:extLst>
      <p:ext uri="{BB962C8B-B14F-4D97-AF65-F5344CB8AC3E}">
        <p14:creationId xmlns:p14="http://schemas.microsoft.com/office/powerpoint/2010/main" val="148997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dirty="0" smtClean="0"/>
              <a:t>对于眼电信号，我们实验室采用了一项创新性的设计，就是改变了传统眼电电极的位置。因为传统的EOG测量需要的电极，两个是放在眼角外侧，测的是水平眼电，另外两个是放在一只眼睛的眼眶上下，用来测垂直眼电，这种电极位置不太适合一个实际穿戴的装置。所以我们考虑把电极放在额头上，这样比较适合装置的穿戴，只要用一条头带就可以了。那么这4个额头电极测到的信号也是一个混合信号，它混合了水平眼电、垂直眼电、还可能有一些肌电。 </a:t>
            </a:r>
            <a:endParaRPr lang="en-US" dirty="0"/>
          </a:p>
        </p:txBody>
      </p:sp>
    </p:spTree>
    <p:extLst>
      <p:ext uri="{BB962C8B-B14F-4D97-AF65-F5344CB8AC3E}">
        <p14:creationId xmlns:p14="http://schemas.microsoft.com/office/powerpoint/2010/main" val="227587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dirty="0" err="1" smtClean="0"/>
              <a:t>我们可以用</a:t>
            </a:r>
            <a:r>
              <a:rPr lang="en-US" dirty="0" smtClean="0"/>
              <a:t> independent component analysis </a:t>
            </a:r>
            <a:r>
              <a:rPr lang="en-US" dirty="0" err="1" smtClean="0"/>
              <a:t>来把需要的水平眼电和垂直眼电分离出来</a:t>
            </a:r>
            <a:endParaRPr lang="en-US" dirty="0"/>
          </a:p>
        </p:txBody>
      </p:sp>
    </p:spTree>
    <p:extLst>
      <p:ext uri="{BB962C8B-B14F-4D97-AF65-F5344CB8AC3E}">
        <p14:creationId xmlns:p14="http://schemas.microsoft.com/office/powerpoint/2010/main" val="297596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p:txBody>
      </p:sp>
    </p:spTree>
    <p:extLst>
      <p:ext uri="{BB962C8B-B14F-4D97-AF65-F5344CB8AC3E}">
        <p14:creationId xmlns:p14="http://schemas.microsoft.com/office/powerpoint/2010/main" val="1429859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p:txBody>
      </p:sp>
    </p:spTree>
    <p:extLst>
      <p:ext uri="{BB962C8B-B14F-4D97-AF65-F5344CB8AC3E}">
        <p14:creationId xmlns:p14="http://schemas.microsoft.com/office/powerpoint/2010/main" val="326483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There are totally ﬁve healthy subjects for our experiments, including four men and 1 woman, all of whom are around 23 years old. Particularly, we ensure that none of the subjects is color-blind. Each subject is asked to have sufﬁcient sleep at night and get up early in the morning. Each experiment is conducted after lunch and lasts for 67 minutes so that the subject behaves sober at ﬁrst and sleepy after a period of about half an hour in the experiment. The room is in silence and the light is soft. As is stated in Section 2, the subject is asked to press the button with the same color as the trafﬁc sign displayed on the screen. With the help of </a:t>
            </a:r>
            <a:r>
              <a:rPr lang="en-US" dirty="0" err="1" smtClean="0"/>
              <a:t>NeuroScan</a:t>
            </a:r>
            <a:r>
              <a:rPr lang="en-US" dirty="0" smtClean="0"/>
              <a:t> </a:t>
            </a:r>
            <a:r>
              <a:rPr lang="en-US" dirty="0" err="1" smtClean="0"/>
              <a:t>Stim</a:t>
            </a:r>
            <a:r>
              <a:rPr lang="en-US" dirty="0" smtClean="0"/>
              <a:t> Software, we can collect error rate data and EOG signals, as well as video images from the infrared camera.</a:t>
            </a:r>
          </a:p>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Here is the result</a:t>
            </a:r>
            <a:r>
              <a:rPr lang="en-US" baseline="0" dirty="0" smtClean="0"/>
              <a:t> of correlation and squared between different prediction methods.</a:t>
            </a:r>
            <a:endParaRPr lang="en-US" dirty="0" smtClean="0"/>
          </a:p>
        </p:txBody>
      </p:sp>
    </p:spTree>
    <p:extLst>
      <p:ext uri="{BB962C8B-B14F-4D97-AF65-F5344CB8AC3E}">
        <p14:creationId xmlns:p14="http://schemas.microsoft.com/office/powerpoint/2010/main" val="369424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From the experimental results, we can arrive at the conclusion that our new system offers a good prediction of the actual vigilance level. Moreover, this method outperforms the existing approaches using either video features or EOG features alone, since our proposed method utilizes both the accuracy of EOG signals but the yawn state and body postures provided by video as well.</a:t>
            </a:r>
          </a:p>
        </p:txBody>
      </p:sp>
    </p:spTree>
    <p:extLst>
      <p:ext uri="{BB962C8B-B14F-4D97-AF65-F5344CB8AC3E}">
        <p14:creationId xmlns:p14="http://schemas.microsoft.com/office/powerpoint/2010/main" val="331710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The experimental environment of our vigilance analysis system is illustrated in Fig. 1. The video signals are extracted from infrared cameras in the front. Meanwhile, the EOG signals are extracted by 8 electrodes and recorded by the </a:t>
            </a:r>
            <a:r>
              <a:rPr lang="en-US" dirty="0" err="1" smtClean="0"/>
              <a:t>NeuroScan</a:t>
            </a:r>
            <a:r>
              <a:rPr lang="en-US" dirty="0" smtClean="0"/>
              <a:t> system 1. There are 2 vertical and 2 horizontal electrodes on the forehead. Different trafﬁc signs in four colors (red, green, blue and yellow) are displayed on the screen every 6 seconds and each sign lasts for only 0.5 seconds. Meanwhile, the subject is ought to press the button with the same color as the signs ﬂashed on the screen. Therefore, not only the actions</a:t>
            </a:r>
          </a:p>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of the subjects could be recorded but the actual error rate could be calculated for further analysis.</a:t>
            </a:r>
          </a:p>
        </p:txBody>
      </p:sp>
    </p:spTree>
    <p:extLst>
      <p:ext uri="{BB962C8B-B14F-4D97-AF65-F5344CB8AC3E}">
        <p14:creationId xmlns:p14="http://schemas.microsoft.com/office/powerpoint/2010/main" val="238412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altLang="zh-CN" dirty="0" smtClean="0">
                <a:ea typeface="宋体" panose="02010600030101010101" pitchFamily="2" charset="-122"/>
              </a:rPr>
              <a:t>Author website: http://bcmi.sjtu.edu.cn/~duruofei Contact: xiaoxinghai@gmail.com</a:t>
            </a:r>
            <a:endParaRPr lang="zh-CN" altLang="zh-CN" dirty="0">
              <a:ea typeface="宋体" panose="02010600030101010101" pitchFamily="2" charset="-122"/>
            </a:endParaRPr>
          </a:p>
        </p:txBody>
      </p:sp>
    </p:spTree>
    <p:extLst>
      <p:ext uri="{BB962C8B-B14F-4D97-AF65-F5344CB8AC3E}">
        <p14:creationId xmlns:p14="http://schemas.microsoft.com/office/powerpoint/2010/main" val="181935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altLang="zh-CN" dirty="0" smtClean="0">
                <a:ea typeface="宋体" panose="02010600030101010101" pitchFamily="2" charset="-122"/>
              </a:rPr>
              <a:t>Here is the outline for today’s talk. Firstly, I</a:t>
            </a:r>
            <a:r>
              <a:rPr lang="en-US" altLang="zh-CN" baseline="0" dirty="0" smtClean="0">
                <a:ea typeface="宋体" panose="02010600030101010101" pitchFamily="2" charset="-122"/>
              </a:rPr>
              <a:t> would like to show why vigilance analysis plays a crucial part in people’s life and what is the motivation of our research. Secondly, I would like to introduce the different characteristics among video signals, EOG signals and EEG signals for vigilance analysis. Then I will talk about the experimental environment of this paper and an overview of our system. Afterwards, the detail of video features and electrooculography would be discussed. The final part talks about the conclusion and future work.</a:t>
            </a:r>
            <a:endParaRPr lang="en-US" altLang="zh-CN" dirty="0" smtClean="0">
              <a:ea typeface="宋体" panose="02010600030101010101" pitchFamily="2" charset="-122"/>
            </a:endParaRPr>
          </a:p>
          <a:p>
            <a:endParaRPr lang="en-US" altLang="zh-CN" dirty="0" smtClean="0">
              <a:ea typeface="宋体" panose="02010600030101010101" pitchFamily="2" charset="-122"/>
            </a:endParaRPr>
          </a:p>
          <a:p>
            <a:endParaRPr lang="en-US" altLang="zh-CN" dirty="0" smtClean="0">
              <a:ea typeface="宋体" panose="02010600030101010101" pitchFamily="2" charset="-122"/>
            </a:endParaRPr>
          </a:p>
          <a:p>
            <a:r>
              <a:rPr lang="zh-CN" altLang="zh-CN" dirty="0" smtClean="0">
                <a:ea typeface="宋体" panose="02010600030101010101" pitchFamily="2" charset="-122"/>
              </a:rPr>
              <a:t>本次报告共分为</a:t>
            </a:r>
            <a:r>
              <a:rPr lang="zh-CN" altLang="zh-CN" dirty="0" smtClean="0"/>
              <a:t>6</a:t>
            </a:r>
            <a:r>
              <a:rPr lang="zh-CN" altLang="zh-CN" dirty="0" smtClean="0">
                <a:ea typeface="宋体" panose="02010600030101010101" pitchFamily="2" charset="-122"/>
              </a:rPr>
              <a:t>个部分，第一部分是研究动机，主要介绍一下我们为什么要研发警觉度分析系统，以及这样一个系统研发的重要意义；然后，简要介绍一下脑电、眼电、视频信号研究的内容与困难；接下来我会对</a:t>
            </a:r>
            <a:r>
              <a:rPr lang="zh-CN" altLang="zh-CN" dirty="0" smtClean="0"/>
              <a:t>BCMI</a:t>
            </a:r>
            <a:r>
              <a:rPr lang="zh-CN" altLang="zh-CN" dirty="0" smtClean="0">
                <a:ea typeface="宋体" panose="02010600030101010101" pitchFamily="2" charset="-122"/>
              </a:rPr>
              <a:t>实验室的司机疲劳度检测系统的训练端与测试端做一个简要介绍。 第四部分和第五部分中，我会从计算机视觉与眼电信号两个方面，简要介绍一下在警觉度系统中我们采取的特征提取的方法。最后我们会放一段演示视频，介绍一下</a:t>
            </a:r>
            <a:r>
              <a:rPr lang="zh-CN" altLang="zh-CN" dirty="0" smtClean="0"/>
              <a:t>BCMI</a:t>
            </a:r>
            <a:r>
              <a:rPr lang="zh-CN" altLang="zh-CN" dirty="0" smtClean="0">
                <a:ea typeface="宋体" panose="02010600030101010101" pitchFamily="2" charset="-122"/>
              </a:rPr>
              <a:t>实验室警觉度课题组未来的工作。 首先进入第一部分，研究动机。 </a:t>
            </a:r>
            <a:endParaRPr lang="zh-CN" altLang="zh-CN" dirty="0">
              <a:ea typeface="宋体" panose="02010600030101010101" pitchFamily="2" charset="-122"/>
            </a:endParaRPr>
          </a:p>
        </p:txBody>
      </p:sp>
    </p:spTree>
    <p:extLst>
      <p:ext uri="{BB962C8B-B14F-4D97-AF65-F5344CB8AC3E}">
        <p14:creationId xmlns:p14="http://schemas.microsoft.com/office/powerpoint/2010/main" val="321529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r>
              <a:rPr lang="en-US" altLang="zh-CN" dirty="0" smtClean="0">
                <a:ea typeface="宋体" panose="02010600030101010101" pitchFamily="2" charset="-122"/>
              </a:rPr>
              <a:t>Author website: http://bcmi.sjtu.edu.cn/~duruofei Contact: xiaoxinghai@gmail.com</a:t>
            </a:r>
            <a:endParaRPr lang="zh-CN" altLang="zh-CN" dirty="0">
              <a:ea typeface="宋体" panose="02010600030101010101" pitchFamily="2" charset="-122"/>
            </a:endParaRPr>
          </a:p>
        </p:txBody>
      </p:sp>
    </p:spTree>
    <p:extLst>
      <p:ext uri="{BB962C8B-B14F-4D97-AF65-F5344CB8AC3E}">
        <p14:creationId xmlns:p14="http://schemas.microsoft.com/office/powerpoint/2010/main" val="39966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据不完全统计，全世界每年死于交通事故的人数约为60万</a:t>
            </a:r>
            <a:r>
              <a:rPr lang="zh-CN" altLang="en-US" dirty="0" smtClean="0"/>
              <a:t>，</a:t>
            </a:r>
            <a:r>
              <a:rPr lang="en-US" dirty="0" smtClean="0"/>
              <a:t>因车祸受伤的人更多，每年平均约有1000万人。</a:t>
            </a:r>
            <a:endParaRPr lang="en-US" dirty="0"/>
          </a:p>
          <a:p>
            <a:r>
              <a:rPr lang="en-US" dirty="0" err="1" smtClean="0"/>
              <a:t>与此同时，我国的情况更加不容乐观</a:t>
            </a:r>
            <a:r>
              <a:rPr lang="en-US" dirty="0" smtClean="0"/>
              <a:t>： 目前我国汽车保有量约占全世界的3%，但由于交通事故造成的死亡人数却占全世界的16％,我国城市每万辆车死亡率是美国的17.8倍。</a:t>
            </a:r>
          </a:p>
          <a:p>
            <a:r>
              <a:rPr lang="en-US" dirty="0" smtClean="0"/>
              <a:t>2008年5月12日，四川汶川、北川，8级强震猝然袭来，大地颤抖，山河移位，满目疮痍，生离死别……</a:t>
            </a:r>
            <a:r>
              <a:rPr lang="en-US" dirty="0" err="1" smtClean="0"/>
              <a:t>西南处，国有殇</a:t>
            </a:r>
            <a:r>
              <a:rPr lang="en-US" dirty="0" smtClean="0"/>
              <a:t>。 这次事故中共有69227名同胞不幸遇难。然而就在2008年，全国共发生道路交通事故265204起，造成73484人死亡、304919人受伤。 </a:t>
            </a:r>
            <a:r>
              <a:rPr lang="en-US" dirty="0" err="1" smtClean="0"/>
              <a:t>毫无疑问，中国是世界上道路交通事故最严重的国家，同时，也是死亡人数最多的国家</a:t>
            </a:r>
            <a:r>
              <a:rPr lang="en-US" dirty="0" smtClean="0"/>
              <a:t>。 </a:t>
            </a:r>
          </a:p>
          <a:p>
            <a:r>
              <a:rPr lang="en-US" dirty="0" smtClean="0"/>
              <a:t>法国国家事故报告表明，因疲劳驾驶而发生车祸的的死亡事故达到了20.6%。 </a:t>
            </a:r>
          </a:p>
          <a:p>
            <a:r>
              <a:rPr lang="en-US" dirty="0" smtClean="0"/>
              <a:t>在美国，尽管酒后驾车得到了较好的抑制，然而在恶性汽车事故中，57%的事故是与驾驶员疲劳有关。 </a:t>
            </a:r>
          </a:p>
          <a:p>
            <a:r>
              <a:rPr lang="en-US" dirty="0" smtClean="0"/>
              <a:t>英国交通研究实验室认为：疲劳驾驶导致的道路交通事故占全部交通事故的10%。 </a:t>
            </a:r>
          </a:p>
          <a:p>
            <a:r>
              <a:rPr lang="en-US" dirty="0" smtClean="0"/>
              <a:t>中国国家统计局表明，在高速公路上，疲劳驾驶占交通事故的比重达到了45.7%。 </a:t>
            </a:r>
          </a:p>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中国国家统计局表明，在高速公路上，疲劳驾驶占交通事故的比重达到了45.7%。 高速公路是我国建设成就的重要标志，其建设速度还在加快。但是，在高速路上发生车祸，特别是重大交通事故呈逐年上升的趋势，驾驶员疲劳驾驶是车祸的重要原因之一。因此，对于驾驶疲劳的产生机理、定量描述和检测方法的研究己经成为神经科学、认知科学和 智能交通系统研究的一个重要课题，它不但具有极高的理论价值，同时具有重要的现实意义。对于挽救那些不时处于疲劳驾驶而危及生命的动车，高铁驾驶员来说，更是一项刻不容缓的工作。 </a:t>
            </a:r>
          </a:p>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a:p>
            <a:r>
              <a:rPr lang="en-US" dirty="0" smtClean="0"/>
              <a:t>不幸的是，目前对于疲劳驾驶尚无可靠的检测手段和定量的评价体系。不但执法人员无法对疲劳驾驶采取有效的监管措施，而且科研人员也很难准确、便捷地判断疲劳驾驶。 </a:t>
            </a:r>
          </a:p>
          <a:p>
            <a:r>
              <a:rPr lang="en-US" dirty="0" smtClean="0"/>
              <a:t>我们的研究目标就是致力于开发多传感器的警觉度检测系统，从而有效地预防疲劳驾驶，以及为危险品操作人员、警察、士兵等提供疲劳度预测系统。</a:t>
            </a:r>
          </a:p>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p:txBody>
      </p:sp>
    </p:spTree>
    <p:extLst>
      <p:ext uri="{BB962C8B-B14F-4D97-AF65-F5344CB8AC3E}">
        <p14:creationId xmlns:p14="http://schemas.microsoft.com/office/powerpoint/2010/main" val="276431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zh-CN" altLang="en-US" dirty="0" smtClean="0"/>
              <a:t>警觉度分析的信号一般分为</a:t>
            </a:r>
            <a:r>
              <a:rPr lang="en-US" altLang="zh-CN" dirty="0" smtClean="0"/>
              <a:t>video, EOG</a:t>
            </a:r>
            <a:r>
              <a:rPr lang="zh-CN" altLang="en-US" dirty="0" smtClean="0"/>
              <a:t>和</a:t>
            </a:r>
            <a:r>
              <a:rPr lang="en-US" altLang="zh-CN" dirty="0" smtClean="0"/>
              <a:t>EEG</a:t>
            </a:r>
            <a:r>
              <a:rPr lang="zh-CN" altLang="en-US" dirty="0" smtClean="0"/>
              <a:t>三类。本文在</a:t>
            </a:r>
            <a:r>
              <a:rPr lang="en-US" altLang="zh-CN" dirty="0" smtClean="0"/>
              <a:t>introduction</a:t>
            </a:r>
            <a:r>
              <a:rPr lang="zh-CN" altLang="en-US" dirty="0" smtClean="0"/>
              <a:t>部分对侵入性，准确性和特征种类上进行了分析与对比。视频角度分析警觉度是完全非侵入性的，然而结果容易受光照等环境因素的影响。与此同时，视频角度可以获知驾驶员的哈欠频率，头部朝向等特征。</a:t>
            </a:r>
            <a:r>
              <a:rPr lang="en-US" altLang="zh-CN" dirty="0" smtClean="0"/>
              <a:t>EOG</a:t>
            </a:r>
            <a:r>
              <a:rPr lang="zh-CN" altLang="en-US" dirty="0" smtClean="0"/>
              <a:t>结果较准确，但很难从</a:t>
            </a:r>
            <a:r>
              <a:rPr lang="en-US" altLang="zh-CN" dirty="0" smtClean="0"/>
              <a:t>EOG</a:t>
            </a:r>
            <a:r>
              <a:rPr lang="zh-CN" altLang="en-US" dirty="0" smtClean="0"/>
              <a:t>信号中提取</a:t>
            </a:r>
            <a:r>
              <a:rPr lang="en-US" altLang="zh-CN" dirty="0" smtClean="0"/>
              <a:t>yawn frequency</a:t>
            </a:r>
            <a:r>
              <a:rPr lang="zh-CN" altLang="en-US" dirty="0" smtClean="0"/>
              <a:t>等特征。</a:t>
            </a:r>
            <a:r>
              <a:rPr lang="en-US" altLang="zh-CN" dirty="0" smtClean="0"/>
              <a:t>EEG</a:t>
            </a:r>
            <a:r>
              <a:rPr lang="zh-CN" altLang="en-US" dirty="0" smtClean="0"/>
              <a:t>使用起来</a:t>
            </a:r>
            <a:r>
              <a:rPr lang="en-US" altLang="zh-CN" dirty="0" smtClean="0"/>
              <a:t>setup</a:t>
            </a:r>
            <a:r>
              <a:rPr lang="zh-CN" altLang="en-US" dirty="0" smtClean="0"/>
              <a:t>时间较长，而且具有一定侵入性</a:t>
            </a:r>
            <a:r>
              <a:rPr lang="en-US" altLang="zh-CN" dirty="0" smtClean="0"/>
              <a:t>(intrusive)</a:t>
            </a:r>
            <a:r>
              <a:rPr lang="zh-CN" altLang="en-US" dirty="0" smtClean="0"/>
              <a:t>，从</a:t>
            </a:r>
            <a:r>
              <a:rPr lang="en-US" altLang="zh-CN" dirty="0" smtClean="0"/>
              <a:t>EOG</a:t>
            </a:r>
            <a:r>
              <a:rPr lang="zh-CN" altLang="en-US" dirty="0" smtClean="0"/>
              <a:t>提取的</a:t>
            </a:r>
            <a:r>
              <a:rPr lang="en-US" altLang="zh-CN" dirty="0" smtClean="0"/>
              <a:t>delta</a:t>
            </a:r>
            <a:r>
              <a:rPr lang="zh-CN" altLang="en-US" dirty="0" smtClean="0"/>
              <a:t>和</a:t>
            </a:r>
            <a:r>
              <a:rPr lang="en-US" altLang="zh-CN" dirty="0" smtClean="0"/>
              <a:t>theta</a:t>
            </a:r>
            <a:r>
              <a:rPr lang="zh-CN" altLang="en-US" dirty="0" smtClean="0"/>
              <a:t>波对于分析警觉度具有重要意义。</a:t>
            </a:r>
            <a:endParaRPr lang="en-US" dirty="0" smtClean="0"/>
          </a:p>
        </p:txBody>
      </p:sp>
    </p:spTree>
    <p:extLst>
      <p:ext uri="{BB962C8B-B14F-4D97-AF65-F5344CB8AC3E}">
        <p14:creationId xmlns:p14="http://schemas.microsoft.com/office/powerpoint/2010/main" val="305980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The experimental environment of our vigilance analysis system is illustrated in Fig. 1. The video signals are extracted from infrared cameras in the front. Meanwhile, the EOG signals are extracted by 8 electrodes and recorded by the </a:t>
            </a:r>
            <a:r>
              <a:rPr lang="en-US" dirty="0" err="1" smtClean="0"/>
              <a:t>NeuroScan</a:t>
            </a:r>
            <a:r>
              <a:rPr lang="en-US" dirty="0" smtClean="0"/>
              <a:t> system 1. There are 2 vertical and 2 horizontal electrodes on the forehead. </a:t>
            </a:r>
          </a:p>
        </p:txBody>
      </p:sp>
    </p:spTree>
    <p:extLst>
      <p:ext uri="{BB962C8B-B14F-4D97-AF65-F5344CB8AC3E}">
        <p14:creationId xmlns:p14="http://schemas.microsoft.com/office/powerpoint/2010/main" val="183269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The</a:t>
            </a:r>
            <a:r>
              <a:rPr lang="en-US" baseline="0" dirty="0" smtClean="0"/>
              <a:t> left side illustrates the training environment while the test side illustrates the test environment.</a:t>
            </a:r>
            <a:endParaRPr lang="en-US" dirty="0" smtClean="0"/>
          </a:p>
        </p:txBody>
      </p:sp>
    </p:spTree>
    <p:extLst>
      <p:ext uri="{BB962C8B-B14F-4D97-AF65-F5344CB8AC3E}">
        <p14:creationId xmlns:p14="http://schemas.microsoft.com/office/powerpoint/2010/main" val="2313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Different trafﬁc signs in four colors (red, green, blue and yellow) are displayed on the screen every 6 seconds and each sign lasts for only 0.5 seconds. Meanwhile, the subject is ought to press the button with the same color as the signs ﬂashed on the screen. Therefore, not only the actions of the subjects could be recorded but the actual error rate could be calculated for further analysis.</a:t>
            </a:r>
          </a:p>
        </p:txBody>
      </p:sp>
    </p:spTree>
    <p:extLst>
      <p:ext uri="{BB962C8B-B14F-4D97-AF65-F5344CB8AC3E}">
        <p14:creationId xmlns:p14="http://schemas.microsoft.com/office/powerpoint/2010/main" val="341298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r>
              <a:rPr lang="en-US" dirty="0" smtClean="0"/>
              <a:t>Here is the flowchart of our</a:t>
            </a:r>
            <a:r>
              <a:rPr lang="en-US" baseline="0" dirty="0" smtClean="0"/>
              <a:t> system. </a:t>
            </a:r>
            <a:endParaRPr lang="en-US" dirty="0" smtClean="0"/>
          </a:p>
        </p:txBody>
      </p:sp>
    </p:spTree>
    <p:extLst>
      <p:ext uri="{BB962C8B-B14F-4D97-AF65-F5344CB8AC3E}">
        <p14:creationId xmlns:p14="http://schemas.microsoft.com/office/powerpoint/2010/main" val="206587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marL="0" marR="0" indent="0" algn="l" defTabSz="457200" rtl="0" eaLnBrk="1" fontAlgn="base" latinLnBrk="0" hangingPunct="0">
              <a:lnSpc>
                <a:spcPts val="3500"/>
              </a:lnSpc>
              <a:spcBef>
                <a:spcPct val="0"/>
              </a:spcBef>
              <a:spcAft>
                <a:spcPct val="0"/>
              </a:spcAft>
              <a:buClrTx/>
              <a:buSzTx/>
              <a:buFontTx/>
              <a:buNone/>
              <a:tabLst/>
              <a:defRPr/>
            </a:pPr>
            <a:endParaRPr lang="en-US" dirty="0" smtClean="0"/>
          </a:p>
        </p:txBody>
      </p:sp>
    </p:spTree>
    <p:extLst>
      <p:ext uri="{BB962C8B-B14F-4D97-AF65-F5344CB8AC3E}">
        <p14:creationId xmlns:p14="http://schemas.microsoft.com/office/powerpoint/2010/main" val="78028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25600" y="1597025"/>
            <a:ext cx="9753600" cy="339566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9114026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1218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18600" y="254000"/>
            <a:ext cx="2616200" cy="8229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70000" y="254000"/>
            <a:ext cx="7696200" cy="8229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064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3794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7413" y="2432050"/>
            <a:ext cx="11217275" cy="405606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65370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70000" y="2768600"/>
            <a:ext cx="51562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578600" y="2768600"/>
            <a:ext cx="51562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3695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95350" y="519113"/>
            <a:ext cx="11217275" cy="188595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95350" y="3562350"/>
            <a:ext cx="5502275" cy="5240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583363" y="3562350"/>
            <a:ext cx="5529262" cy="5240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7641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94615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51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350" y="650875"/>
            <a:ext cx="4194175" cy="2274888"/>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86292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350" y="650875"/>
            <a:ext cx="4194175" cy="2274888"/>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64602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zh-CN" altLang="zh-CN" smtClean="0">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zh-CN" altLang="zh-CN" smtClean="0">
                <a:sym typeface="Helvetica Light" charset="0"/>
              </a:rPr>
              <a:t>Click to edit Master text styles</a:t>
            </a:r>
          </a:p>
          <a:p>
            <a:pPr lvl="1"/>
            <a:r>
              <a:rPr lang="zh-CN" altLang="zh-CN" smtClean="0">
                <a:sym typeface="Helvetica Light" charset="0"/>
              </a:rPr>
              <a:t>Second level</a:t>
            </a:r>
          </a:p>
          <a:p>
            <a:pPr lvl="2"/>
            <a:r>
              <a:rPr lang="zh-CN" altLang="zh-CN" smtClean="0">
                <a:sym typeface="Helvetica Light" charset="0"/>
              </a:rPr>
              <a:t>Third level</a:t>
            </a:r>
          </a:p>
          <a:p>
            <a:pPr lvl="3"/>
            <a:r>
              <a:rPr lang="zh-CN" altLang="zh-CN" smtClean="0">
                <a:sym typeface="Helvetica Light" charset="0"/>
              </a:rPr>
              <a:t>Fourth level</a:t>
            </a:r>
          </a:p>
          <a:p>
            <a:pPr lvl="4"/>
            <a:r>
              <a:rPr lang="zh-CN" altLang="zh-CN"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584200" rtl="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bcmi.sjtu.edu.c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098325" y="1924472"/>
            <a:ext cx="11053763" cy="2090738"/>
          </a:xfrm>
        </p:spPr>
        <p:txBody>
          <a:bodyPr lIns="127000" tIns="63500" rIns="127000" bIns="63500"/>
          <a:lstStyle/>
          <a:p>
            <a:pPr defTabSz="1300163"/>
            <a:r>
              <a:rPr lang="zh-CN" altLang="zh-CN" sz="4400" dirty="0">
                <a:latin typeface="Segoe UI Light" pitchFamily="34" charset="0"/>
                <a:ea typeface="Helvetica" pitchFamily="34" charset="0"/>
                <a:cs typeface="Segoe UI Light" pitchFamily="34" charset="0"/>
                <a:sym typeface="Helvetica" panose="020B0604020202020204" pitchFamily="34" charset="0"/>
              </a:rPr>
              <a:t>Online Vigilance Analysis Combining Video and Electrooculography </a:t>
            </a:r>
            <a:r>
              <a:rPr lang="zh-CN" altLang="zh-CN" sz="4400" dirty="0" smtClean="0">
                <a:latin typeface="Segoe UI Light" pitchFamily="34" charset="0"/>
                <a:ea typeface="Helvetica" pitchFamily="34" charset="0"/>
                <a:cs typeface="Segoe UI Light" pitchFamily="34" charset="0"/>
                <a:sym typeface="Helvetica" panose="020B0604020202020204" pitchFamily="34" charset="0"/>
              </a:rPr>
              <a:t>Features</a:t>
            </a:r>
            <a:endParaRPr lang="zh-CN" altLang="zh-CN" sz="8800" dirty="0">
              <a:latin typeface="Segoe UI Light" pitchFamily="34" charset="0"/>
              <a:cs typeface="Segoe UI Light" pitchFamily="34" charset="0"/>
            </a:endParaRPr>
          </a:p>
        </p:txBody>
      </p:sp>
      <p:sp>
        <p:nvSpPr>
          <p:cNvPr id="5122" name="Rectangle 2"/>
          <p:cNvSpPr>
            <a:spLocks noGrp="1" noChangeArrowheads="1"/>
          </p:cNvSpPr>
          <p:nvPr>
            <p:ph type="body" idx="1"/>
          </p:nvPr>
        </p:nvSpPr>
        <p:spPr>
          <a:xfrm>
            <a:off x="1749872" y="4876800"/>
            <a:ext cx="9793088" cy="3671192"/>
          </a:xfrm>
        </p:spPr>
        <p:txBody>
          <a:bodyPr lIns="127000" tIns="63500" rIns="127000" bIns="63500" anchor="t"/>
          <a:lstStyle/>
          <a:p>
            <a:pPr marL="0" indent="0" algn="ctr" defTabSz="1300163">
              <a:spcBef>
                <a:spcPts val="1100"/>
              </a:spcBef>
              <a:buSzTx/>
              <a:buFontTx/>
              <a:buNone/>
            </a:pPr>
            <a:r>
              <a:rPr lang="en-US" altLang="zh-CN" sz="3200" dirty="0" err="1"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Ruofei</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Du</a:t>
            </a:r>
            <a:r>
              <a:rPr lang="en-US" altLang="zh-CN" sz="3200" baseline="300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1</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3200" dirty="0" err="1"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Renjie</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Liu</a:t>
            </a:r>
            <a:r>
              <a:rPr lang="en-US" altLang="zh-CN" sz="3200" baseline="30000" dirty="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1</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3200" dirty="0" err="1"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Tianxiang</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Wu</a:t>
            </a:r>
            <a:r>
              <a:rPr lang="en-US" altLang="zh-CN" sz="3200" baseline="30000" dirty="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1</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3200" dirty="0" err="1"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Baoliang</a:t>
            </a:r>
            <a:r>
              <a:rPr lang="en-US" altLang="zh-CN" sz="32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 Lu</a:t>
            </a:r>
            <a:r>
              <a:rPr lang="en-US" altLang="zh-CN" sz="3200" baseline="30000" dirty="0" smtClean="0">
                <a:solidFill>
                  <a:schemeClr val="tx1"/>
                </a:solidFill>
                <a:effectLst>
                  <a:outerShdw blurRad="38100" dist="38100" dir="2700000" algn="tl">
                    <a:srgbClr val="C0C0C0"/>
                  </a:outerShdw>
                </a:effectLst>
                <a:latin typeface="Segoe UI Light" pitchFamily="34" charset="0"/>
                <a:ea typeface="Helvetica" panose="020B0604020202020204" pitchFamily="34" charset="0"/>
                <a:cs typeface="Segoe UI Light" pitchFamily="34" charset="0"/>
                <a:sym typeface="Helvetica" panose="020B0604020202020204" pitchFamily="34" charset="0"/>
              </a:rPr>
              <a:t>1234</a:t>
            </a:r>
            <a:endParaRPr lang="zh-CN" altLang="zh-CN" sz="4300" baseline="30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marL="0" indent="0" algn="ctr" defTabSz="1300163">
              <a:spcBef>
                <a:spcPts val="1100"/>
              </a:spcBef>
              <a:buSzTx/>
              <a:buFontTx/>
              <a:buNone/>
            </a:pPr>
            <a:r>
              <a:rPr lang="en-US" altLang="zh-CN" sz="1600" baseline="300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 </a:t>
            </a:r>
            <a:r>
              <a:rPr lang="en-US" altLang="zh-CN" sz="16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Center </a:t>
            </a: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for Brain-like Computing and Machine Intelligence</a:t>
            </a:r>
          </a:p>
          <a:p>
            <a:pPr marL="0" indent="0" algn="ctr" defTabSz="1300163">
              <a:spcBef>
                <a:spcPts val="1100"/>
              </a:spcBef>
              <a:buSzTx/>
              <a:buFontTx/>
              <a:buNone/>
            </a:pP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Department of Computer Science and Engineering</a:t>
            </a:r>
          </a:p>
          <a:p>
            <a:pPr marL="0" indent="0" algn="ctr" defTabSz="1300163">
              <a:spcBef>
                <a:spcPts val="1100"/>
              </a:spcBef>
              <a:buSzTx/>
              <a:buFontTx/>
              <a:buNone/>
            </a:pPr>
            <a:r>
              <a:rPr lang="en-US" altLang="zh-CN" sz="1600" baseline="30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a:t>
            </a: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MOE-Microsoft Key Lab. for Intelligent Computing and Intelligent Systems</a:t>
            </a:r>
          </a:p>
          <a:p>
            <a:pPr marL="0" indent="0" algn="ctr" defTabSz="1300163">
              <a:spcBef>
                <a:spcPts val="1100"/>
              </a:spcBef>
              <a:buSzTx/>
              <a:buFontTx/>
              <a:buNone/>
            </a:pPr>
            <a:r>
              <a:rPr lang="en-US" altLang="zh-CN" sz="1600" baseline="30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3 </a:t>
            </a:r>
            <a:r>
              <a:rPr lang="en-US" altLang="zh-CN" sz="16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Shanghai </a:t>
            </a: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Key Laboratory of Scalable Computing and Systems</a:t>
            </a:r>
          </a:p>
          <a:p>
            <a:pPr marL="0" indent="0" algn="ctr" defTabSz="1300163">
              <a:spcBef>
                <a:spcPts val="1100"/>
              </a:spcBef>
              <a:buSzTx/>
              <a:buFontTx/>
              <a:buNone/>
            </a:pPr>
            <a:r>
              <a:rPr lang="en-US" altLang="zh-CN" sz="1600" baseline="30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4</a:t>
            </a: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MOE Key Laboratory of Systems Biomedicine</a:t>
            </a:r>
          </a:p>
          <a:p>
            <a:pPr marL="0" indent="0" algn="ctr" defTabSz="1300163">
              <a:spcBef>
                <a:spcPts val="1100"/>
              </a:spcBef>
              <a:buSzTx/>
              <a:buFontTx/>
              <a:buNone/>
            </a:pP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Shanghai Jiao Tong </a:t>
            </a:r>
            <a:r>
              <a:rPr lang="en-US" altLang="zh-CN" sz="16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University </a:t>
            </a:r>
          </a:p>
          <a:p>
            <a:pPr marL="0" indent="0" algn="ctr" defTabSz="1300163">
              <a:spcBef>
                <a:spcPts val="1100"/>
              </a:spcBef>
              <a:buSzTx/>
              <a:buFontTx/>
              <a:buNone/>
            </a:pPr>
            <a:r>
              <a:rPr lang="en-US" altLang="zh-CN" sz="16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800 </a:t>
            </a:r>
            <a:r>
              <a:rPr lang="en-US" altLang="zh-CN" sz="1600"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Dongchuan</a:t>
            </a:r>
            <a:r>
              <a:rPr lang="en-US" altLang="zh-CN" sz="1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Road, Shanghai 200240, China</a:t>
            </a:r>
            <a:endParaRPr lang="zh-CN" altLang="zh-CN" sz="4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smtClean="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Visual Features</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6" name="Rectangle 2"/>
          <p:cNvSpPr txBox="1">
            <a:spLocks noChangeArrowheads="1"/>
          </p:cNvSpPr>
          <p:nvPr/>
        </p:nvSpPr>
        <p:spPr bwMode="auto">
          <a:xfrm>
            <a:off x="1101799" y="2716560"/>
            <a:ext cx="11051815" cy="604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7000" tIns="63500" rIns="127000" bIns="63500" numCol="1" anchor="t" anchorCtr="0" compatLnSpc="1">
            <a:prstTxWarp prst="textNoShape">
              <a:avLst/>
            </a:prstTxWarp>
          </a:bodyPr>
          <a:lst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PERCLOS (percentage of closure):</a:t>
            </a:r>
          </a:p>
          <a:p>
            <a:pPr marL="0" indent="0" defTabSz="1300163">
              <a:spcBef>
                <a:spcPts val="1100"/>
              </a:spcBef>
              <a:buSzTx/>
              <a:buNone/>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Blink frequency, etc.:</a:t>
            </a: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marL="0" indent="0" defTabSz="1300163">
              <a:spcBef>
                <a:spcPts val="1100"/>
              </a:spcBef>
              <a:buSzTx/>
              <a:buNone/>
            </a:pP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marL="0" indent="0" defTabSz="1300163">
              <a:spcBef>
                <a:spcPts val="1100"/>
              </a:spcBef>
              <a:buSzTx/>
              <a:buNone/>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Yawn frequency:</a:t>
            </a: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Body Posture: (By ASM) </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pic>
        <p:nvPicPr>
          <p:cNvPr id="3" name="Picture 2"/>
          <p:cNvPicPr>
            <a:picLocks noChangeAspect="1"/>
          </p:cNvPicPr>
          <p:nvPr/>
        </p:nvPicPr>
        <p:blipFill>
          <a:blip r:embed="rId4"/>
          <a:stretch>
            <a:fillRect/>
          </a:stretch>
        </p:blipFill>
        <p:spPr>
          <a:xfrm>
            <a:off x="6646416" y="2356520"/>
            <a:ext cx="3870050" cy="1244150"/>
          </a:xfrm>
          <a:prstGeom prst="rect">
            <a:avLst/>
          </a:prstGeom>
        </p:spPr>
      </p:pic>
      <p:pic>
        <p:nvPicPr>
          <p:cNvPr id="4" name="Picture 3"/>
          <p:cNvPicPr>
            <a:picLocks noChangeAspect="1"/>
          </p:cNvPicPr>
          <p:nvPr/>
        </p:nvPicPr>
        <p:blipFill>
          <a:blip r:embed="rId5"/>
          <a:stretch>
            <a:fillRect/>
          </a:stretch>
        </p:blipFill>
        <p:spPr>
          <a:xfrm>
            <a:off x="4198144" y="5812904"/>
            <a:ext cx="3816424" cy="1032629"/>
          </a:xfrm>
          <a:prstGeom prst="rect">
            <a:avLst/>
          </a:prstGeom>
        </p:spPr>
      </p:pic>
      <p:pic>
        <p:nvPicPr>
          <p:cNvPr id="7" name="Picture 6"/>
          <p:cNvPicPr>
            <a:picLocks noChangeAspect="1"/>
          </p:cNvPicPr>
          <p:nvPr/>
        </p:nvPicPr>
        <p:blipFill>
          <a:blip r:embed="rId6"/>
          <a:stretch>
            <a:fillRect/>
          </a:stretch>
        </p:blipFill>
        <p:spPr>
          <a:xfrm>
            <a:off x="5206256" y="6934872"/>
            <a:ext cx="6361770" cy="1061074"/>
          </a:xfrm>
          <a:prstGeom prst="rect">
            <a:avLst/>
          </a:prstGeom>
        </p:spPr>
      </p:pic>
      <p:pic>
        <p:nvPicPr>
          <p:cNvPr id="8" name="Picture 7"/>
          <p:cNvPicPr>
            <a:picLocks noChangeAspect="1"/>
          </p:cNvPicPr>
          <p:nvPr/>
        </p:nvPicPr>
        <p:blipFill>
          <a:blip r:embed="rId7"/>
          <a:stretch>
            <a:fillRect/>
          </a:stretch>
        </p:blipFill>
        <p:spPr>
          <a:xfrm>
            <a:off x="4702199" y="3600670"/>
            <a:ext cx="7631193" cy="2212234"/>
          </a:xfrm>
          <a:prstGeom prst="rect">
            <a:avLst/>
          </a:prstGeom>
        </p:spPr>
      </p:pic>
    </p:spTree>
    <p:extLst>
      <p:ext uri="{BB962C8B-B14F-4D97-AF65-F5344CB8AC3E}">
        <p14:creationId xmlns:p14="http://schemas.microsoft.com/office/powerpoint/2010/main" val="4794191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6000" dirty="0" smtClean="0">
                <a:latin typeface="Segoe UI Light" pitchFamily="34" charset="0"/>
                <a:cs typeface="Segoe UI Light" pitchFamily="34" charset="0"/>
              </a:rPr>
              <a:t>Linear Dynamic System</a:t>
            </a:r>
            <a:endParaRPr lang="zh-CN" altLang="zh-CN" sz="60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09712" y="2356520"/>
                <a:ext cx="12950838" cy="1278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r>
                            <a:rPr lang="en-US" b="0" i="1" smtClean="0">
                              <a:latin typeface="Cambria Math" panose="02040503050406030204" pitchFamily="18" charset="0"/>
                            </a:rPr>
                            <m:t>, </m:t>
                          </m:r>
                          <m:r>
                            <a:rPr lang="en-US" b="0" i="1" smtClean="0">
                              <a:latin typeface="Cambria Math" panose="02040503050406030204" pitchFamily="18" charset="0"/>
                            </a:rPr>
                            <m:t>𝑄</m:t>
                          </m:r>
                        </m:e>
                      </m:d>
                    </m:oMath>
                  </m:oMathPara>
                </a14:m>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𝑡</m:t>
                            </m:r>
                          </m:sub>
                        </m:sSub>
                      </m:e>
                      <m:e>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altLang="zh-CN" i="1">
                                    <a:latin typeface="Cambria Math" panose="02040503050406030204" pitchFamily="18" charset="0"/>
                                  </a:rPr>
                                  <m:t>−</m:t>
                                </m:r>
                                <m:r>
                                  <a:rPr lang="en-US" altLang="zh-CN" i="1" smtClean="0">
                                    <a:latin typeface="Cambria Math" panose="02040503050406030204" pitchFamily="18" charset="0"/>
                                  </a:rPr>
                                  <m:t>1</m:t>
                                </m:r>
                              </m:e>
                            </m:d>
                          </m:sub>
                        </m:sSub>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𝑣</m:t>
                            </m:r>
                          </m:e>
                        </m:acc>
                        <m:r>
                          <a:rPr lang="en-US" b="0" i="1" smtClean="0">
                            <a:latin typeface="Cambria Math" panose="02040503050406030204" pitchFamily="18" charset="0"/>
                          </a:rPr>
                          <m:t>, </m:t>
                        </m:r>
                        <m:r>
                          <a:rPr lang="en-US" b="0" i="1" smtClean="0">
                            <a:latin typeface="Cambria Math" panose="02040503050406030204" pitchFamily="18" charset="0"/>
                          </a:rPr>
                          <m:t>𝑅</m:t>
                        </m:r>
                      </m:e>
                    </m:d>
                    <m:r>
                      <a:rPr lang="en-US" b="0" i="1" smtClean="0">
                        <a:latin typeface="Cambria Math" panose="02040503050406030204" pitchFamily="18" charset="0"/>
                      </a:rPr>
                      <m:t> </m:t>
                    </m:r>
                  </m:oMath>
                </a14:m>
                <a:r>
                  <a:rPr lang="en-US" dirty="0" smtClean="0"/>
                  <a:t>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09712" y="2356520"/>
                <a:ext cx="12950838" cy="1278876"/>
              </a:xfrm>
              <a:prstGeom prst="rect">
                <a:avLst/>
              </a:prstGeom>
              <a:blipFill rotWithShape="0">
                <a:blip r:embed="rId4"/>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281013" y="3989195"/>
            <a:ext cx="12334875" cy="5000625"/>
          </a:xfrm>
          <a:prstGeom prst="rect">
            <a:avLst/>
          </a:prstGeom>
        </p:spPr>
      </p:pic>
    </p:spTree>
    <p:extLst>
      <p:ext uri="{BB962C8B-B14F-4D97-AF65-F5344CB8AC3E}">
        <p14:creationId xmlns:p14="http://schemas.microsoft.com/office/powerpoint/2010/main" val="7138626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spcBef>
                <a:spcPts val="1100"/>
              </a:spcBef>
              <a:buSzTx/>
            </a:pPr>
            <a:r>
              <a:rPr lang="en-US" altLang="zh-CN" sz="72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Electrooculography</a:t>
            </a: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6" name="Picture 2" descr="image34.png"/>
          <p:cNvPicPr>
            <a:picLocks noChangeAspect="1"/>
          </p:cNvPicPr>
          <p:nvPr/>
        </p:nvPicPr>
        <p:blipFill>
          <a:blip r:embed="rId4">
            <a:extLst>
              <a:ext uri="{28A0092B-C50C-407E-A947-70E740481C1C}">
                <a14:useLocalDpi xmlns:a14="http://schemas.microsoft.com/office/drawing/2010/main" val="0"/>
              </a:ext>
            </a:extLst>
          </a:blip>
          <a:srcRect l="16478" t="22414" r="16756" b="3877"/>
          <a:stretch>
            <a:fillRect/>
          </a:stretch>
        </p:blipFill>
        <p:spPr bwMode="auto">
          <a:xfrm>
            <a:off x="1460500" y="2571750"/>
            <a:ext cx="10009188" cy="6211888"/>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12358876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245816" y="1143879"/>
            <a:ext cx="11410328" cy="1512168"/>
          </a:xfrm>
        </p:spPr>
        <p:txBody>
          <a:bodyPr lIns="127000" tIns="63500" rIns="127000" bIns="63500"/>
          <a:lstStyle/>
          <a:p>
            <a:pPr defTabSz="1300163"/>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Forehead Signals Separated by ICA</a:t>
            </a:r>
            <a:b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br>
            <a:r>
              <a:rPr lang="en-US" altLang="zh-CN" sz="36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HEO                        </a:t>
            </a:r>
            <a:r>
              <a:rPr lang="en-US" altLang="zh-CN" sz="36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VEO</a:t>
            </a:r>
            <a:endParaRPr lang="zh-CN" altLang="zh-CN" sz="36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6" name="Picture 2" descr="image7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1963" y="2627312"/>
            <a:ext cx="10178655" cy="6425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16896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Electrooculography</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bwMode="auto">
              <a:xfrm>
                <a:off x="1101799" y="2716560"/>
                <a:ext cx="11521281" cy="6048672"/>
              </a:xfrm>
              <a:prstGeom prst="rect">
                <a:avLst/>
              </a:prstGeom>
              <a:noFill/>
              <a:ln>
                <a:noFill/>
              </a:ln>
              <a:effectLst/>
              <a:extLst>
                <a:ext uri="{909E8E84-426E-40DD-AFC4-6F175D3DCCD1}">
                  <a14:hiddenFill>
                    <a:solidFill>
                      <a:srgbClr val="FFFFFF"/>
                    </a:solidFill>
                  </a14:hiddenFill>
                </a:ext>
                <a:ext uri="{91240B29-F687-4F45-9708-019B960494DF}">
                  <a14:hiddenLine w="12700" cap="flat" cmpd="sng">
                    <a:solidFill>
                      <a:srgbClr val="000000"/>
                    </a:solidFill>
                    <a:prstDash val="solid"/>
                    <a:miter lim="0"/>
                    <a:headEnd/>
                    <a:tailEnd/>
                  </a14:hiddenLine>
                </a:ext>
                <a:ext uri="{AF507438-7753-43E0-B8FC-AC1667EBCBE1}">
                  <a14:hiddenEffects>
                    <a:effectLst>
                      <a:outerShdw dist="35921" dir="2700000" algn="ctr" rotWithShape="0">
                        <a:srgbClr val="808080"/>
                      </a:outerShdw>
                    </a:effectLst>
                  </a14:hiddenEffects>
                </a:ext>
              </a:extLst>
            </p:spPr>
            <p:txBody>
              <a:bodyPr vert="horz" wrap="square" lIns="127000" tIns="63500" rIns="127000" bIns="63500" numCol="1" anchor="t" anchorCtr="0" compatLnSpc="1">
                <a:prstTxWarp prst="textNoShape">
                  <a:avLst/>
                </a:prstTxWarp>
              </a:bodyPr>
              <a:lst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Filter the vertical EOG signal by a low-pass filter with a frequency of 10Hz.</a:t>
                </a: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Adjust the amplitude of the signals.</a:t>
                </a: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Computer the difference of signals for the extraction of eye blinks.</a:t>
                </a:r>
              </a:p>
              <a:p>
                <a:pPr defTabSz="1300163">
                  <a:spcBef>
                    <a:spcPts val="1100"/>
                  </a:spcBef>
                  <a:buSzTx/>
                </a:pPr>
                <a14:m>
                  <m:oMath xmlns:m="http://schemas.openxmlformats.org/officeDocument/2006/math">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𝐷</m:t>
                    </m:r>
                    <m:d>
                      <m:dPr>
                        <m:ctrlP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ctrlPr>
                      </m:dPr>
                      <m:e>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𝑖</m:t>
                        </m:r>
                      </m:e>
                    </m:d>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m:t>
                    </m:r>
                    <m:d>
                      <m:dPr>
                        <m:ctrlP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ctrlPr>
                      </m:dPr>
                      <m:e>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𝑉</m:t>
                        </m:r>
                        <m:d>
                          <m:dPr>
                            <m:ctrlP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ctrlPr>
                          </m:dPr>
                          <m:e>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𝑖</m:t>
                            </m:r>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m:t>
                            </m:r>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𝑖</m:t>
                            </m:r>
                          </m:e>
                        </m:d>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m:t>
                        </m:r>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𝑉</m:t>
                        </m:r>
                        <m:d>
                          <m:dPr>
                            <m:ctrlP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ctrlPr>
                          </m:dPr>
                          <m:e>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𝑖</m:t>
                            </m:r>
                          </m:e>
                        </m:d>
                      </m:e>
                    </m:d>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m:t>
                    </m:r>
                    <m:r>
                      <a:rPr lang="en-US" altLang="zh-CN" sz="2800" b="0" i="1" smtClean="0">
                        <a:solidFill>
                          <a:schemeClr val="tx1"/>
                        </a:solidFill>
                        <a:latin typeface="Cambria Math" panose="02040503050406030204" pitchFamily="18" charset="0"/>
                        <a:ea typeface="Helvetica" panose="020B0604020202020204" pitchFamily="34" charset="0"/>
                        <a:cs typeface="Segoe UI Light" pitchFamily="34" charset="0"/>
                        <a:sym typeface="Helvetica" panose="020B0604020202020204" pitchFamily="34" charset="0"/>
                      </a:rPr>
                      <m:t>𝑅</m:t>
                    </m:r>
                  </m:oMath>
                </a14:m>
                <a:endParaRPr lang="en-US" altLang="zh-CN" sz="2800" b="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lvl="1"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where V denotes the signal, R as the sampling rate</a:t>
                </a:r>
              </a:p>
              <a:p>
                <a:pPr defTabSz="1300163">
                  <a:spcBef>
                    <a:spcPts val="1100"/>
                  </a:spcBef>
                  <a:buSzTx/>
                </a:pP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Slow Eye Movement (SEM) and Rapid Eye Movement (REM) are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extracted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according to different kinds of time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threshold.</a:t>
                </a:r>
              </a:p>
              <a:p>
                <a:pPr defTabSz="1300163">
                  <a:spcBef>
                    <a:spcPts val="1100"/>
                  </a:spcBef>
                  <a:buSzTx/>
                </a:pP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Fourier transformation: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0.5Hz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and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2Hz to process the horizontal EOG.</a:t>
                </a: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The sampling rate: 125Hz,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ime window: 8 seconds.</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mc:Choice>
        <mc:Fallback xmlns="">
          <p:sp>
            <p:nvSpPr>
              <p:cNvPr id="7" name="Rectangle 2"/>
              <p:cNvSpPr txBox="1">
                <a:spLocks noRot="1" noChangeAspect="1" noMove="1" noResize="1" noEditPoints="1" noAdjustHandles="1" noChangeArrowheads="1" noChangeShapeType="1" noTextEdit="1"/>
              </p:cNvSpPr>
              <p:nvPr/>
            </p:nvSpPr>
            <p:spPr bwMode="auto">
              <a:xfrm>
                <a:off x="1101799" y="2716560"/>
                <a:ext cx="11521281" cy="6048672"/>
              </a:xfrm>
              <a:prstGeom prst="rect">
                <a:avLst/>
              </a:prstGeom>
              <a:blipFill rotWithShape="0">
                <a:blip r:embed="rId4"/>
                <a:stretch>
                  <a:fillRect l="-1005" t="-1613" r="-1534"/>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98318407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Electrooculography</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6" name="Picture 1" descr="image8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8024" y="2636529"/>
            <a:ext cx="7345537" cy="6025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94794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Conclusion</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3" name="Picture 2"/>
          <p:cNvPicPr>
            <a:picLocks noChangeAspect="1"/>
          </p:cNvPicPr>
          <p:nvPr/>
        </p:nvPicPr>
        <p:blipFill>
          <a:blip r:embed="rId4"/>
          <a:stretch>
            <a:fillRect/>
          </a:stretch>
        </p:blipFill>
        <p:spPr>
          <a:xfrm>
            <a:off x="453728" y="2748917"/>
            <a:ext cx="12097344" cy="4864187"/>
          </a:xfrm>
          <a:prstGeom prst="rect">
            <a:avLst/>
          </a:prstGeom>
        </p:spPr>
      </p:pic>
    </p:spTree>
    <p:extLst>
      <p:ext uri="{BB962C8B-B14F-4D97-AF65-F5344CB8AC3E}">
        <p14:creationId xmlns:p14="http://schemas.microsoft.com/office/powerpoint/2010/main" val="22269459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Conclusion</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6" name="Picture 5"/>
          <p:cNvPicPr>
            <a:picLocks noChangeAspect="1"/>
          </p:cNvPicPr>
          <p:nvPr/>
        </p:nvPicPr>
        <p:blipFill>
          <a:blip r:embed="rId4"/>
          <a:stretch>
            <a:fillRect/>
          </a:stretch>
        </p:blipFill>
        <p:spPr>
          <a:xfrm>
            <a:off x="1677864" y="2193056"/>
            <a:ext cx="9361040" cy="7149408"/>
          </a:xfrm>
          <a:prstGeom prst="rect">
            <a:avLst/>
          </a:prstGeom>
        </p:spPr>
      </p:pic>
    </p:spTree>
    <p:extLst>
      <p:ext uri="{BB962C8B-B14F-4D97-AF65-F5344CB8AC3E}">
        <p14:creationId xmlns:p14="http://schemas.microsoft.com/office/powerpoint/2010/main" val="35860390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Future Work</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6" name="Rectangle 2"/>
          <p:cNvSpPr txBox="1">
            <a:spLocks noChangeArrowheads="1"/>
          </p:cNvSpPr>
          <p:nvPr/>
        </p:nvSpPr>
        <p:spPr bwMode="auto">
          <a:xfrm>
            <a:off x="1101799" y="2716560"/>
            <a:ext cx="11051815" cy="640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7000" tIns="63500" rIns="127000" bIns="63500" numCol="1" anchor="t" anchorCtr="0" compatLnSpc="1">
            <a:prstTxWarp prst="textNoShape">
              <a:avLst/>
            </a:prstTxWarp>
          </a:bodyPr>
          <a:lst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Smaller EOG chip:                                  to</a:t>
            </a: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Comprehensive feature: depth information and grip power. </a:t>
            </a: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marL="0" indent="0" defTabSz="1300163">
              <a:spcBef>
                <a:spcPts val="1100"/>
              </a:spcBef>
              <a:buSzTx/>
              <a:buNone/>
            </a:pP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Robustness and stability:</a:t>
            </a:r>
          </a:p>
          <a:p>
            <a:pPr marL="381000" lvl="1" indent="0" defTabSz="1300163">
              <a:spcBef>
                <a:spcPts val="1100"/>
              </a:spcBef>
              <a:buSzTx/>
              <a:buNone/>
            </a:pP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Various luminance, moving car, actual environment...</a:t>
            </a: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pic>
        <p:nvPicPr>
          <p:cNvPr id="7" name="Picture 3" descr="image9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2240" y="2335468"/>
            <a:ext cx="1839170" cy="1835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descr="image95.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6616" y="2731773"/>
            <a:ext cx="522766" cy="521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873" y="5164832"/>
            <a:ext cx="2448272" cy="129564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7971" y="4977025"/>
            <a:ext cx="1783359" cy="1671262"/>
          </a:xfrm>
          <a:prstGeom prst="rect">
            <a:avLst/>
          </a:prstGeom>
        </p:spPr>
      </p:pic>
    </p:spTree>
    <p:extLst>
      <p:ext uri="{BB962C8B-B14F-4D97-AF65-F5344CB8AC3E}">
        <p14:creationId xmlns:p14="http://schemas.microsoft.com/office/powerpoint/2010/main" val="15882419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412304"/>
            <a:ext cx="11410328" cy="2090738"/>
          </a:xfrm>
        </p:spPr>
        <p:txBody>
          <a:bodyPr lIns="127000" tIns="63500" rIns="127000" bIns="63500"/>
          <a:lstStyle/>
          <a:p>
            <a:pPr defTabSz="1300163"/>
            <a:r>
              <a:rPr lang="en-US" altLang="zh-CN" sz="8800" dirty="0" smtClean="0">
                <a:latin typeface="Segoe UI Light" pitchFamily="34" charset="0"/>
                <a:cs typeface="Segoe UI Light" pitchFamily="34" charset="0"/>
              </a:rPr>
              <a:t>Thank you</a:t>
            </a:r>
            <a:endParaRPr lang="zh-CN" altLang="zh-CN" sz="8800" dirty="0">
              <a:latin typeface="Segoe UI Light" pitchFamily="34" charset="0"/>
              <a:cs typeface="Segoe UI Light" pitchFamily="34" charset="0"/>
            </a:endParaRPr>
          </a:p>
        </p:txBody>
      </p:sp>
      <p:sp>
        <p:nvSpPr>
          <p:cNvPr id="5122" name="Rectangle 2"/>
          <p:cNvSpPr>
            <a:spLocks noGrp="1" noChangeArrowheads="1"/>
          </p:cNvSpPr>
          <p:nvPr>
            <p:ph type="body" idx="1"/>
          </p:nvPr>
        </p:nvSpPr>
        <p:spPr>
          <a:xfrm>
            <a:off x="1101799" y="7469088"/>
            <a:ext cx="11051815" cy="1296143"/>
          </a:xfrm>
        </p:spPr>
        <p:txBody>
          <a:bodyPr lIns="127000" tIns="63500" rIns="127000" bIns="63500" anchor="t"/>
          <a:lstStyle/>
          <a:p>
            <a:pPr marL="0" indent="0" algn="ctr" defTabSz="1300163">
              <a:spcBef>
                <a:spcPts val="1100"/>
              </a:spcBef>
              <a:buSzTx/>
              <a:buNone/>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BCMI: We are family!</a:t>
            </a:r>
          </a:p>
          <a:p>
            <a:pPr marL="0" indent="0" algn="ctr" defTabSz="1300163">
              <a:spcBef>
                <a:spcPts val="1100"/>
              </a:spcBef>
              <a:buSzTx/>
              <a:buNone/>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hlinkClick r:id="rId4"/>
              </a:rPr>
              <a:t>http://bcmi.sjtu.edu.cn</a:t>
            </a: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549" b="13259"/>
          <a:stretch/>
        </p:blipFill>
        <p:spPr>
          <a:xfrm>
            <a:off x="1570970" y="2450889"/>
            <a:ext cx="9754961" cy="4104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09749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Outline</a:t>
            </a:r>
            <a:endParaRPr lang="zh-CN" altLang="zh-CN" sz="7200" dirty="0">
              <a:latin typeface="Segoe UI Light" pitchFamily="34" charset="0"/>
              <a:cs typeface="Segoe UI Light" pitchFamily="34" charset="0"/>
            </a:endParaRPr>
          </a:p>
        </p:txBody>
      </p:sp>
      <p:sp>
        <p:nvSpPr>
          <p:cNvPr id="5122" name="Rectangle 2"/>
          <p:cNvSpPr>
            <a:spLocks noGrp="1" noChangeArrowheads="1"/>
          </p:cNvSpPr>
          <p:nvPr>
            <p:ph type="body" idx="1"/>
          </p:nvPr>
        </p:nvSpPr>
        <p:spPr>
          <a:xfrm>
            <a:off x="1461840" y="2716560"/>
            <a:ext cx="10058943" cy="6408712"/>
          </a:xfrm>
        </p:spPr>
        <p:txBody>
          <a:bodyPr lIns="127000" tIns="63500" rIns="127000" bIns="63500" anchor="t"/>
          <a:lstStyle/>
          <a:p>
            <a:pPr defTabSz="1300163">
              <a:spcBef>
                <a:spcPts val="1100"/>
              </a:spcBef>
              <a:buSzTx/>
            </a:pPr>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Motivation</a:t>
            </a:r>
          </a:p>
          <a:p>
            <a:pPr defTabSz="1300163">
              <a:spcBef>
                <a:spcPts val="1100"/>
              </a:spcBef>
              <a:buSzTx/>
            </a:pPr>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Introduction</a:t>
            </a:r>
          </a:p>
          <a:p>
            <a:pPr defTabSz="1300163">
              <a:spcBef>
                <a:spcPts val="1100"/>
              </a:spcBef>
              <a:buSzTx/>
            </a:pPr>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System Overview</a:t>
            </a:r>
          </a:p>
          <a:p>
            <a:pPr defTabSz="1300163">
              <a:spcBef>
                <a:spcPts val="1100"/>
              </a:spcBef>
              <a:buSzTx/>
            </a:pPr>
            <a:r>
              <a:rPr lang="en-US" altLang="zh-CN" sz="4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Video Features</a:t>
            </a:r>
          </a:p>
          <a:p>
            <a:pPr defTabSz="1300163">
              <a:spcBef>
                <a:spcPts val="1100"/>
              </a:spcBef>
              <a:buSzTx/>
            </a:pPr>
            <a:r>
              <a:rPr lang="en-US" altLang="zh-CN" sz="4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Electrooculography</a:t>
            </a:r>
            <a:endPar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4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Conclusion </a:t>
            </a:r>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and </a:t>
            </a:r>
            <a:r>
              <a:rPr lang="en-US" altLang="zh-CN" sz="4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Future </a:t>
            </a:r>
            <a:r>
              <a:rPr lang="en-US"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Work</a:t>
            </a:r>
          </a:p>
          <a:p>
            <a:pPr defTabSz="1300163">
              <a:spcBef>
                <a:spcPts val="1100"/>
              </a:spcBef>
              <a:buSzTx/>
            </a:pPr>
            <a:endParaRPr lang="zh-CN" altLang="zh-CN" sz="4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Tree>
    <p:extLst>
      <p:ext uri="{BB962C8B-B14F-4D97-AF65-F5344CB8AC3E}">
        <p14:creationId xmlns:p14="http://schemas.microsoft.com/office/powerpoint/2010/main" val="673272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6" y="-156380"/>
            <a:ext cx="11410328" cy="2090738"/>
          </a:xfrm>
        </p:spPr>
        <p:txBody>
          <a:bodyPr lIns="127000" tIns="63500" rIns="127000" bIns="63500"/>
          <a:lstStyle/>
          <a:p>
            <a:pPr defTabSz="1300163"/>
            <a:r>
              <a:rPr lang="en-US" altLang="zh-CN" sz="8800" dirty="0" smtClean="0">
                <a:latin typeface="Segoe UI Light" pitchFamily="34" charset="0"/>
                <a:cs typeface="Segoe UI Light" pitchFamily="34" charset="0"/>
              </a:rPr>
              <a:t>Reference</a:t>
            </a:r>
            <a:endParaRPr lang="zh-CN" altLang="zh-CN" sz="8800" dirty="0">
              <a:latin typeface="Segoe UI Light" pitchFamily="34" charset="0"/>
              <a:cs typeface="Segoe UI Light" pitchFamily="34" charset="0"/>
            </a:endParaRPr>
          </a:p>
        </p:txBody>
      </p:sp>
      <p:sp>
        <p:nvSpPr>
          <p:cNvPr id="5122" name="Rectangle 2"/>
          <p:cNvSpPr>
            <a:spLocks noGrp="1" noChangeArrowheads="1"/>
          </p:cNvSpPr>
          <p:nvPr>
            <p:ph type="body" idx="1"/>
          </p:nvPr>
        </p:nvSpPr>
        <p:spPr>
          <a:xfrm>
            <a:off x="922543" y="1934358"/>
            <a:ext cx="11051815" cy="7416824"/>
          </a:xfrm>
        </p:spPr>
        <p:txBody>
          <a:bodyPr lIns="127000" tIns="63500" rIns="127000" bIns="63500" anchor="t"/>
          <a:lstStyle/>
          <a:p>
            <a:pPr marL="0" indent="0" defTabSz="1300163">
              <a:spcBef>
                <a:spcPts val="1100"/>
              </a:spcBef>
              <a:buSzTx/>
              <a:buNone/>
            </a:pPr>
            <a:r>
              <a:rPr lang="en-US" altLang="zh-CN" sz="1400" b="1" dirty="0">
                <a:solidFill>
                  <a:schemeClr val="tx1"/>
                </a:solidFill>
                <a:latin typeface="Segoe UI Light" panose="020B0502040204020203" pitchFamily="34" charset="0"/>
                <a:ea typeface="Helvetica" panose="020B0604020202020204" pitchFamily="34" charset="0"/>
                <a:cs typeface="Segoe UI Light" pitchFamily="34" charset="0"/>
                <a:sym typeface="Helvetica" panose="020B0604020202020204" pitchFamily="34" charset="0"/>
              </a:rPr>
              <a:t>1. May, J., Baldwin, C.: Driver fatigue: The importance of identifying causal factors of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fatigue when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considering detection and countermeasure technologies. Transportation Research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Part F</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Trafﬁc Psychology and Behaviour 12(3) (November 2009) 218–224</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Stutts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J., Wilkins, J., Vaughn, B.: Why do people have drowsy driving crashes. A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Foundation for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Trafﬁc Safety (202/638)</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3. Wang, Q., Yang, J.,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Ren</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 Zheng, Y.: Driver fatigue detection: a survey. Intelligent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Control and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Automation, 2006. WCICA 2006. The Sixth World Congress on 2 (2006) 8587–8591</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4. Ji, Q., Yang, X.: Real-time eye, gaze, and face pose tracking for monitoring driver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vigilance. Real-Time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Imaging 8(5) (2002) 357–377</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5.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Dinges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D.,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Mallis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Maislin</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G., Powell, I., et al.: Final report: Evaluation of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techniques for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ocular measurement as an index of fatigue and as the basis for alertness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management. National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Highway Trafﬁc Safety Administration (HS 808762) (1998)</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6. Fletcher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LApostoloffnPeterson</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L,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e.a</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Vision in and out of vehicles. IEEE Trans on Intelligent Transportation Systems 18(3)</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7. Ma, J., Shi, L., Lu, B.: Vigilance estimation by using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electrooculographic</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features. Proceedings of 32nd International Conference of the IEEE Engineering in Medicine and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Biology Society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(2010) 6591–6594</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8. Wei, Z., Lu, B.: Online vigilance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anaysis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based on electrooculography. International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Joint Conference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on Neural Networks (2012)</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9.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Cootes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T., Taylor, C., Cooper, D., Graham, J., et al.: Active shape models - their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training and application. Computer Vision and Image Understanding 61(1) (1995) 38–59</a:t>
            </a:r>
          </a:p>
          <a:p>
            <a:pPr marL="0" indent="0" defTabSz="1300163">
              <a:spcBef>
                <a:spcPts val="1100"/>
              </a:spcBef>
              <a:buSzTx/>
              <a:buNone/>
            </a:pP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10</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Viola, P., Jones, M.: Rapid object detection using a boosted cascade of simple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features. Proceedings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of Computer Vision and Pattern Recognition 1 (2001) I–511 – I–51810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Ruo</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-Fei Du,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Ren-Jie</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Liu,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Tian</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-Xiang Wu, Bao-Liang Lu</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11. Delorme, A.,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Makeig</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S.: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Eeglab</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an open source toolbox for analysis of single-trial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eeg</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dynamics including independent component analysis. Journal of neuroscience methods 134(1</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2004) 9–21</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12.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Dinges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D., Grace, R.: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Perclos</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 valid psychophysiological measure of alertness as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assessed by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psychomotor vigilance. Federal Highway Administration. Ofﬁce of motor carriers,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Tech. Rep</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MCRT-98-006 (1998)</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13. A. Bulling, J. Ward, H.G.,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Troster</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G.: Eye movement analysis for activity recognition using electrooculography. Pattern Analysis and Machine Intelligence, IEEE Transactions (99</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2011) 1–1</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14. Shi, L., Lu, B.: Off-line and on-line vigilance estimation based on linear dynamical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system and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manifold learning. Engineering in Medicine and Biology Society (EMBC), 2010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Annual International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Conference of the IEEE (September 2010) 6587–6590</a:t>
            </a:r>
          </a:p>
          <a:p>
            <a:pPr marL="0" indent="0" defTabSz="1300163">
              <a:spcBef>
                <a:spcPts val="1100"/>
              </a:spcBef>
              <a:buSzTx/>
              <a:buNone/>
            </a:pP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15. Chang, C., Lin, C.: </a:t>
            </a:r>
            <a:r>
              <a:rPr lang="en-US" altLang="zh-CN" sz="1400" b="1"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Libsvm</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 library for support vector machines. ACM Transactions </a:t>
            </a:r>
            <a:r>
              <a:rPr lang="en-US" altLang="zh-CN" sz="1400" b="1"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on Intelligent </a:t>
            </a:r>
            <a:r>
              <a:rPr lang="en-US" altLang="zh-CN" sz="1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Systems and Technology (TIST) 2(3) (2011) 27</a:t>
            </a:r>
            <a:endParaRPr lang="en-US" altLang="zh-CN" sz="10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Tree>
    <p:extLst>
      <p:ext uri="{BB962C8B-B14F-4D97-AF65-F5344CB8AC3E}">
        <p14:creationId xmlns:p14="http://schemas.microsoft.com/office/powerpoint/2010/main" val="3007497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Motivation</a:t>
            </a:r>
            <a:endParaRPr lang="zh-CN" altLang="zh-CN" sz="7200" dirty="0">
              <a:latin typeface="Segoe UI Light" pitchFamily="34" charset="0"/>
              <a:cs typeface="Segoe UI Light" pitchFamily="34" charset="0"/>
            </a:endParaRPr>
          </a:p>
        </p:txBody>
      </p:sp>
      <p:sp>
        <p:nvSpPr>
          <p:cNvPr id="5122" name="Rectangle 2"/>
          <p:cNvSpPr>
            <a:spLocks noGrp="1" noChangeArrowheads="1"/>
          </p:cNvSpPr>
          <p:nvPr>
            <p:ph type="body" idx="1"/>
          </p:nvPr>
        </p:nvSpPr>
        <p:spPr>
          <a:xfrm>
            <a:off x="1101799" y="2716560"/>
            <a:ext cx="11051815" cy="6048672"/>
          </a:xfrm>
        </p:spPr>
        <p:txBody>
          <a:bodyPr lIns="127000" tIns="63500" rIns="127000" bIns="63500" anchor="t"/>
          <a:lstStyle/>
          <a:p>
            <a:pPr defTabSz="1300163">
              <a:spcBef>
                <a:spcPts val="1100"/>
              </a:spcBef>
              <a:buSzTx/>
            </a:pP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600, 000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people die from traffic accidents every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year, and</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zh-CN"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10</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,000,000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people get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injured throughout the world.</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marL="0" indent="0" defTabSz="1300163">
              <a:spcBef>
                <a:spcPts val="1100"/>
              </a:spcBef>
              <a:buSzTx/>
              <a:buNone/>
            </a:pP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60%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of adult drivers – about </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168</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million people – say they have driven a vehicle while feeling drowsy in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2004 in the U.S. Drowsy driving results in </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550</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deaths</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71,000</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injuries, and </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$12.5</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billion in monetary losses.</a:t>
            </a: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In</a:t>
            </a:r>
            <a:r>
              <a:rPr lang="zh-CN" altLang="en-US"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China, </a:t>
            </a:r>
            <a:r>
              <a:rPr lang="en-US" altLang="zh-CN" sz="4400" b="1"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45.7%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accidents on the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highway are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caused by fatigued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driving.</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Tree>
    <p:extLst>
      <p:ext uri="{BB962C8B-B14F-4D97-AF65-F5344CB8AC3E}">
        <p14:creationId xmlns:p14="http://schemas.microsoft.com/office/powerpoint/2010/main" val="41550810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41230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Introduction</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219699"/>
              </p:ext>
            </p:extLst>
          </p:nvPr>
        </p:nvGraphicFramePr>
        <p:xfrm>
          <a:off x="957784" y="2503041"/>
          <a:ext cx="10814432" cy="6622231"/>
        </p:xfrm>
        <a:graphic>
          <a:graphicData uri="http://schemas.openxmlformats.org/drawingml/2006/table">
            <a:tbl>
              <a:tblPr firstRow="1" bandRow="1">
                <a:tableStyleId>{B301B821-A1FF-4177-AEE7-76D212191A09}</a:tableStyleId>
              </a:tblPr>
              <a:tblGrid>
                <a:gridCol w="1913114"/>
                <a:gridCol w="3096591"/>
                <a:gridCol w="2191095"/>
                <a:gridCol w="3613632"/>
              </a:tblGrid>
              <a:tr h="1042361">
                <a:tc>
                  <a:txBody>
                    <a:bodyPr/>
                    <a:lstStyle/>
                    <a:p>
                      <a:pPr algn="ctr"/>
                      <a:endParaRPr lang="en-US" sz="3200" dirty="0">
                        <a:latin typeface="Segoe UI Light" panose="020B0502040204020203" pitchFamily="34" charset="0"/>
                        <a:cs typeface="Segoe UI Light" panose="020B0502040204020203" pitchFamily="34" charset="0"/>
                      </a:endParaRPr>
                    </a:p>
                  </a:txBody>
                  <a:tcPr anchor="ctr"/>
                </a:tc>
                <a:tc>
                  <a:txBody>
                    <a:bodyPr/>
                    <a:lstStyle/>
                    <a:p>
                      <a:pPr algn="ctr"/>
                      <a:r>
                        <a:rPr lang="en-US" sz="3200" dirty="0" smtClean="0">
                          <a:latin typeface="Segoe UI Light" panose="020B0502040204020203" pitchFamily="34" charset="0"/>
                          <a:cs typeface="Segoe UI Light" panose="020B0502040204020203" pitchFamily="34" charset="0"/>
                        </a:rPr>
                        <a:t>Video</a:t>
                      </a:r>
                      <a:endParaRPr lang="en-US" sz="3200" dirty="0">
                        <a:latin typeface="Segoe UI Light" panose="020B0502040204020203" pitchFamily="34" charset="0"/>
                        <a:cs typeface="Segoe UI Light" panose="020B0502040204020203" pitchFamily="34" charset="0"/>
                      </a:endParaRPr>
                    </a:p>
                  </a:txBody>
                  <a:tcPr anchor="ctr"/>
                </a:tc>
                <a:tc>
                  <a:txBody>
                    <a:bodyPr/>
                    <a:lstStyle/>
                    <a:p>
                      <a:pPr algn="ctr"/>
                      <a:r>
                        <a:rPr lang="en-US" sz="3200" dirty="0" smtClean="0">
                          <a:latin typeface="Segoe UI Light" panose="020B0502040204020203" pitchFamily="34" charset="0"/>
                          <a:cs typeface="Segoe UI Light" panose="020B0502040204020203" pitchFamily="34" charset="0"/>
                        </a:rPr>
                        <a:t>EOG</a:t>
                      </a:r>
                      <a:endParaRPr lang="en-US" sz="3200" dirty="0">
                        <a:latin typeface="Segoe UI Light" panose="020B0502040204020203" pitchFamily="34" charset="0"/>
                        <a:cs typeface="Segoe UI Light" panose="020B0502040204020203" pitchFamily="34" charset="0"/>
                      </a:endParaRPr>
                    </a:p>
                  </a:txBody>
                  <a:tcPr anchor="ctr"/>
                </a:tc>
                <a:tc>
                  <a:txBody>
                    <a:bodyPr/>
                    <a:lstStyle/>
                    <a:p>
                      <a:pPr algn="ctr"/>
                      <a:r>
                        <a:rPr lang="en-US" sz="3200" dirty="0" smtClean="0">
                          <a:latin typeface="Segoe UI Light" panose="020B0502040204020203" pitchFamily="34" charset="0"/>
                          <a:cs typeface="Segoe UI Light" panose="020B0502040204020203" pitchFamily="34" charset="0"/>
                        </a:rPr>
                        <a:t>EEG</a:t>
                      </a:r>
                      <a:endParaRPr lang="en-US" sz="3200" dirty="0">
                        <a:latin typeface="Segoe UI Light" panose="020B0502040204020203" pitchFamily="34" charset="0"/>
                        <a:cs typeface="Segoe UI Light" panose="020B0502040204020203" pitchFamily="34" charset="0"/>
                      </a:endParaRPr>
                    </a:p>
                  </a:txBody>
                  <a:tcPr anchor="ctr"/>
                </a:tc>
              </a:tr>
              <a:tr h="1042361">
                <a:tc>
                  <a:txBody>
                    <a:bodyPr/>
                    <a:lstStyle/>
                    <a:p>
                      <a:pPr algn="ctr"/>
                      <a:r>
                        <a:rPr lang="en-US" sz="3200" dirty="0" smtClean="0">
                          <a:latin typeface="Segoe UI Light" panose="020B0502040204020203" pitchFamily="34" charset="0"/>
                          <a:cs typeface="Segoe UI Light" panose="020B0502040204020203" pitchFamily="34" charset="0"/>
                        </a:rPr>
                        <a:t>Intrusive</a:t>
                      </a:r>
                      <a:endParaRPr lang="en-US" sz="3200" dirty="0">
                        <a:latin typeface="Segoe UI Light" panose="020B0502040204020203" pitchFamily="34" charset="0"/>
                        <a:cs typeface="Segoe UI Light" panose="020B0502040204020203" pitchFamily="34" charset="0"/>
                      </a:endParaRPr>
                    </a:p>
                  </a:txBody>
                  <a:tcPr anchor="ctr"/>
                </a:tc>
                <a:tc>
                  <a:txBody>
                    <a:bodyPr/>
                    <a:lstStyle/>
                    <a:p>
                      <a:pPr algn="ctr"/>
                      <a:r>
                        <a:rPr lang="en-US" sz="2800" dirty="0" smtClean="0">
                          <a:latin typeface="Segoe UI Light" panose="020B0502040204020203" pitchFamily="34" charset="0"/>
                          <a:cs typeface="Segoe UI Light" panose="020B0502040204020203" pitchFamily="34" charset="0"/>
                        </a:rPr>
                        <a:t>Least</a:t>
                      </a:r>
                      <a:endParaRPr lang="en-US" sz="2800" dirty="0">
                        <a:latin typeface="Segoe UI Light" panose="020B0502040204020203" pitchFamily="34" charset="0"/>
                        <a:cs typeface="Segoe UI Light" panose="020B0502040204020203" pitchFamily="34" charset="0"/>
                      </a:endParaRPr>
                    </a:p>
                  </a:txBody>
                  <a:tcPr anchor="ctr"/>
                </a:tc>
                <a:tc>
                  <a:txBody>
                    <a:bodyPr/>
                    <a:lstStyle/>
                    <a:p>
                      <a:pPr algn="ctr"/>
                      <a:r>
                        <a:rPr lang="en-US" sz="2800" dirty="0" smtClean="0">
                          <a:latin typeface="Segoe UI Light" panose="020B0502040204020203" pitchFamily="34" charset="0"/>
                          <a:cs typeface="Segoe UI Light" panose="020B0502040204020203" pitchFamily="34" charset="0"/>
                        </a:rPr>
                        <a:t>Moderate</a:t>
                      </a:r>
                      <a:endParaRPr lang="en-US" sz="2800" dirty="0">
                        <a:latin typeface="Segoe UI Light" panose="020B0502040204020203" pitchFamily="34" charset="0"/>
                        <a:cs typeface="Segoe UI Light" panose="020B0502040204020203" pitchFamily="34" charset="0"/>
                      </a:endParaRPr>
                    </a:p>
                  </a:txBody>
                  <a:tcPr anchor="ctr"/>
                </a:tc>
                <a:tc>
                  <a:txBody>
                    <a:bodyPr/>
                    <a:lstStyle/>
                    <a:p>
                      <a:pPr algn="ctr"/>
                      <a:r>
                        <a:rPr lang="en-US" sz="2800" dirty="0" smtClean="0">
                          <a:latin typeface="Segoe UI Light" panose="020B0502040204020203" pitchFamily="34" charset="0"/>
                          <a:cs typeface="Segoe UI Light" panose="020B0502040204020203" pitchFamily="34" charset="0"/>
                        </a:rPr>
                        <a:t>Most</a:t>
                      </a:r>
                      <a:endParaRPr lang="en-US" sz="2800" dirty="0">
                        <a:latin typeface="Segoe UI Light" panose="020B0502040204020203" pitchFamily="34" charset="0"/>
                        <a:cs typeface="Segoe UI Light" panose="020B0502040204020203" pitchFamily="34" charset="0"/>
                      </a:endParaRPr>
                    </a:p>
                  </a:txBody>
                  <a:tcPr anchor="ctr"/>
                </a:tc>
              </a:tr>
              <a:tr h="23397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Segoe UI Light" panose="020B0502040204020203" pitchFamily="34" charset="0"/>
                          <a:cs typeface="Segoe UI Light" panose="020B0502040204020203" pitchFamily="34" charset="0"/>
                        </a:rPr>
                        <a:t>Accuracy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egoe UI Light" panose="020B0502040204020203" pitchFamily="34" charset="0"/>
                          <a:cs typeface="Segoe UI Light" panose="020B0502040204020203" pitchFamily="34" charset="0"/>
                        </a:rPr>
                        <a:t>Moderate,</a:t>
                      </a:r>
                      <a:r>
                        <a:rPr lang="en-US" sz="2800" baseline="0" dirty="0" smtClean="0">
                          <a:latin typeface="Segoe UI Light" panose="020B0502040204020203" pitchFamily="34" charset="0"/>
                          <a:cs typeface="Segoe UI Light" panose="020B0502040204020203" pitchFamily="34" charset="0"/>
                        </a:rPr>
                        <a:t> influenced </a:t>
                      </a:r>
                      <a:r>
                        <a:rPr lang="en-US" sz="2800" dirty="0" smtClean="0">
                          <a:latin typeface="Segoe UI Light" panose="020B0502040204020203" pitchFamily="34" charset="0"/>
                          <a:cs typeface="Segoe UI Light" panose="020B0502040204020203" pitchFamily="34" charset="0"/>
                        </a:rPr>
                        <a:t>by </a:t>
                      </a:r>
                      <a:r>
                        <a:rPr lang="en-US" sz="2800" baseline="0" dirty="0" smtClean="0">
                          <a:latin typeface="Segoe UI Light" panose="020B0502040204020203" pitchFamily="34" charset="0"/>
                          <a:cs typeface="Segoe UI Light" panose="020B0502040204020203" pitchFamily="34" charset="0"/>
                        </a:rPr>
                        <a:t>luminance</a:t>
                      </a:r>
                      <a:endParaRPr lang="en-US" sz="2800" dirty="0" smtClean="0">
                        <a:latin typeface="Segoe UI Light" panose="020B0502040204020203" pitchFamily="34" charset="0"/>
                        <a:cs typeface="Segoe UI Light" panose="020B05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egoe UI Light" panose="020B0502040204020203" pitchFamily="34" charset="0"/>
                          <a:cs typeface="Segoe UI Light" panose="020B0502040204020203" pitchFamily="34" charset="0"/>
                        </a:rPr>
                        <a:t>Most accurate</a:t>
                      </a:r>
                    </a:p>
                  </a:txBody>
                  <a:tcPr anchor="ctr"/>
                </a:tc>
                <a:tc>
                  <a:txBody>
                    <a:bodyPr/>
                    <a:lstStyle/>
                    <a:p>
                      <a:pPr algn="ctr"/>
                      <a:r>
                        <a:rPr lang="en-US" sz="2800" dirty="0" smtClean="0">
                          <a:latin typeface="Segoe UI Light" panose="020B0502040204020203" pitchFamily="34" charset="0"/>
                          <a:cs typeface="Segoe UI Light" panose="020B0502040204020203" pitchFamily="34" charset="0"/>
                        </a:rPr>
                        <a:t>Moderate, need to denoise.</a:t>
                      </a:r>
                      <a:endParaRPr lang="en-US" sz="2800" dirty="0">
                        <a:latin typeface="Segoe UI Light" panose="020B0502040204020203" pitchFamily="34" charset="0"/>
                        <a:cs typeface="Segoe UI Light" panose="020B0502040204020203" pitchFamily="34" charset="0"/>
                      </a:endParaRPr>
                    </a:p>
                  </a:txBody>
                  <a:tcPr anchor="ctr"/>
                </a:tc>
              </a:tr>
              <a:tr h="2197744">
                <a:tc>
                  <a:txBody>
                    <a:bodyPr/>
                    <a:lstStyle/>
                    <a:p>
                      <a:pPr algn="ctr"/>
                      <a:r>
                        <a:rPr lang="en-US" sz="3200" dirty="0" smtClean="0">
                          <a:latin typeface="Segoe UI Light" panose="020B0502040204020203" pitchFamily="34" charset="0"/>
                          <a:cs typeface="Segoe UI Light" panose="020B0502040204020203" pitchFamily="34" charset="0"/>
                        </a:rPr>
                        <a:t>Features</a:t>
                      </a:r>
                      <a:endParaRPr lang="en-US" sz="3200" dirty="0">
                        <a:latin typeface="Segoe UI Light" panose="020B0502040204020203" pitchFamily="34" charset="0"/>
                        <a:cs typeface="Segoe UI Light" panose="020B0502040204020203" pitchFamily="34" charset="0"/>
                      </a:endParaRPr>
                    </a:p>
                  </a:txBody>
                  <a:tcPr anchor="ctr"/>
                </a:tc>
                <a:tc>
                  <a:txBody>
                    <a:bodyPr/>
                    <a:lstStyle/>
                    <a:p>
                      <a:pPr algn="ctr"/>
                      <a:r>
                        <a:rPr lang="en-US" sz="2800" dirty="0" smtClean="0">
                          <a:latin typeface="Segoe UI Light" panose="020B0502040204020203" pitchFamily="34" charset="0"/>
                          <a:cs typeface="Segoe UI Light" panose="020B0502040204020203" pitchFamily="34" charset="0"/>
                        </a:rPr>
                        <a:t>Eye movement,</a:t>
                      </a:r>
                      <a:r>
                        <a:rPr lang="en-US" sz="2800" baseline="0" dirty="0" smtClean="0">
                          <a:latin typeface="Segoe UI Light" panose="020B0502040204020203" pitchFamily="34" charset="0"/>
                          <a:cs typeface="Segoe UI Light" panose="020B0502040204020203" pitchFamily="34" charset="0"/>
                        </a:rPr>
                        <a:t> yawn state and facial orientation.</a:t>
                      </a:r>
                      <a:endParaRPr lang="en-US" sz="2800" dirty="0">
                        <a:latin typeface="Segoe UI Light" panose="020B0502040204020203" pitchFamily="34" charset="0"/>
                        <a:cs typeface="Segoe UI Light" panose="020B05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Segoe UI Light" panose="020B0502040204020203" pitchFamily="34" charset="0"/>
                          <a:cs typeface="Segoe UI Light" panose="020B0502040204020203" pitchFamily="34" charset="0"/>
                        </a:rPr>
                        <a:t>Eye blinks, movement and energy.</a:t>
                      </a:r>
                      <a:endParaRPr lang="en-US" sz="2800" dirty="0" smtClean="0">
                        <a:latin typeface="Segoe UI Light" panose="020B0502040204020203" pitchFamily="34" charset="0"/>
                        <a:cs typeface="Segoe UI Light" panose="020B05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Segoe UI Light" panose="020B0502040204020203" pitchFamily="34" charset="0"/>
                          <a:cs typeface="Segoe UI Light" panose="020B0502040204020203" pitchFamily="34" charset="0"/>
                        </a:rPr>
                        <a:t>Delta waves</a:t>
                      </a:r>
                      <a:r>
                        <a:rPr lang="en-US" sz="2800" baseline="0" dirty="0" smtClean="0">
                          <a:latin typeface="Segoe UI Light" panose="020B0502040204020203" pitchFamily="34" charset="0"/>
                          <a:cs typeface="Segoe UI Light" panose="020B0502040204020203" pitchFamily="34" charset="0"/>
                        </a:rPr>
                        <a:t> (Slow Wave Sleep) and theta waves (drowsiness)</a:t>
                      </a:r>
                      <a:endParaRPr lang="en-US" sz="2800" dirty="0" smtClean="0">
                        <a:latin typeface="Segoe UI Light" panose="020B0502040204020203" pitchFamily="34" charset="0"/>
                        <a:cs typeface="Segoe UI Light" panose="020B0502040204020203" pitchFamily="34" charset="0"/>
                      </a:endParaRPr>
                    </a:p>
                  </a:txBody>
                  <a:tcPr anchor="ctr"/>
                </a:tc>
              </a:tr>
            </a:tbl>
          </a:graphicData>
        </a:graphic>
      </p:graphicFrame>
    </p:spTree>
    <p:extLst>
      <p:ext uri="{BB962C8B-B14F-4D97-AF65-F5344CB8AC3E}">
        <p14:creationId xmlns:p14="http://schemas.microsoft.com/office/powerpoint/2010/main" val="2323278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6000" dirty="0" smtClean="0">
                <a:latin typeface="Segoe UI Light" pitchFamily="34" charset="0"/>
                <a:cs typeface="Segoe UI Light" pitchFamily="34" charset="0"/>
              </a:rPr>
              <a:t>System Overview</a:t>
            </a:r>
            <a:endParaRPr lang="zh-CN" altLang="zh-CN" sz="60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11"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3795" y="2500536"/>
            <a:ext cx="11809312" cy="5904656"/>
          </a:xfrm>
          <a:prstGeom prst="rect">
            <a:avLst/>
          </a:prstGeom>
        </p:spPr>
      </p:pic>
    </p:spTree>
    <p:extLst>
      <p:ext uri="{BB962C8B-B14F-4D97-AF65-F5344CB8AC3E}">
        <p14:creationId xmlns:p14="http://schemas.microsoft.com/office/powerpoint/2010/main" val="39287509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System Overview</a:t>
            </a:r>
            <a:endParaRPr lang="zh-CN" altLang="zh-CN" sz="7200" dirty="0">
              <a:latin typeface="Segoe UI Light" pitchFamily="34" charset="0"/>
              <a:cs typeface="Segoe UI Light" pitchFamily="34" charset="0"/>
            </a:endParaRPr>
          </a:p>
        </p:txBody>
      </p:sp>
      <p:sp>
        <p:nvSpPr>
          <p:cNvPr id="8"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9"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10" name="Content Placeholder 2"/>
          <p:cNvSpPr txBox="1">
            <a:spLocks/>
          </p:cNvSpPr>
          <p:nvPr/>
        </p:nvSpPr>
        <p:spPr bwMode="auto">
          <a:xfrm>
            <a:off x="1270000" y="6172944"/>
            <a:ext cx="10464800" cy="2310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6000" dirty="0" smtClean="0">
                <a:latin typeface="Segoe UI Light" panose="020B0502040204020203" pitchFamily="34" charset="0"/>
                <a:cs typeface="Segoe UI Light" panose="020B0502040204020203" pitchFamily="34" charset="0"/>
              </a:rPr>
              <a:t>Train	                   Test</a:t>
            </a:r>
            <a:endParaRPr lang="en-US" sz="6000" dirty="0">
              <a:latin typeface="Segoe UI Light" panose="020B0502040204020203" pitchFamily="34" charset="0"/>
              <a:cs typeface="Segoe UI Light" panose="020B0502040204020203" pitchFamily="34" charset="0"/>
            </a:endParaRPr>
          </a:p>
        </p:txBody>
      </p:sp>
      <p:grpSp>
        <p:nvGrpSpPr>
          <p:cNvPr id="11" name="Group 1"/>
          <p:cNvGrpSpPr>
            <a:grpSpLocks/>
          </p:cNvGrpSpPr>
          <p:nvPr/>
        </p:nvGrpSpPr>
        <p:grpSpPr bwMode="auto">
          <a:xfrm>
            <a:off x="7150472" y="3106755"/>
            <a:ext cx="4690333" cy="3635383"/>
            <a:chOff x="0" y="0"/>
            <a:chExt cx="392" cy="304"/>
          </a:xfrm>
        </p:grpSpPr>
        <p:sp>
          <p:nvSpPr>
            <p:cNvPr id="12" name="Rectangle 2"/>
            <p:cNvSpPr>
              <a:spLocks/>
            </p:cNvSpPr>
            <p:nvPr/>
          </p:nvSpPr>
          <p:spPr bwMode="auto">
            <a:xfrm>
              <a:off x="0" y="0"/>
              <a:ext cx="392" cy="304"/>
            </a:xfrm>
            <a:prstGeom prst="rect">
              <a:avLst/>
            </a:prstGeom>
            <a:solidFill>
              <a:srgbClr val="EDEDE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pic>
          <p:nvPicPr>
            <p:cNvPr id="13" name="Picture 3" descr="image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2"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4" name="Group 4"/>
          <p:cNvGrpSpPr>
            <a:grpSpLocks/>
          </p:cNvGrpSpPr>
          <p:nvPr/>
        </p:nvGrpSpPr>
        <p:grpSpPr bwMode="auto">
          <a:xfrm>
            <a:off x="958876" y="3076600"/>
            <a:ext cx="5489575" cy="3665538"/>
            <a:chOff x="0" y="0"/>
            <a:chExt cx="433" cy="289"/>
          </a:xfrm>
        </p:grpSpPr>
        <p:sp>
          <p:nvSpPr>
            <p:cNvPr id="15" name="Rectangle 5"/>
            <p:cNvSpPr>
              <a:spLocks/>
            </p:cNvSpPr>
            <p:nvPr/>
          </p:nvSpPr>
          <p:spPr bwMode="auto">
            <a:xfrm>
              <a:off x="0" y="0"/>
              <a:ext cx="433" cy="289"/>
            </a:xfrm>
            <a:prstGeom prst="rect">
              <a:avLst/>
            </a:prstGeom>
            <a:solidFill>
              <a:srgbClr val="EDEDE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p>
          </p:txBody>
        </p:sp>
        <p:pic>
          <p:nvPicPr>
            <p:cNvPr id="16" name="Picture 6" descr="image3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33"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04743502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03614633" presetClass="entr" presetSubtype="-1188262387"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03614633" presetClass="entr" presetSubtype="-1188262387"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System Overview</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8" name="Picture 1" descr="image3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36"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descr="image4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286"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descr="image4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7536" y="2415668"/>
            <a:ext cx="71913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4" descr="image4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6223"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descr="image43.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3473"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6" descr="image44.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9286"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descr="image45.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6536"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descr="image46.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5223" y="2415668"/>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9" descr="image47.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743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0" descr="image48.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361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1" descr="image49.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33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2" descr="image50.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979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13" descr="image51.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597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14" descr="image5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215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5" descr="image53.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163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16" descr="image54.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545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17" descr="image55.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68973" y="3344356"/>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18" descr="image56.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40723" y="4271456"/>
            <a:ext cx="79057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19" descr="image57.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54911"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 name="Picture 20" descr="image58.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54473"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21" descr="image59.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97661"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22" descr="image60.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40411"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23" descr="image61.pn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83161"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24" descr="image62.pn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655223"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 name="Picture 25" descr="image63.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512473"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 name="Picture 26" descr="image64.pn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654473" y="5416043"/>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27" descr="image65.pn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440286" y="5416043"/>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28" descr="image66.pn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365798" y="5423981"/>
            <a:ext cx="720725"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 name="Picture 29" descr="image67.png"/>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280198" y="5423981"/>
            <a:ext cx="720725" cy="71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 name="Picture 30" descr="image68.png"/>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154911" y="5416043"/>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 name="Picture 31" descr="image69.png"/>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083598" y="5416043"/>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 name="Picture 32" descr="image70.png"/>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940848" y="5416043"/>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33" descr="image71.png"/>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98098" y="5416043"/>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 name="Picture 34" descr="image72.png"/>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9655348" y="5416043"/>
            <a:ext cx="72072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 name="Picture 35" descr="image62.pn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869411" y="4344481"/>
            <a:ext cx="720725"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 name="Picture 36" descr="image73.png"/>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512473" y="2415668"/>
            <a:ext cx="7207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 name="AutoShape 37"/>
          <p:cNvSpPr>
            <a:spLocks/>
          </p:cNvSpPr>
          <p:nvPr/>
        </p:nvSpPr>
        <p:spPr bwMode="auto">
          <a:xfrm>
            <a:off x="3697808" y="7676347"/>
            <a:ext cx="5105400" cy="533400"/>
          </a:xfrm>
          <a:prstGeom prst="roundRect">
            <a:avLst>
              <a:gd name="adj" fmla="val 16667"/>
            </a:avLst>
          </a:prstGeom>
          <a:solidFill>
            <a:srgbClr val="000000"/>
          </a:solidFill>
          <a:ln w="28575" cap="flat" cmpd="sng">
            <a:solidFill>
              <a:srgbClr val="92270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45" name="Rectangle 38"/>
          <p:cNvSpPr>
            <a:spLocks/>
          </p:cNvSpPr>
          <p:nvPr/>
        </p:nvSpPr>
        <p:spPr bwMode="auto">
          <a:xfrm>
            <a:off x="5069408" y="6609547"/>
            <a:ext cx="25146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r>
              <a:rPr lang="en-US" sz="2400" b="1" i="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Black screen 5~7s</a:t>
            </a:r>
            <a:endParaRPr lang="en-US" dirty="0">
              <a:solidFill>
                <a:schemeClr val="tx1"/>
              </a:solidFill>
            </a:endParaRPr>
          </a:p>
        </p:txBody>
      </p:sp>
      <p:sp>
        <p:nvSpPr>
          <p:cNvPr id="46" name="AutoShape 39"/>
          <p:cNvSpPr>
            <a:spLocks/>
          </p:cNvSpPr>
          <p:nvPr/>
        </p:nvSpPr>
        <p:spPr bwMode="auto">
          <a:xfrm>
            <a:off x="8803208" y="7676347"/>
            <a:ext cx="533400" cy="533400"/>
          </a:xfrm>
          <a:prstGeom prst="roundRect">
            <a:avLst>
              <a:gd name="adj" fmla="val 16667"/>
            </a:avLst>
          </a:prstGeom>
          <a:solidFill>
            <a:srgbClr val="FF0000"/>
          </a:solidFill>
          <a:ln w="28575" cap="flat" cmpd="sng">
            <a:solidFill>
              <a:srgbClr val="92270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47" name="Rectangle 40"/>
          <p:cNvSpPr>
            <a:spLocks/>
          </p:cNvSpPr>
          <p:nvPr/>
        </p:nvSpPr>
        <p:spPr bwMode="auto">
          <a:xfrm>
            <a:off x="8041208" y="6316960"/>
            <a:ext cx="21336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r>
              <a:rPr lang="en-US" sz="2400" b="1" i="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stimulus</a:t>
            </a:r>
            <a:endParaRPr lang="en-US" sz="1800" b="1" i="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r>
              <a:rPr lang="en-US" sz="2400" b="1" i="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500ms</a:t>
            </a:r>
            <a:endParaRPr lang="en-US" dirty="0">
              <a:solidFill>
                <a:schemeClr val="tx1"/>
              </a:solidFill>
            </a:endParaRPr>
          </a:p>
        </p:txBody>
      </p:sp>
      <p:grpSp>
        <p:nvGrpSpPr>
          <p:cNvPr id="48" name="Group 41"/>
          <p:cNvGrpSpPr>
            <a:grpSpLocks/>
          </p:cNvGrpSpPr>
          <p:nvPr/>
        </p:nvGrpSpPr>
        <p:grpSpPr bwMode="auto">
          <a:xfrm>
            <a:off x="8803208" y="7071510"/>
            <a:ext cx="533400" cy="604837"/>
            <a:chOff x="0" y="0"/>
            <a:chExt cx="42" cy="48"/>
          </a:xfrm>
        </p:grpSpPr>
        <p:sp>
          <p:nvSpPr>
            <p:cNvPr id="49" name="AutoShape 42"/>
            <p:cNvSpPr>
              <a:spLocks/>
            </p:cNvSpPr>
            <p:nvPr/>
          </p:nvSpPr>
          <p:spPr bwMode="auto">
            <a:xfrm rot="5400000">
              <a:off x="-3" y="3"/>
              <a:ext cx="47" cy="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5635" y="21600"/>
                    <a:pt x="10799" y="20794"/>
                    <a:pt x="10799" y="19800"/>
                  </a:cubicBezTo>
                  <a:lnTo>
                    <a:pt x="10800" y="12599"/>
                  </a:lnTo>
                  <a:cubicBezTo>
                    <a:pt x="10800" y="11605"/>
                    <a:pt x="5964" y="10800"/>
                    <a:pt x="0" y="10800"/>
                  </a:cubicBezTo>
                  <a:cubicBezTo>
                    <a:pt x="0" y="10800"/>
                    <a:pt x="0" y="10800"/>
                    <a:pt x="0" y="10800"/>
                  </a:cubicBezTo>
                  <a:cubicBezTo>
                    <a:pt x="5964" y="10800"/>
                    <a:pt x="10800" y="9994"/>
                    <a:pt x="10800" y="9000"/>
                  </a:cubicBezTo>
                  <a:lnTo>
                    <a:pt x="10800" y="1799"/>
                  </a:lnTo>
                  <a:cubicBezTo>
                    <a:pt x="10800" y="805"/>
                    <a:pt x="15635" y="0"/>
                    <a:pt x="21600" y="0"/>
                  </a:cubicBezTo>
                  <a:close/>
                </a:path>
              </a:pathLst>
            </a:custGeom>
            <a:solidFill>
              <a:srgbClr val="DDDDDD"/>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50" name="AutoShape 43"/>
            <p:cNvSpPr>
              <a:spLocks/>
            </p:cNvSpPr>
            <p:nvPr/>
          </p:nvSpPr>
          <p:spPr bwMode="auto">
            <a:xfrm rot="5400000">
              <a:off x="-3" y="3"/>
              <a:ext cx="47" cy="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5635" y="21600"/>
                    <a:pt x="10799" y="20794"/>
                    <a:pt x="10799" y="19800"/>
                  </a:cubicBezTo>
                  <a:lnTo>
                    <a:pt x="10800" y="12599"/>
                  </a:lnTo>
                  <a:cubicBezTo>
                    <a:pt x="10800" y="11605"/>
                    <a:pt x="5964" y="10800"/>
                    <a:pt x="0" y="10800"/>
                  </a:cubicBezTo>
                  <a:cubicBezTo>
                    <a:pt x="0" y="10800"/>
                    <a:pt x="0" y="10800"/>
                    <a:pt x="0" y="10800"/>
                  </a:cubicBezTo>
                  <a:cubicBezTo>
                    <a:pt x="5964" y="10800"/>
                    <a:pt x="10800" y="9994"/>
                    <a:pt x="10800" y="9000"/>
                  </a:cubicBezTo>
                  <a:lnTo>
                    <a:pt x="10800" y="1799"/>
                  </a:lnTo>
                  <a:cubicBezTo>
                    <a:pt x="10800" y="805"/>
                    <a:pt x="15635" y="0"/>
                    <a:pt x="21600" y="0"/>
                  </a:cubicBezTo>
                </a:path>
              </a:pathLst>
            </a:custGeom>
            <a:solidFill>
              <a:srgbClr val="000000">
                <a:alpha val="0"/>
              </a:srgbClr>
            </a:solidFill>
            <a:ln w="28575" cap="flat" cmpd="sng">
              <a:solidFill>
                <a:srgbClr val="92270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nvGrpSpPr>
          <p:cNvPr id="51" name="Group 44"/>
          <p:cNvGrpSpPr>
            <a:grpSpLocks/>
          </p:cNvGrpSpPr>
          <p:nvPr/>
        </p:nvGrpSpPr>
        <p:grpSpPr bwMode="auto">
          <a:xfrm>
            <a:off x="3697808" y="7071510"/>
            <a:ext cx="5105400" cy="604837"/>
            <a:chOff x="0" y="0"/>
            <a:chExt cx="402" cy="48"/>
          </a:xfrm>
        </p:grpSpPr>
        <p:sp>
          <p:nvSpPr>
            <p:cNvPr id="52" name="AutoShape 45"/>
            <p:cNvSpPr>
              <a:spLocks/>
            </p:cNvSpPr>
            <p:nvPr/>
          </p:nvSpPr>
          <p:spPr bwMode="auto">
            <a:xfrm rot="5400000">
              <a:off x="177" y="-177"/>
              <a:ext cx="47" cy="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5635" y="21600"/>
                    <a:pt x="10799" y="21504"/>
                    <a:pt x="10799" y="21386"/>
                  </a:cubicBezTo>
                  <a:lnTo>
                    <a:pt x="10800" y="11013"/>
                  </a:lnTo>
                  <a:cubicBezTo>
                    <a:pt x="10800" y="10895"/>
                    <a:pt x="5964" y="10800"/>
                    <a:pt x="0" y="10800"/>
                  </a:cubicBezTo>
                  <a:cubicBezTo>
                    <a:pt x="0" y="10800"/>
                    <a:pt x="0" y="10800"/>
                    <a:pt x="0" y="10800"/>
                  </a:cubicBezTo>
                  <a:cubicBezTo>
                    <a:pt x="5964" y="10800"/>
                    <a:pt x="10800" y="10704"/>
                    <a:pt x="10800" y="10586"/>
                  </a:cubicBezTo>
                  <a:lnTo>
                    <a:pt x="10800" y="213"/>
                  </a:lnTo>
                  <a:cubicBezTo>
                    <a:pt x="10800" y="95"/>
                    <a:pt x="15635" y="0"/>
                    <a:pt x="21600" y="0"/>
                  </a:cubicBezTo>
                  <a:close/>
                </a:path>
              </a:pathLst>
            </a:custGeom>
            <a:solidFill>
              <a:srgbClr val="DDDDDD"/>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53" name="AutoShape 46"/>
            <p:cNvSpPr>
              <a:spLocks/>
            </p:cNvSpPr>
            <p:nvPr/>
          </p:nvSpPr>
          <p:spPr bwMode="auto">
            <a:xfrm rot="5400000">
              <a:off x="177" y="-177"/>
              <a:ext cx="47" cy="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5635" y="21600"/>
                    <a:pt x="10799" y="21504"/>
                    <a:pt x="10799" y="21386"/>
                  </a:cubicBezTo>
                  <a:lnTo>
                    <a:pt x="10800" y="11013"/>
                  </a:lnTo>
                  <a:cubicBezTo>
                    <a:pt x="10800" y="10895"/>
                    <a:pt x="5964" y="10800"/>
                    <a:pt x="0" y="10800"/>
                  </a:cubicBezTo>
                  <a:cubicBezTo>
                    <a:pt x="0" y="10800"/>
                    <a:pt x="0" y="10800"/>
                    <a:pt x="0" y="10800"/>
                  </a:cubicBezTo>
                  <a:cubicBezTo>
                    <a:pt x="5964" y="10800"/>
                    <a:pt x="10800" y="10704"/>
                    <a:pt x="10800" y="10586"/>
                  </a:cubicBezTo>
                  <a:lnTo>
                    <a:pt x="10800" y="213"/>
                  </a:lnTo>
                  <a:cubicBezTo>
                    <a:pt x="10800" y="95"/>
                    <a:pt x="15635" y="0"/>
                    <a:pt x="21600" y="0"/>
                  </a:cubicBezTo>
                </a:path>
              </a:pathLst>
            </a:custGeom>
            <a:solidFill>
              <a:srgbClr val="000000">
                <a:alpha val="0"/>
              </a:srgbClr>
            </a:solidFill>
            <a:ln w="28575" cap="flat" cmpd="sng">
              <a:solidFill>
                <a:srgbClr val="92270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grpSp>
        <p:nvGrpSpPr>
          <p:cNvPr id="54" name="Group 47"/>
          <p:cNvGrpSpPr>
            <a:grpSpLocks/>
          </p:cNvGrpSpPr>
          <p:nvPr/>
        </p:nvGrpSpPr>
        <p:grpSpPr bwMode="auto">
          <a:xfrm>
            <a:off x="3697808" y="8209747"/>
            <a:ext cx="5638800" cy="685800"/>
            <a:chOff x="0" y="0"/>
            <a:chExt cx="444" cy="54"/>
          </a:xfrm>
        </p:grpSpPr>
        <p:sp>
          <p:nvSpPr>
            <p:cNvPr id="55" name="AutoShape 48"/>
            <p:cNvSpPr>
              <a:spLocks/>
            </p:cNvSpPr>
            <p:nvPr/>
          </p:nvSpPr>
          <p:spPr bwMode="auto">
            <a:xfrm rot="16200000">
              <a:off x="195" y="-195"/>
              <a:ext cx="54" cy="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635" y="21600"/>
                    <a:pt x="10800" y="21501"/>
                    <a:pt x="10800" y="21381"/>
                  </a:cubicBezTo>
                  <a:lnTo>
                    <a:pt x="10800" y="11018"/>
                  </a:lnTo>
                  <a:cubicBezTo>
                    <a:pt x="10800" y="10898"/>
                    <a:pt x="5964" y="10800"/>
                    <a:pt x="0" y="10800"/>
                  </a:cubicBezTo>
                  <a:cubicBezTo>
                    <a:pt x="0" y="10800"/>
                    <a:pt x="0" y="10800"/>
                    <a:pt x="0" y="10800"/>
                  </a:cubicBezTo>
                  <a:cubicBezTo>
                    <a:pt x="5964" y="10800"/>
                    <a:pt x="10800" y="10701"/>
                    <a:pt x="10800" y="10581"/>
                  </a:cubicBezTo>
                  <a:lnTo>
                    <a:pt x="10800" y="218"/>
                  </a:lnTo>
                  <a:cubicBezTo>
                    <a:pt x="10800" y="98"/>
                    <a:pt x="15635" y="0"/>
                    <a:pt x="21600" y="0"/>
                  </a:cubicBezTo>
                  <a:close/>
                </a:path>
              </a:pathLst>
            </a:custGeom>
            <a:solidFill>
              <a:srgbClr val="DDDDDD"/>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56" name="AutoShape 49"/>
            <p:cNvSpPr>
              <a:spLocks/>
            </p:cNvSpPr>
            <p:nvPr/>
          </p:nvSpPr>
          <p:spPr bwMode="auto">
            <a:xfrm rot="16200000">
              <a:off x="195" y="-195"/>
              <a:ext cx="54" cy="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635" y="21600"/>
                    <a:pt x="10800" y="21501"/>
                    <a:pt x="10800" y="21381"/>
                  </a:cubicBezTo>
                  <a:lnTo>
                    <a:pt x="10800" y="11018"/>
                  </a:lnTo>
                  <a:cubicBezTo>
                    <a:pt x="10800" y="10898"/>
                    <a:pt x="5964" y="10800"/>
                    <a:pt x="0" y="10800"/>
                  </a:cubicBezTo>
                  <a:cubicBezTo>
                    <a:pt x="0" y="10800"/>
                    <a:pt x="0" y="10800"/>
                    <a:pt x="0" y="10800"/>
                  </a:cubicBezTo>
                  <a:cubicBezTo>
                    <a:pt x="5964" y="10800"/>
                    <a:pt x="10800" y="10701"/>
                    <a:pt x="10800" y="10581"/>
                  </a:cubicBezTo>
                  <a:lnTo>
                    <a:pt x="10800" y="218"/>
                  </a:lnTo>
                  <a:cubicBezTo>
                    <a:pt x="10800" y="98"/>
                    <a:pt x="15635" y="0"/>
                    <a:pt x="21600" y="0"/>
                  </a:cubicBezTo>
                </a:path>
              </a:pathLst>
            </a:custGeom>
            <a:solidFill>
              <a:srgbClr val="000000">
                <a:alpha val="0"/>
              </a:srgbClr>
            </a:solidFill>
            <a:ln w="28575" cap="flat" cmpd="sng">
              <a:solidFill>
                <a:srgbClr val="922706"/>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57" name="Rectangle 50"/>
          <p:cNvSpPr>
            <a:spLocks/>
          </p:cNvSpPr>
          <p:nvPr/>
        </p:nvSpPr>
        <p:spPr bwMode="auto">
          <a:xfrm>
            <a:off x="5221808" y="8895547"/>
            <a:ext cx="25146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r>
              <a:rPr lang="en-US" sz="2400" b="1"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One trial</a:t>
            </a:r>
            <a:endParaRPr lang="en-US">
              <a:solidFill>
                <a:schemeClr val="tx1"/>
              </a:solidFill>
            </a:endParaRPr>
          </a:p>
        </p:txBody>
      </p:sp>
      <p:sp>
        <p:nvSpPr>
          <p:cNvPr id="58" name="AutoShape 51"/>
          <p:cNvSpPr>
            <a:spLocks/>
          </p:cNvSpPr>
          <p:nvPr/>
        </p:nvSpPr>
        <p:spPr bwMode="auto">
          <a:xfrm>
            <a:off x="30882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59" name="AutoShape 52"/>
          <p:cNvSpPr>
            <a:spLocks/>
          </p:cNvSpPr>
          <p:nvPr/>
        </p:nvSpPr>
        <p:spPr bwMode="auto">
          <a:xfrm>
            <a:off x="28596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60" name="AutoShape 53"/>
          <p:cNvSpPr>
            <a:spLocks/>
          </p:cNvSpPr>
          <p:nvPr/>
        </p:nvSpPr>
        <p:spPr bwMode="auto">
          <a:xfrm>
            <a:off x="33168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61" name="AutoShape 54"/>
          <p:cNvSpPr>
            <a:spLocks/>
          </p:cNvSpPr>
          <p:nvPr/>
        </p:nvSpPr>
        <p:spPr bwMode="auto">
          <a:xfrm>
            <a:off x="97684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62" name="AutoShape 55"/>
          <p:cNvSpPr>
            <a:spLocks/>
          </p:cNvSpPr>
          <p:nvPr/>
        </p:nvSpPr>
        <p:spPr bwMode="auto">
          <a:xfrm>
            <a:off x="95398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63" name="AutoShape 56"/>
          <p:cNvSpPr>
            <a:spLocks/>
          </p:cNvSpPr>
          <p:nvPr/>
        </p:nvSpPr>
        <p:spPr bwMode="auto">
          <a:xfrm>
            <a:off x="9997008" y="7847797"/>
            <a:ext cx="1778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lnTo>
                  <a:pt x="10800" y="21599"/>
                </a:lnTo>
                <a:cubicBezTo>
                  <a:pt x="4835" y="21599"/>
                  <a:pt x="0" y="16764"/>
                  <a:pt x="0" y="10800"/>
                </a:cubicBezTo>
                <a:cubicBezTo>
                  <a:pt x="0" y="10799"/>
                  <a:pt x="0" y="10799"/>
                  <a:pt x="0" y="10799"/>
                </a:cubicBezTo>
                <a:close/>
              </a:path>
            </a:pathLst>
          </a:custGeom>
          <a:solidFill>
            <a:srgbClr val="FF0000"/>
          </a:solidFill>
          <a:ln w="2857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extLst>
      <p:ext uri="{BB962C8B-B14F-4D97-AF65-F5344CB8AC3E}">
        <p14:creationId xmlns:p14="http://schemas.microsoft.com/office/powerpoint/2010/main" val="14226464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System Overview</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pic>
        <p:nvPicPr>
          <p:cNvPr id="7" name="Content Placeholder 6"/>
          <p:cNvPicPr>
            <a:picLocks noGrp="1" noChangeAspect="1"/>
          </p:cNvPicPr>
          <p:nvPr>
            <p:ph idx="1"/>
          </p:nvPr>
        </p:nvPicPr>
        <p:blipFill>
          <a:blip r:embed="rId4"/>
          <a:stretch>
            <a:fillRect/>
          </a:stretch>
        </p:blipFill>
        <p:spPr>
          <a:xfrm>
            <a:off x="1029792" y="2860576"/>
            <a:ext cx="11372290" cy="5814293"/>
          </a:xfrm>
          <a:prstGeom prst="rect">
            <a:avLst/>
          </a:prstGeom>
        </p:spPr>
      </p:pic>
    </p:spTree>
    <p:extLst>
      <p:ext uri="{BB962C8B-B14F-4D97-AF65-F5344CB8AC3E}">
        <p14:creationId xmlns:p14="http://schemas.microsoft.com/office/powerpoint/2010/main" val="13574328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43287" y="553814"/>
            <a:ext cx="11410328" cy="2090738"/>
          </a:xfrm>
        </p:spPr>
        <p:txBody>
          <a:bodyPr lIns="127000" tIns="63500" rIns="127000" bIns="63500"/>
          <a:lstStyle/>
          <a:p>
            <a:pPr defTabSz="1300163"/>
            <a:r>
              <a:rPr lang="en-US" altLang="zh-CN" sz="7200" dirty="0" smtClean="0">
                <a:latin typeface="Segoe UI Light" pitchFamily="34" charset="0"/>
                <a:cs typeface="Segoe UI Light" pitchFamily="34" charset="0"/>
              </a:rPr>
              <a:t>Visual Features</a:t>
            </a:r>
            <a:endParaRPr lang="zh-CN" altLang="zh-CN" sz="7200" dirty="0">
              <a:latin typeface="Segoe UI Light" pitchFamily="34" charset="0"/>
              <a:cs typeface="Segoe UI Light" pitchFamily="34" charset="0"/>
            </a:endParaRPr>
          </a:p>
        </p:txBody>
      </p:sp>
      <p:sp>
        <p:nvSpPr>
          <p:cNvPr id="2" name="矩形 1"/>
          <p:cNvSpPr/>
          <p:nvPr/>
        </p:nvSpPr>
        <p:spPr>
          <a:xfrm>
            <a:off x="11309324" y="9351182"/>
            <a:ext cx="1685528"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ICONIP 2012</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5" name="矩形 4"/>
          <p:cNvSpPr/>
          <p:nvPr/>
        </p:nvSpPr>
        <p:spPr>
          <a:xfrm>
            <a:off x="0" y="9342464"/>
            <a:ext cx="3838104" cy="400110"/>
          </a:xfrm>
          <a:prstGeom prst="rect">
            <a:avLst/>
          </a:prstGeom>
        </p:spPr>
        <p:txBody>
          <a:bodyPr wrap="square">
            <a:spAutoFit/>
          </a:bodyPr>
          <a:lstStyle/>
          <a:p>
            <a:r>
              <a:rPr lang="en-US" altLang="zh-CN" sz="2000" dirty="0">
                <a:solidFill>
                  <a:srgbClr val="FF9F9F"/>
                </a:solidFill>
                <a:latin typeface="Segoe UI Light" pitchFamily="34" charset="0"/>
                <a:ea typeface="Helvetica" pitchFamily="34" charset="0"/>
                <a:cs typeface="Segoe UI Light" pitchFamily="34" charset="0"/>
                <a:sym typeface="Helvetica" panose="020B0604020202020204" pitchFamily="34" charset="0"/>
              </a:rPr>
              <a:t>Shanghai Jiao Tong University</a:t>
            </a:r>
            <a:endParaRPr lang="zh-CN" altLang="en-US" sz="2000" dirty="0">
              <a:solidFill>
                <a:srgbClr val="FF9F9F"/>
              </a:solidFill>
              <a:latin typeface="Segoe UI Light" pitchFamily="34" charset="0"/>
              <a:ea typeface="Helvetica" pitchFamily="34" charset="0"/>
              <a:cs typeface="Segoe UI Light" pitchFamily="34" charset="0"/>
            </a:endParaRPr>
          </a:p>
        </p:txBody>
      </p:sp>
      <p:sp>
        <p:nvSpPr>
          <p:cNvPr id="6" name="Rectangle 2"/>
          <p:cNvSpPr txBox="1">
            <a:spLocks noChangeArrowheads="1"/>
          </p:cNvSpPr>
          <p:nvPr/>
        </p:nvSpPr>
        <p:spPr bwMode="auto">
          <a:xfrm>
            <a:off x="1101799" y="2716560"/>
            <a:ext cx="11051815" cy="604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7000" tIns="63500" rIns="127000" bIns="63500" numCol="1" anchor="t" anchorCtr="0" compatLnSpc="1">
            <a:prstTxWarp prst="textNoShape">
              <a:avLst/>
            </a:prstTxWarp>
          </a:bodyPr>
          <a:lstStyle>
            <a:lvl1pPr marL="381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300163">
              <a:spcBef>
                <a:spcPts val="1100"/>
              </a:spcBef>
              <a:buSzTx/>
            </a:pPr>
            <a:r>
              <a:rPr lang="pt-BR"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Video signals: By infrared cameras, 640×480, 30 frames/s</a:t>
            </a:r>
            <a:endPar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Face </a:t>
            </a:r>
            <a:r>
              <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Detection: Haar-like </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cascade </a:t>
            </a:r>
            <a:r>
              <a:rPr lang="en-US" altLang="zh-CN" sz="2800" dirty="0" err="1">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a:t>
            </a:r>
            <a:r>
              <a:rPr lang="en-US" altLang="zh-CN" sz="2800" dirty="0" err="1"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daboost</a:t>
            </a: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 classiﬁer.</a:t>
            </a:r>
          </a:p>
          <a:p>
            <a:pPr defTabSz="1300163">
              <a:spcBef>
                <a:spcPts val="1100"/>
              </a:spcBef>
              <a:buSzTx/>
            </a:pPr>
            <a:r>
              <a:rPr lang="en-US" altLang="zh-CN" sz="2800" dirty="0" smtClean="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rPr>
              <a:t>Active Shape Model: Locate the landmarks on the face.</a:t>
            </a:r>
            <a:endParaRPr lang="en-US" altLang="zh-CN" sz="2800" dirty="0">
              <a:solidFill>
                <a:schemeClr val="tx1"/>
              </a:solidFill>
              <a:latin typeface="Segoe UI Light" pitchFamily="34" charset="0"/>
              <a:ea typeface="Helvetica" panose="020B0604020202020204" pitchFamily="34" charset="0"/>
              <a:cs typeface="Segoe UI Light" pitchFamily="34" charset="0"/>
              <a:sym typeface="Helvetica" panose="020B0604020202020204" pitchFamily="34" charset="0"/>
            </a:endParaRPr>
          </a:p>
        </p:txBody>
      </p:sp>
      <p:pic>
        <p:nvPicPr>
          <p:cNvPr id="7" name="Picture 2" descr="image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1839" y="4566905"/>
            <a:ext cx="9217025" cy="4775559"/>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73675986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zh-CN" altLang="zh-CN"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zh-CN" altLang="zh-CN"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2602</Words>
  <Application>Microsoft Office PowerPoint</Application>
  <PresentationFormat>Custom</PresentationFormat>
  <Paragraphs>183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宋体</vt:lpstr>
      <vt:lpstr>Arial</vt:lpstr>
      <vt:lpstr>Helvetica Light</vt:lpstr>
      <vt:lpstr>Cambria Math</vt:lpstr>
      <vt:lpstr>Noteworthy Bold</vt:lpstr>
      <vt:lpstr>Segoe UI Light</vt:lpstr>
      <vt:lpstr>Times New Roman</vt:lpstr>
      <vt:lpstr>Helvetica</vt:lpstr>
      <vt:lpstr>Office 主题</vt:lpstr>
      <vt:lpstr>Online Vigilance Analysis Combining Video and Electrooculography Features</vt:lpstr>
      <vt:lpstr>Outline</vt:lpstr>
      <vt:lpstr>Motivation</vt:lpstr>
      <vt:lpstr>Introduction</vt:lpstr>
      <vt:lpstr>System Overview</vt:lpstr>
      <vt:lpstr>System Overview</vt:lpstr>
      <vt:lpstr>System Overview</vt:lpstr>
      <vt:lpstr>System Overview</vt:lpstr>
      <vt:lpstr>Visual Features</vt:lpstr>
      <vt:lpstr>Visual Features</vt:lpstr>
      <vt:lpstr>Linear Dynamic System</vt:lpstr>
      <vt:lpstr>Electrooculography</vt:lpstr>
      <vt:lpstr>Forehead Signals Separated by ICA HEO                           VEO</vt:lpstr>
      <vt:lpstr>Electrooculography</vt:lpstr>
      <vt:lpstr>Electrooculography</vt:lpstr>
      <vt:lpstr>Conclusion</vt:lpstr>
      <vt:lpstr>Conclusion</vt:lpstr>
      <vt:lpstr>Future Work</vt:lpstr>
      <vt:lpstr>Thank you</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Du Ruofei</dc:creator>
  <cp:lastModifiedBy>Du Ruofei</cp:lastModifiedBy>
  <cp:revision>66</cp:revision>
  <dcterms:modified xsi:type="dcterms:W3CDTF">2012-11-08T03:22:01Z</dcterms:modified>
</cp:coreProperties>
</file>